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66" r:id="rId5"/>
    <p:sldId id="289" r:id="rId6"/>
    <p:sldId id="290" r:id="rId7"/>
    <p:sldId id="291" r:id="rId8"/>
    <p:sldId id="267" r:id="rId9"/>
    <p:sldId id="268" r:id="rId10"/>
    <p:sldId id="269" r:id="rId11"/>
    <p:sldId id="271" r:id="rId12"/>
    <p:sldId id="275" r:id="rId13"/>
    <p:sldId id="272" r:id="rId14"/>
    <p:sldId id="292" r:id="rId15"/>
    <p:sldId id="293" r:id="rId16"/>
    <p:sldId id="274" r:id="rId17"/>
    <p:sldId id="294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741" autoAdjust="0"/>
    <p:restoredTop sz="94660"/>
  </p:normalViewPr>
  <p:slideViewPr>
    <p:cSldViewPr>
      <p:cViewPr varScale="1">
        <p:scale>
          <a:sx n="49" d="100"/>
          <a:sy n="49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AB9B-1A5A-49E9-8A53-5E305E5ED0BD}" type="datetimeFigureOut">
              <a:rPr lang="ko-KR" altLang="en-US" smtClean="0"/>
              <a:pPr/>
              <a:t>2013-01-07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C247-65FE-4384-A815-840DB6BFA9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범죄피해자화의 이해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571768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 피해자화 표적의 선택</a:t>
            </a:r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en-US" altLang="ko-KR" dirty="0" smtClean="0"/>
          </a:p>
          <a:p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절 범죄피해의 다양성에 대한 거시적 설명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71435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편 범죄피해의 이해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피해성향의 유형</a:t>
            </a:r>
            <a:endParaRPr lang="en-US" altLang="ko-KR" dirty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일탈관련 </a:t>
            </a:r>
            <a:r>
              <a:rPr lang="ko-KR" altLang="en-US" dirty="0" smtClean="0"/>
              <a:t>피해성향</a:t>
            </a:r>
            <a:endParaRPr lang="en-US" altLang="ko-KR" dirty="0" smtClean="0"/>
          </a:p>
          <a:p>
            <a:r>
              <a:rPr lang="ko-KR" altLang="en-US" dirty="0" smtClean="0"/>
              <a:t>다양한 형태의 일탈이 피해성향과 상당한 정도의 정적인 관계를 가지고 있는 것으로 알려지고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일탈과 관련된 피해성향은 범법자의 인식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일탈행동의 특성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피해자가 부정적으로 </a:t>
            </a:r>
            <a:r>
              <a:rPr lang="ko-KR" altLang="en-US" dirty="0" err="1" smtClean="0"/>
              <a:t>낙인된</a:t>
            </a:r>
            <a:r>
              <a:rPr lang="ko-KR" altLang="en-US" dirty="0" smtClean="0"/>
              <a:t> 일탈집단의 구성원인 경우 형사사법기관의 방종에 기인하는 것이라고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일탈관련 피해성향의 중요한 결정인자의 하나는 바로 보호의 부재</a:t>
            </a:r>
            <a:r>
              <a:rPr lang="en-US" altLang="ko-KR" dirty="0" smtClean="0"/>
              <a:t>(lack of protection)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피해성향의 유형</a:t>
            </a:r>
            <a:endParaRPr lang="en-US" altLang="ko-KR" dirty="0"/>
          </a:p>
          <a:p>
            <a:r>
              <a:rPr lang="en-US" altLang="ko-KR" dirty="0" smtClean="0"/>
              <a:t>4)</a:t>
            </a:r>
            <a:r>
              <a:rPr lang="ko-KR" altLang="en-US" dirty="0" smtClean="0"/>
              <a:t>직업적 </a:t>
            </a:r>
            <a:r>
              <a:rPr lang="ko-KR" altLang="en-US" dirty="0" smtClean="0"/>
              <a:t>피해성향</a:t>
            </a:r>
            <a:endParaRPr lang="en-US" altLang="ko-KR" dirty="0" smtClean="0"/>
          </a:p>
          <a:p>
            <a:r>
              <a:rPr lang="ko-KR" altLang="en-US" dirty="0" smtClean="0"/>
              <a:t>다수의 직업이 직업의 특성상 범죄피해의 잠재성을 수반하게 된다고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사실 피해란 다양한 형태의 직업적 위험 중의 하나라고 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실례로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유흥이나 음주관련 또는 대중교통관련 산업이나 직장에 근무하는 사람들이 다른 직종에 비해 폭력피해를 당하는 확률이 더 높았다는 연구결과가 발표되기도 하였다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피해성향의 유형</a:t>
            </a:r>
            <a:endParaRPr lang="en-US" altLang="ko-KR" dirty="0"/>
          </a:p>
          <a:p>
            <a:r>
              <a:rPr lang="en-US" altLang="ko-KR" dirty="0" smtClean="0"/>
              <a:t>5)</a:t>
            </a:r>
            <a:r>
              <a:rPr lang="ko-KR" altLang="en-US" dirty="0" smtClean="0"/>
              <a:t>상황적 </a:t>
            </a:r>
            <a:r>
              <a:rPr lang="ko-KR" altLang="en-US" dirty="0" smtClean="0"/>
              <a:t>취약성</a:t>
            </a:r>
            <a:endParaRPr lang="en-US" altLang="ko-KR" dirty="0" smtClean="0"/>
          </a:p>
          <a:p>
            <a:r>
              <a:rPr lang="ko-KR" altLang="en-US" dirty="0" smtClean="0"/>
              <a:t>사람들을 짧고 제한된 기간 피해에 취약하게 만드는 일시적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순간적 조건을 일부에서는 ‘단명취약성</a:t>
            </a:r>
            <a:r>
              <a:rPr lang="en-US" altLang="ko-KR" dirty="0" smtClean="0"/>
              <a:t>(Ephemeral vulnerability)'</a:t>
            </a:r>
            <a:r>
              <a:rPr lang="ko-KR" altLang="en-US" dirty="0" smtClean="0"/>
              <a:t>이라고도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외국관광객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대학신입생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어린 신입수형자 등이 이러한 ’단명취약성‘이 높은 경우라고 할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이처럼 처해진 일시적 상황으로 인하여 범죄피해에 취약해지는 것을 상황적 취약성이라고 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ko-KR" altLang="en-US" dirty="0" smtClean="0"/>
              <a:t>피해자 </a:t>
            </a:r>
            <a:r>
              <a:rPr lang="ko-KR" altLang="en-US" dirty="0" smtClean="0"/>
              <a:t>행위에 의거한 피해의 </a:t>
            </a:r>
            <a:r>
              <a:rPr lang="ko-KR" altLang="en-US" dirty="0" smtClean="0"/>
              <a:t>설명</a:t>
            </a:r>
            <a:endParaRPr lang="en-US" altLang="ko-KR" dirty="0" smtClean="0"/>
          </a:p>
          <a:p>
            <a:pPr marL="514350" indent="-514350" algn="just">
              <a:buNone/>
            </a:pPr>
            <a:r>
              <a:rPr lang="en-US" altLang="ko-KR" dirty="0" smtClean="0"/>
              <a:t>Von </a:t>
            </a:r>
            <a:r>
              <a:rPr lang="en-US" altLang="ko-KR" dirty="0" err="1" smtClean="0"/>
              <a:t>Hentig</a:t>
            </a:r>
            <a:endParaRPr lang="en-US" altLang="ko-KR" dirty="0" smtClean="0"/>
          </a:p>
          <a:p>
            <a:pPr marL="514350" indent="-514350" algn="just">
              <a:buNone/>
            </a:pPr>
            <a:r>
              <a:rPr lang="ko-KR" altLang="en-US" dirty="0" smtClean="0"/>
              <a:t>‘범죄의 발생에 대한 피해자의 공헌’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범죄의 이중적 구조</a:t>
            </a:r>
            <a:r>
              <a:rPr lang="en-US" altLang="ko-KR" dirty="0" smtClean="0"/>
              <a:t>(duet frame of crime)' </a:t>
            </a:r>
            <a:r>
              <a:rPr lang="ko-KR" altLang="en-US" dirty="0" smtClean="0"/>
              <a:t>등을 기초로 다수 범죄의 상호작용주의적 특성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interactionist</a:t>
            </a:r>
            <a:r>
              <a:rPr lang="en-US" altLang="ko-KR" dirty="0" smtClean="0"/>
              <a:t> nature)</a:t>
            </a:r>
            <a:r>
              <a:rPr lang="ko-KR" altLang="en-US" dirty="0" smtClean="0"/>
              <a:t>을 강조하였고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피해자가 결정적 역할을 한다고 주장하였다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논거를 기초로 그는 범죄원인의 탐색은 피해자와 가해자의 상호작용과 양자의 역할을 철저히 분석하지 않고는 완전할 수도 없고 성공적일 수도 없다는 점을 분명히 하였다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514350" indent="-514350" algn="just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상황적 변수로서의 피해자행위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피해자유발</a:t>
            </a:r>
            <a:r>
              <a:rPr lang="en-US" altLang="ko-KR" dirty="0" smtClean="0"/>
              <a:t>/</a:t>
            </a:r>
            <a:r>
              <a:rPr lang="ko-KR" altLang="en-US" dirty="0" smtClean="0"/>
              <a:t>촉</a:t>
            </a:r>
            <a:r>
              <a:rPr lang="en-US" altLang="ko-KR" dirty="0" smtClean="0"/>
              <a:t>(</a:t>
            </a:r>
            <a:r>
              <a:rPr lang="en-US" altLang="ko-KR" dirty="0" smtClean="0"/>
              <a:t>provocation/precipitation</a:t>
            </a:r>
            <a:r>
              <a:rPr lang="en-US" altLang="ko-KR" dirty="0" smtClean="0"/>
              <a:t>)</a:t>
            </a:r>
          </a:p>
          <a:p>
            <a:pPr marL="514350" indent="-514350" algn="just">
              <a:buAutoNum type="arabicParenBoth"/>
            </a:pPr>
            <a:r>
              <a:rPr lang="ko-KR" altLang="en-US" dirty="0" smtClean="0"/>
              <a:t>피해자 </a:t>
            </a:r>
            <a:r>
              <a:rPr lang="ko-KR" altLang="en-US" dirty="0" smtClean="0"/>
              <a:t>유발과 촉진의 </a:t>
            </a:r>
            <a:r>
              <a:rPr lang="ko-KR" altLang="en-US" dirty="0" smtClean="0"/>
              <a:t>차이</a:t>
            </a:r>
            <a:endParaRPr lang="en-US" altLang="ko-KR" dirty="0" smtClean="0"/>
          </a:p>
          <a:p>
            <a:pPr marL="514350" indent="-514350" algn="just">
              <a:buNone/>
            </a:pPr>
            <a:r>
              <a:rPr lang="ko-KR" altLang="en-US" dirty="0" smtClean="0"/>
              <a:t>피해자 유발의 법률적 개념은 법정에서 피의자의 형사책임을 측정하고 결정하고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형사제재의 방안을 선택하기 위해서 이용되고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피해자 촉진의 행위적 개념은 범죄피해의 병리를 설명하기 위한 시도로서 사회과학자들에 의하여 이용되고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법률적인 입장에서 피해자 유발이 있었는지 여부를 결정하는 주요범주는 피의자의 마음의 상태와 가해자의 자기통제의 상실이라고 할 수 있다</a:t>
            </a:r>
            <a:r>
              <a:rPr lang="en-US" altLang="ko-KR" dirty="0" smtClean="0"/>
              <a:t>. </a:t>
            </a:r>
          </a:p>
          <a:p>
            <a:pPr marL="514350" indent="-514350" algn="just">
              <a:buNone/>
            </a:pPr>
            <a:endParaRPr lang="ko-KR" altLang="en-US" dirty="0" smtClean="0"/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상황적 변수로서의 피해자행위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피해자유발</a:t>
            </a:r>
            <a:r>
              <a:rPr lang="en-US" altLang="ko-KR" dirty="0" smtClean="0"/>
              <a:t>/</a:t>
            </a:r>
            <a:r>
              <a:rPr lang="ko-KR" altLang="en-US" dirty="0" smtClean="0"/>
              <a:t>촉</a:t>
            </a:r>
            <a:r>
              <a:rPr lang="en-US" altLang="ko-KR" dirty="0" smtClean="0"/>
              <a:t>(</a:t>
            </a:r>
            <a:r>
              <a:rPr lang="en-US" altLang="ko-KR" dirty="0" smtClean="0"/>
              <a:t>provocation/precipitation</a:t>
            </a:r>
            <a:r>
              <a:rPr lang="en-US" altLang="ko-KR" dirty="0" smtClean="0"/>
              <a:t>)</a:t>
            </a:r>
          </a:p>
          <a:p>
            <a:pPr algn="just"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촉진에 대한 </a:t>
            </a:r>
            <a:r>
              <a:rPr lang="ko-KR" altLang="en-US" dirty="0" smtClean="0"/>
              <a:t>비판</a:t>
            </a:r>
            <a:endParaRPr lang="en-US" altLang="ko-KR" dirty="0" smtClean="0"/>
          </a:p>
          <a:p>
            <a:pPr algn="just">
              <a:buNone/>
            </a:pPr>
            <a:r>
              <a:rPr lang="ko-KR" altLang="en-US" dirty="0" smtClean="0"/>
              <a:t>피해자 </a:t>
            </a:r>
            <a:r>
              <a:rPr lang="ko-KR" altLang="en-US" dirty="0" smtClean="0"/>
              <a:t>촉진은 범죄의 동기를 이해하고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피해자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가해자 상호작용의 역동성을 분석하며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범죄피해자화로 이어진 사건의 고리를 설명하기 위한</a:t>
            </a:r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상황적 변수로서의 피해자행위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기타 피해자의 기능적 </a:t>
            </a:r>
            <a:r>
              <a:rPr lang="ko-KR" altLang="en-US" dirty="0" smtClean="0"/>
              <a:t>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(1)</a:t>
            </a:r>
            <a:r>
              <a:rPr lang="ko-KR" altLang="en-US" dirty="0" smtClean="0"/>
              <a:t>용이</a:t>
            </a:r>
            <a:r>
              <a:rPr lang="en-US" altLang="ko-KR" dirty="0" smtClean="0"/>
              <a:t>/</a:t>
            </a:r>
            <a:r>
              <a:rPr lang="ko-KR" altLang="en-US" dirty="0" smtClean="0"/>
              <a:t>가담</a:t>
            </a:r>
            <a:r>
              <a:rPr lang="en-US" altLang="ko-KR" dirty="0" smtClean="0"/>
              <a:t>/</a:t>
            </a:r>
            <a:r>
              <a:rPr lang="ko-KR" altLang="en-US" dirty="0" smtClean="0"/>
              <a:t>협조</a:t>
            </a:r>
            <a:r>
              <a:rPr lang="en-US" altLang="ko-KR" dirty="0" smtClean="0"/>
              <a:t>(</a:t>
            </a:r>
            <a:r>
              <a:rPr lang="en-US" altLang="ko-KR" dirty="0" smtClean="0"/>
              <a:t>facilitation/participation/cooperation</a:t>
            </a:r>
            <a:r>
              <a:rPr lang="en-US" altLang="ko-KR" dirty="0" smtClean="0"/>
              <a:t>)</a:t>
            </a:r>
          </a:p>
          <a:p>
            <a:pPr algn="just">
              <a:buNone/>
            </a:pPr>
            <a:r>
              <a:rPr lang="ko-KR" altLang="en-US" dirty="0" smtClean="0"/>
              <a:t>피해자가 범행에 가담되고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범행을 용이하게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범행에 협조하는 대부분의 범죄는 재산범죄에서 찾을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다수의 사기범죄는 사기를 당하는 사람의 협조는 물론이고 적극적인 참여를 요하는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다수의 사기피해자가 범죄자를 사기하려다가 사기를 당하는 사람이라는 것이다</a:t>
            </a:r>
            <a:r>
              <a:rPr lang="en-US" altLang="ko-KR" dirty="0" smtClean="0"/>
              <a:t>.</a:t>
            </a:r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en-US" altLang="ko-KR" dirty="0" smtClean="0"/>
          </a:p>
          <a:p>
            <a:pPr algn="just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절 상황적 변수로서의 피해자 행위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상황적 변수로서의 피해자행위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기타 피해자의 기능적 </a:t>
            </a:r>
            <a:r>
              <a:rPr lang="ko-KR" altLang="en-US" dirty="0" smtClean="0"/>
              <a:t>행위</a:t>
            </a:r>
            <a:endParaRPr lang="en-US" altLang="ko-KR" dirty="0" smtClean="0"/>
          </a:p>
          <a:p>
            <a:pPr algn="just">
              <a:buNone/>
            </a:pPr>
            <a:r>
              <a:rPr lang="en-US" altLang="ko-KR" dirty="0" smtClean="0"/>
              <a:t>(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유혹</a:t>
            </a:r>
            <a:r>
              <a:rPr lang="en-US" altLang="ko-KR" dirty="0" smtClean="0"/>
              <a:t>/</a:t>
            </a:r>
            <a:r>
              <a:rPr lang="ko-KR" altLang="en-US" dirty="0" smtClean="0"/>
              <a:t>개시</a:t>
            </a:r>
            <a:r>
              <a:rPr lang="en-US" altLang="ko-KR" dirty="0" smtClean="0"/>
              <a:t>/</a:t>
            </a:r>
            <a:r>
              <a:rPr lang="ko-KR" altLang="en-US" dirty="0" smtClean="0"/>
              <a:t>선동</a:t>
            </a:r>
            <a:r>
              <a:rPr lang="en-US" altLang="ko-KR" dirty="0" smtClean="0"/>
              <a:t>(temptation/initiation/instigation)</a:t>
            </a:r>
          </a:p>
          <a:p>
            <a:pPr algn="just">
              <a:buNone/>
            </a:pPr>
            <a:r>
              <a:rPr lang="ko-KR" altLang="en-US" dirty="0" smtClean="0"/>
              <a:t>피해자의 행위가 뒤에 범행될 범죄의 동기를 만들어줌으로써 사전</a:t>
            </a:r>
            <a:r>
              <a:rPr lang="en-US" altLang="ko-KR" dirty="0" smtClean="0"/>
              <a:t>-</a:t>
            </a:r>
            <a:r>
              <a:rPr lang="ko-KR" altLang="en-US" dirty="0" smtClean="0"/>
              <a:t>피해자화 단계에서 일정한 역할을 할 수 있다고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유혹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선동이 가해자가 아니라 피해자로부터 나오는 전형적인 사례가 소위 말하는 원조교제라고 할 수 있다</a:t>
            </a:r>
            <a:r>
              <a:rPr lang="en-US" altLang="ko-KR" dirty="0" smtClean="0"/>
              <a:t>.</a:t>
            </a:r>
          </a:p>
          <a:p>
            <a:pPr algn="just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유인</a:t>
            </a:r>
            <a:r>
              <a:rPr lang="en-US" altLang="ko-KR" dirty="0" smtClean="0"/>
              <a:t>/</a:t>
            </a:r>
            <a:r>
              <a:rPr lang="ko-KR" altLang="en-US" dirty="0" smtClean="0"/>
              <a:t>혐오</a:t>
            </a:r>
            <a:r>
              <a:rPr lang="en-US" altLang="ko-KR" dirty="0" smtClean="0"/>
              <a:t>(attraction/repulsion</a:t>
            </a:r>
            <a:r>
              <a:rPr lang="en-US" altLang="ko-KR" dirty="0" smtClean="0"/>
              <a:t>)</a:t>
            </a:r>
          </a:p>
          <a:p>
            <a:pPr marL="514350" indent="-514350">
              <a:buNone/>
            </a:pPr>
            <a:r>
              <a:rPr lang="ko-KR" altLang="en-US" dirty="0" smtClean="0"/>
              <a:t>유인의 개념이 성범죄와 재산범죄에 중요한 것인 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정반대의 개념인 ‘혐오’는 표출적 폭력행위에 있어서 일정한 역할을 할 수 있다</a:t>
            </a:r>
            <a:r>
              <a:rPr lang="en-US" altLang="ko-KR" dirty="0" smtClean="0"/>
              <a:t>.</a:t>
            </a:r>
          </a:p>
          <a:p>
            <a:pPr marL="514350" indent="-514350"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근접성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거리</a:t>
            </a:r>
            <a:r>
              <a:rPr lang="en-US" altLang="ko-KR" dirty="0" smtClean="0"/>
              <a:t> (proximity/distance)</a:t>
            </a:r>
          </a:p>
          <a:p>
            <a:r>
              <a:rPr lang="ko-KR" altLang="en-US" dirty="0" smtClean="0"/>
              <a:t>특정범죄의 범행은 범법자가 지리적 거리는 좁히는 대신 정서적 거리는 넓히기 위해서 범법자가 물리적으로는 피해자에게 가까워져야 하지만 감정적으로는 거리를 유지할 것을 요하게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멀리 떨어진 피해자를 해치는 것이 가까이 있거나 얼굴을 대면한 피해자를 해치는 것보다 더 쉽고 죄책감은 더 적게 느끼게 되기 때문이라고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/</a:t>
            </a:r>
            <a:r>
              <a:rPr lang="ko-KR" altLang="en-US" dirty="0" smtClean="0"/>
              <a:t>취약성</a:t>
            </a:r>
            <a:r>
              <a:rPr lang="en-US" altLang="ko-KR" dirty="0" smtClean="0"/>
              <a:t> (proneness/vulnerability)</a:t>
            </a:r>
          </a:p>
          <a:p>
            <a:r>
              <a:rPr lang="ko-KR" altLang="en-US" dirty="0" smtClean="0"/>
              <a:t>범죄피해자가 되기 쉬운 성향</a:t>
            </a:r>
            <a:r>
              <a:rPr lang="en-US" altLang="ko-KR" dirty="0" smtClean="0"/>
              <a:t>(proneness)</a:t>
            </a:r>
            <a:r>
              <a:rPr lang="ko-KR" altLang="en-US" dirty="0" smtClean="0"/>
              <a:t>이란 개념은 사실 새로운 것이라고는 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이는 의학에서 말하는 일종의 특이체질 또는 병적 소인과도 유사한 것이다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/</a:t>
            </a:r>
            <a:r>
              <a:rPr lang="ko-KR" altLang="en-US" dirty="0" smtClean="0"/>
              <a:t>취약</a:t>
            </a:r>
            <a:r>
              <a:rPr lang="en-US" altLang="ko-KR" dirty="0" smtClean="0"/>
              <a:t>(</a:t>
            </a:r>
            <a:r>
              <a:rPr lang="en-US" altLang="ko-KR" dirty="0" smtClean="0"/>
              <a:t>proneness/vulnerability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(1)</a:t>
            </a:r>
            <a:r>
              <a:rPr lang="ko-KR" altLang="en-US" dirty="0" smtClean="0"/>
              <a:t>피해 </a:t>
            </a:r>
            <a:r>
              <a:rPr lang="ko-KR" altLang="en-US" dirty="0" smtClean="0"/>
              <a:t>성향과 취약성의 차이</a:t>
            </a:r>
          </a:p>
          <a:p>
            <a:r>
              <a:rPr lang="ko-KR" altLang="en-US" dirty="0" smtClean="0"/>
              <a:t>피해자 성향 모형은 피해자화와 반복 피해자화의 높은 위험부담</a:t>
            </a:r>
            <a:r>
              <a:rPr lang="en-US" altLang="ko-KR" dirty="0" smtClean="0"/>
              <a:t>(risk)</a:t>
            </a:r>
            <a:r>
              <a:rPr lang="ko-KR" altLang="en-US" dirty="0" smtClean="0"/>
              <a:t>을 잠재적 범법자에 대한 피해자의 취약성을 증대시키거나 범죄를 촉진하는 피해자의 행위와 그 행위들의 잠재적 범법자와의 관계로서 설명하는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취약성 모형은 보다 범법자 지향적인 것으로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피해자와 범법자의 사전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범죄기회의 선택과 같은 요소의 입장에서 반복 피해를 설명하려고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/</a:t>
            </a:r>
            <a:r>
              <a:rPr lang="ko-KR" altLang="en-US" dirty="0" smtClean="0"/>
              <a:t>취약</a:t>
            </a:r>
            <a:r>
              <a:rPr lang="en-US" altLang="ko-KR" dirty="0" smtClean="0"/>
              <a:t>(proneness/vulnerability)</a:t>
            </a:r>
          </a:p>
          <a:p>
            <a:r>
              <a:rPr lang="en-US" altLang="ko-KR" dirty="0" smtClean="0"/>
              <a:t>(2)</a:t>
            </a:r>
            <a:r>
              <a:rPr lang="ko-KR" altLang="en-US" dirty="0" smtClean="0"/>
              <a:t>피해와 </a:t>
            </a:r>
            <a:r>
              <a:rPr lang="ko-KR" altLang="en-US" dirty="0" smtClean="0"/>
              <a:t>취약성의 긍정적 </a:t>
            </a:r>
            <a:r>
              <a:rPr lang="ko-KR" altLang="en-US" dirty="0" smtClean="0"/>
              <a:t>관계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ko-KR" altLang="en-US" dirty="0" smtClean="0"/>
              <a:t>취약성과 피해 성향이 반드시 함께 가는 것은 아니다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일부 사람은 매우 취약하지만 다른 사람에 비해 오히려 피해 성향은 낮을 수도 있다는 것이다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그것은 실제 피해에 긍정적으로 연계되는 것은 취약성이 아니라 바로 피해성향이기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피해성향은 취약성뿐만 아니라 다른 차원의 개념도 포함하고 있기 때문에 취약성은 높지만 노출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접근성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촉진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유발과 같은 다른 차원에서는 낮은 점수를 받는 사람은 오히려 </a:t>
            </a:r>
            <a:r>
              <a:rPr lang="ko-KR" altLang="en-US" dirty="0" err="1" smtClean="0"/>
              <a:t>범죄피해률이</a:t>
            </a:r>
            <a:r>
              <a:rPr lang="ko-KR" altLang="en-US" dirty="0" smtClean="0"/>
              <a:t> 더 낮을 수도 있다는 것이다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피해자의 개인적 속성을 참고한 피해자화의 설명</a:t>
            </a:r>
            <a:endParaRPr lang="en-US" altLang="ko-KR" dirty="0" smtClean="0"/>
          </a:p>
          <a:p>
            <a:r>
              <a:rPr lang="en-US" altLang="ko-KR" dirty="0" smtClean="0"/>
              <a:t>3)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/</a:t>
            </a:r>
            <a:r>
              <a:rPr lang="ko-KR" altLang="en-US" dirty="0" smtClean="0"/>
              <a:t>취약</a:t>
            </a:r>
            <a:r>
              <a:rPr lang="en-US" altLang="ko-KR" dirty="0" smtClean="0"/>
              <a:t>(proneness/vulnerability)</a:t>
            </a:r>
          </a:p>
          <a:p>
            <a:r>
              <a:rPr lang="en-US" altLang="ko-KR" dirty="0" smtClean="0"/>
              <a:t>(3) </a:t>
            </a:r>
            <a:r>
              <a:rPr lang="ko-KR" altLang="en-US" dirty="0" smtClean="0"/>
              <a:t>취약성의 </a:t>
            </a:r>
            <a:r>
              <a:rPr lang="ko-KR" altLang="en-US" dirty="0" smtClean="0"/>
              <a:t>차원</a:t>
            </a:r>
            <a:endParaRPr lang="en-US" altLang="ko-KR" dirty="0" smtClean="0"/>
          </a:p>
          <a:p>
            <a:r>
              <a:rPr lang="ko-KR" altLang="en-US" dirty="0" smtClean="0"/>
              <a:t>취약성은 적어도 위험 부담 차원</a:t>
            </a:r>
            <a:r>
              <a:rPr lang="en-US" altLang="ko-KR" dirty="0" smtClean="0"/>
              <a:t>(Risk dimension), </a:t>
            </a:r>
            <a:r>
              <a:rPr lang="ko-KR" altLang="en-US" dirty="0" smtClean="0"/>
              <a:t>마음의 상태의 차원</a:t>
            </a:r>
            <a:r>
              <a:rPr lang="en-US" altLang="ko-KR" dirty="0" smtClean="0"/>
              <a:t>(the state of mind dimension), </a:t>
            </a:r>
            <a:r>
              <a:rPr lang="ko-KR" altLang="en-US" dirty="0" smtClean="0"/>
              <a:t>영향력 차원</a:t>
            </a:r>
            <a:r>
              <a:rPr lang="en-US" altLang="ko-KR" dirty="0" smtClean="0"/>
              <a:t>(impact dimension)</a:t>
            </a:r>
            <a:r>
              <a:rPr lang="ko-KR" altLang="en-US" dirty="0" smtClean="0"/>
              <a:t>이라는 세 가지 차원을 가지고 있다고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취약한 사람이 다른 사람에 비해 범죄 피해자가 될 확률이 더 크다는 것을 함축하는 더 큰 위험 부담이나 피해자화의 가능성이라는 견지에서 취약성을 설명할 수 있을 것이다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endParaRPr lang="ko-KR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피해성향의 유형</a:t>
            </a:r>
            <a:endParaRPr lang="en-US" altLang="ko-KR" dirty="0"/>
          </a:p>
          <a:p>
            <a:r>
              <a:rPr lang="en-US" altLang="ko-KR" dirty="0" smtClean="0"/>
              <a:t>1)</a:t>
            </a:r>
            <a:r>
              <a:rPr lang="ko-KR" altLang="en-US" dirty="0" smtClean="0"/>
              <a:t>공간적 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 (Spatial proneness)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예를 들어서 도시거주자가 농어촌 거주자에 비해 더 높은 범죄피해의 위험부담을 가지는 것으로 알려지고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도시거주자들이 그들을 매우 위험성이 높은 입장에 처하게 하는 생활유형관련 변수들과 상호작용하기 때문임을 보여주고 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 피해자의 개인적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피해성향의 유형</a:t>
            </a:r>
            <a:endParaRPr lang="en-US" altLang="ko-KR" dirty="0"/>
          </a:p>
          <a:p>
            <a:r>
              <a:rPr lang="en-US" altLang="ko-KR" dirty="0" smtClean="0"/>
              <a:t>2)</a:t>
            </a:r>
            <a:r>
              <a:rPr lang="ko-KR" altLang="en-US" dirty="0" smtClean="0"/>
              <a:t>구조적 </a:t>
            </a:r>
            <a:r>
              <a:rPr lang="ko-KR" altLang="en-US" dirty="0" smtClean="0"/>
              <a:t>피해성향</a:t>
            </a:r>
            <a:r>
              <a:rPr lang="en-US" altLang="ko-KR" dirty="0" smtClean="0"/>
              <a:t> (Structural proneness)</a:t>
            </a:r>
          </a:p>
          <a:p>
            <a:r>
              <a:rPr lang="ko-KR" altLang="en-US" dirty="0" smtClean="0"/>
              <a:t>범죄피해는 공간적으로만 차등적으로 분포되는 것이 아니라 사회적으로도 차등적으로 분포되는 것으로 알려지고 있는데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점이 곧 범죄피해에 대한 구조적 성향의 존재를 보여주는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이러한 구조적 성향은 대체로 연령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사회적 지위와 관련된 것이다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1091</Words>
  <Application>Microsoft Office PowerPoint</Application>
  <PresentationFormat>화면 슬라이드 쇼(4:3)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제1장 범죄피해자화의 이해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제2절 피해자의 개인적 특성</vt:lpstr>
      <vt:lpstr>제3절 상황적 변수로서의 피해자 행위</vt:lpstr>
      <vt:lpstr>제3절 상황적 변수로서의 피해자 행위</vt:lpstr>
      <vt:lpstr>제3절 상황적 변수로서의 피해자 행위</vt:lpstr>
      <vt:lpstr>제3절 상황적 변수로서의 피해자 행위</vt:lpstr>
      <vt:lpstr>제3절 상황적 변수로서의 피해자 행위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제1장 범죄피해자화의 이해</dc:title>
  <dc:creator>mj</dc:creator>
  <cp:lastModifiedBy>mj</cp:lastModifiedBy>
  <cp:revision>23</cp:revision>
  <dcterms:created xsi:type="dcterms:W3CDTF">2013-01-02T14:09:36Z</dcterms:created>
  <dcterms:modified xsi:type="dcterms:W3CDTF">2013-01-07T08:49:15Z</dcterms:modified>
</cp:coreProperties>
</file>