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9"/>
  </p:notesMasterIdLst>
  <p:sldIdLst>
    <p:sldId id="403" r:id="rId2"/>
    <p:sldId id="307" r:id="rId3"/>
    <p:sldId id="308" r:id="rId4"/>
    <p:sldId id="309" r:id="rId5"/>
    <p:sldId id="310" r:id="rId6"/>
    <p:sldId id="311" r:id="rId7"/>
    <p:sldId id="31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46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0" y="1384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61F78-34D5-4BE1-92C4-77051DFBB65B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8F2ED-EFAB-4BAF-9F34-96B6169E2A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000628" y="5643578"/>
            <a:ext cx="3857620" cy="657228"/>
          </a:xfrm>
        </p:spPr>
        <p:txBody>
          <a:bodyPr/>
          <a:lstStyle/>
          <a:p>
            <a:r>
              <a:rPr lang="ko-KR" altLang="en-US" dirty="0" smtClean="0"/>
              <a:t>신라대학교 김순석 교수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6600" b="1" dirty="0" smtClean="0"/>
              <a:t>경찰과  사회</a:t>
            </a:r>
            <a:endParaRPr lang="ko-KR" alt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772400" cy="774720"/>
          </a:xfrm>
        </p:spPr>
        <p:txBody>
          <a:bodyPr>
            <a:normAutofit/>
          </a:bodyPr>
          <a:lstStyle/>
          <a:p>
            <a:r>
              <a:rPr lang="en-US" altLang="ko-KR" b="1" dirty="0" smtClean="0">
                <a:latin typeface="HY견명조" pitchFamily="18" charset="-127"/>
                <a:ea typeface="HY견명조" pitchFamily="18" charset="-127"/>
              </a:rPr>
              <a:t>6. </a:t>
            </a:r>
            <a:r>
              <a:rPr lang="ko-KR" altLang="en-US" b="1" dirty="0" smtClean="0">
                <a:latin typeface="HY견명조" pitchFamily="18" charset="-127"/>
                <a:ea typeface="HY견명조" pitchFamily="18" charset="-127"/>
              </a:rPr>
              <a:t>경찰활동의 수단은 무엇인가</a:t>
            </a:r>
            <a:r>
              <a:rPr lang="en-US" altLang="ko-KR" b="1" dirty="0" smtClean="0">
                <a:latin typeface="HY견명조" pitchFamily="18" charset="-127"/>
                <a:ea typeface="HY견명조" pitchFamily="18" charset="-127"/>
              </a:rPr>
              <a:t>?</a:t>
            </a:r>
            <a:endParaRPr lang="ko-KR" altLang="en-US" dirty="0">
              <a:latin typeface="HY견명조" pitchFamily="18" charset="-127"/>
              <a:ea typeface="HY견명조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57158" y="785794"/>
            <a:ext cx="8501122" cy="5072098"/>
          </a:xfrm>
        </p:spPr>
        <p:txBody>
          <a:bodyPr>
            <a:normAutofit fontScale="92500" lnSpcReduction="20000"/>
          </a:bodyPr>
          <a:lstStyle/>
          <a:p>
            <a:pPr fontAlgn="base"/>
            <a:endParaRPr lang="ko-KR" altLang="en-US" sz="3500" dirty="0" smtClean="0"/>
          </a:p>
          <a:p>
            <a:pPr fontAlgn="base">
              <a:lnSpc>
                <a:spcPct val="110000"/>
              </a:lnSpc>
              <a:buNone/>
            </a:pPr>
            <a:r>
              <a:rPr lang="en-US" altLang="ko-KR" sz="3500" b="1" dirty="0" smtClean="0"/>
              <a:t>  1. </a:t>
            </a:r>
            <a:r>
              <a:rPr lang="ko-KR" altLang="en-US" sz="3500" b="1" dirty="0" smtClean="0"/>
              <a:t>강제수단</a:t>
            </a:r>
          </a:p>
          <a:p>
            <a:pPr fontAlgn="base">
              <a:lnSpc>
                <a:spcPct val="110000"/>
              </a:lnSpc>
            </a:pPr>
            <a:r>
              <a:rPr lang="en-US" altLang="ko-KR" sz="1900" dirty="0" smtClean="0"/>
              <a:t>Fritz </a:t>
            </a:r>
            <a:r>
              <a:rPr lang="en-US" altLang="ko-KR" sz="1900" dirty="0" err="1" smtClean="0"/>
              <a:t>Fleinet</a:t>
            </a:r>
            <a:r>
              <a:rPr lang="ko-KR" altLang="en-US" sz="1900" dirty="0" smtClean="0"/>
              <a:t>는 </a:t>
            </a:r>
            <a:r>
              <a:rPr lang="en-US" altLang="ko-KR" sz="1900" dirty="0" smtClean="0"/>
              <a:t>1912</a:t>
            </a:r>
            <a:r>
              <a:rPr lang="ko-KR" altLang="en-US" sz="1900" dirty="0" smtClean="0"/>
              <a:t>년 “경찰은 교훈과 훈계가 아니라 강제를 통해서 목적을 달성할 수 있다</a:t>
            </a:r>
            <a:r>
              <a:rPr lang="en-US" altLang="ko-KR" sz="1900" dirty="0" smtClean="0"/>
              <a:t>.”</a:t>
            </a:r>
            <a:r>
              <a:rPr lang="ko-KR" altLang="en-US" sz="1900" dirty="0" smtClean="0"/>
              <a:t>고 하였다</a:t>
            </a:r>
            <a:r>
              <a:rPr lang="en-US" altLang="ko-KR" sz="1900" dirty="0" smtClean="0"/>
              <a:t>. </a:t>
            </a:r>
            <a:r>
              <a:rPr lang="ko-KR" altLang="en-US" sz="1900" dirty="0" smtClean="0"/>
              <a:t>그러나 오늘날 경찰에게 부여된 다양한 임무는 경찰하명과 같은 고전적인 수단을 가지고 는 해결될 수 없고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점차 더 </a:t>
            </a:r>
            <a:r>
              <a:rPr lang="ko-KR" altLang="en-US" sz="1900" dirty="0" err="1" smtClean="0"/>
              <a:t>비권력적인</a:t>
            </a:r>
            <a:r>
              <a:rPr lang="ko-KR" altLang="en-US" sz="1900" dirty="0" smtClean="0"/>
              <a:t> 경찰수단의 필요성이 요구되고 있다</a:t>
            </a:r>
            <a:r>
              <a:rPr lang="en-US" altLang="ko-KR" sz="1900" dirty="0" smtClean="0"/>
              <a:t>. </a:t>
            </a:r>
            <a:endParaRPr lang="ko-KR" altLang="en-US" sz="1900" dirty="0" smtClean="0"/>
          </a:p>
          <a:p>
            <a:pPr fontAlgn="base">
              <a:lnSpc>
                <a:spcPct val="110000"/>
              </a:lnSpc>
              <a:buNone/>
            </a:pPr>
            <a:r>
              <a:rPr lang="ko-KR" altLang="en-US" sz="1900" dirty="0" smtClean="0"/>
              <a:t>     ① 경찰하명</a:t>
            </a:r>
          </a:p>
          <a:p>
            <a:pPr fontAlgn="base">
              <a:lnSpc>
                <a:spcPct val="110000"/>
              </a:lnSpc>
            </a:pPr>
            <a:r>
              <a:rPr lang="ko-KR" altLang="en-US" sz="1900" dirty="0" smtClean="0"/>
              <a:t>경찰하명은 작위</a:t>
            </a:r>
            <a:r>
              <a:rPr lang="en-US" altLang="ko-KR" sz="1900" dirty="0" smtClean="0"/>
              <a:t>, </a:t>
            </a:r>
            <a:r>
              <a:rPr lang="ko-KR" altLang="en-US" sz="1900" dirty="0" err="1" smtClean="0"/>
              <a:t>부작위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수인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급부의무를 부과한다</a:t>
            </a:r>
            <a:r>
              <a:rPr lang="en-US" altLang="ko-KR" sz="1900" dirty="0" smtClean="0"/>
              <a:t>.</a:t>
            </a:r>
            <a:endParaRPr lang="ko-KR" altLang="en-US" sz="1900" dirty="0" smtClean="0"/>
          </a:p>
          <a:p>
            <a:pPr fontAlgn="base">
              <a:lnSpc>
                <a:spcPct val="110000"/>
              </a:lnSpc>
              <a:buNone/>
            </a:pPr>
            <a:r>
              <a:rPr lang="ko-KR" altLang="en-US" sz="1900" dirty="0" smtClean="0"/>
              <a:t>     ② 경찰강제</a:t>
            </a:r>
          </a:p>
          <a:p>
            <a:pPr fontAlgn="base">
              <a:lnSpc>
                <a:spcPct val="110000"/>
              </a:lnSpc>
            </a:pPr>
            <a:r>
              <a:rPr lang="ko-KR" altLang="en-US" sz="1900" dirty="0" smtClean="0"/>
              <a:t>경찰은 경찰강제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경찰상 즉시강제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경찰상 강제집행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를 통하여 실력으로 경찰목적을 달성한다</a:t>
            </a:r>
            <a:r>
              <a:rPr lang="en-US" altLang="ko-KR" sz="1900" dirty="0" smtClean="0"/>
              <a:t>. </a:t>
            </a:r>
            <a:endParaRPr lang="ko-KR" altLang="en-US" sz="1900" dirty="0" smtClean="0"/>
          </a:p>
          <a:p>
            <a:pPr fontAlgn="base">
              <a:lnSpc>
                <a:spcPct val="110000"/>
              </a:lnSpc>
              <a:buNone/>
            </a:pPr>
            <a:r>
              <a:rPr lang="en-US" altLang="ko-KR" sz="1900" dirty="0" smtClean="0"/>
              <a:t>     </a:t>
            </a:r>
            <a:r>
              <a:rPr lang="ko-KR" altLang="en-US" sz="1900" dirty="0" smtClean="0"/>
              <a:t>③ 허가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확인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공증</a:t>
            </a:r>
          </a:p>
          <a:p>
            <a:pPr fontAlgn="base">
              <a:lnSpc>
                <a:spcPct val="110000"/>
              </a:lnSpc>
            </a:pPr>
            <a:r>
              <a:rPr lang="ko-KR" altLang="en-US" sz="1900" dirty="0" smtClean="0"/>
              <a:t>부수적인 것으로 경찰에게 법적으로 허용된 허가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총포ㆍ도검ㆍ화약류</a:t>
            </a:r>
            <a:r>
              <a:rPr lang="ko-KR" altLang="en-US" sz="1900" dirty="0" smtClean="0"/>
              <a:t> 등의 허가</a:t>
            </a:r>
            <a:r>
              <a:rPr lang="en-US" altLang="ko-KR" sz="1900" dirty="0" smtClean="0"/>
              <a:t>), </a:t>
            </a:r>
            <a:r>
              <a:rPr lang="ko-KR" altLang="en-US" sz="1900" dirty="0" smtClean="0"/>
              <a:t>확인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운전면허시험의 합격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불합격의 결정</a:t>
            </a:r>
            <a:r>
              <a:rPr lang="en-US" altLang="ko-KR" sz="1900" dirty="0" smtClean="0"/>
              <a:t>), </a:t>
            </a:r>
            <a:r>
              <a:rPr lang="ko-KR" altLang="en-US" sz="1900" dirty="0" smtClean="0"/>
              <a:t>공증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운전면허증의 교부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또는 그 철회를 통해서도 경찰은 임무를 수행한다</a:t>
            </a:r>
            <a:r>
              <a:rPr lang="en-US" altLang="ko-KR" sz="1900" dirty="0" smtClean="0"/>
              <a:t>. </a:t>
            </a:r>
            <a:endParaRPr lang="ko-KR" altLang="en-US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57158" y="409572"/>
            <a:ext cx="8329642" cy="5662634"/>
          </a:xfrm>
        </p:spPr>
        <p:txBody>
          <a:bodyPr>
            <a:normAutofit fontScale="85000" lnSpcReduction="20000"/>
          </a:bodyPr>
          <a:lstStyle/>
          <a:p>
            <a:pPr fontAlgn="base">
              <a:lnSpc>
                <a:spcPct val="120000"/>
              </a:lnSpc>
              <a:buNone/>
            </a:pPr>
            <a:r>
              <a:rPr lang="en-US" altLang="ko-KR" sz="2100" dirty="0" smtClean="0"/>
              <a:t>     </a:t>
            </a:r>
            <a:r>
              <a:rPr lang="en-US" altLang="ko-KR" b="1" dirty="0" smtClean="0"/>
              <a:t>2) </a:t>
            </a:r>
            <a:r>
              <a:rPr lang="ko-KR" altLang="en-US" b="1" dirty="0" smtClean="0"/>
              <a:t>범죄수사를 위한 수단</a:t>
            </a:r>
          </a:p>
          <a:p>
            <a:pPr fontAlgn="base">
              <a:lnSpc>
                <a:spcPct val="120000"/>
              </a:lnSpc>
            </a:pPr>
            <a:r>
              <a:rPr lang="ko-KR" altLang="en-US" sz="2100" dirty="0" smtClean="0"/>
              <a:t>경찰수단이 범죄수사와 관련이 있는 경우에는 형사소송법상의 임의수단이나 강제수단에 따라 수사목적을 달성한다</a:t>
            </a:r>
            <a:r>
              <a:rPr lang="en-US" altLang="ko-KR" sz="2100" dirty="0" smtClean="0"/>
              <a:t>. </a:t>
            </a:r>
            <a:r>
              <a:rPr lang="ko-KR" altLang="en-US" sz="2100" dirty="0" smtClean="0"/>
              <a:t>형사소송법 제</a:t>
            </a:r>
            <a:r>
              <a:rPr lang="en-US" altLang="ko-KR" sz="2100" dirty="0" smtClean="0"/>
              <a:t>199</a:t>
            </a:r>
            <a:r>
              <a:rPr lang="ko-KR" altLang="en-US" sz="2100" dirty="0" smtClean="0"/>
              <a:t>조에서는 ① 수사목적달성</a:t>
            </a:r>
            <a:r>
              <a:rPr lang="en-US" altLang="ko-KR" sz="2100" dirty="0" smtClean="0"/>
              <a:t>, </a:t>
            </a:r>
            <a:r>
              <a:rPr lang="ko-KR" altLang="en-US" sz="2100" dirty="0" smtClean="0"/>
              <a:t>② 인권보장의 조화를 위해 임의수사를 원칙으로 하고 강제수단을 예외로 한다</a:t>
            </a:r>
            <a:r>
              <a:rPr lang="en-US" altLang="ko-KR" sz="2100" dirty="0" smtClean="0"/>
              <a:t>. </a:t>
            </a:r>
            <a:r>
              <a:rPr lang="ko-KR" altLang="en-US" sz="2100" dirty="0" smtClean="0"/>
              <a:t>그러나 임의수단이든 강제수단이든 경찰관은 피의자 또는 다른 사람의 인권을 존중하는 데 특히 주의하여야 한다</a:t>
            </a:r>
            <a:r>
              <a:rPr lang="en-US" altLang="ko-KR" sz="2100" dirty="0" smtClean="0"/>
              <a:t>.</a:t>
            </a:r>
            <a:endParaRPr lang="ko-KR" altLang="en-US" sz="2100" dirty="0" smtClean="0"/>
          </a:p>
          <a:p>
            <a:pPr fontAlgn="base">
              <a:lnSpc>
                <a:spcPct val="120000"/>
              </a:lnSpc>
              <a:buNone/>
            </a:pPr>
            <a:r>
              <a:rPr lang="en-US" altLang="ko-KR" sz="2100" dirty="0" smtClean="0"/>
              <a:t>     </a:t>
            </a:r>
            <a:r>
              <a:rPr lang="en-US" altLang="ko-KR" b="1" dirty="0" smtClean="0"/>
              <a:t>3) </a:t>
            </a:r>
            <a:r>
              <a:rPr lang="ko-KR" altLang="en-US" b="1" dirty="0" smtClean="0"/>
              <a:t>비권력적 수단</a:t>
            </a:r>
          </a:p>
          <a:p>
            <a:pPr fontAlgn="base">
              <a:lnSpc>
                <a:spcPct val="120000"/>
              </a:lnSpc>
            </a:pPr>
            <a:r>
              <a:rPr lang="ko-KR" altLang="en-US" sz="2100" dirty="0" smtClean="0"/>
              <a:t>물론 강제적 수단이 의미가 없는 것은 아니지만 경찰에게 주어진 사명은 강제적인 수단만으로는 부족하다는 것이다</a:t>
            </a:r>
            <a:r>
              <a:rPr lang="en-US" altLang="ko-KR" sz="2100" dirty="0" smtClean="0"/>
              <a:t>. </a:t>
            </a:r>
            <a:r>
              <a:rPr lang="ko-KR" altLang="en-US" sz="2100" dirty="0" smtClean="0"/>
              <a:t>현대사회에서는 복리주의적 급부행정의 중요성이 점증되어 경찰행정에 있어서도 서비스적 활동이 강조되고 있고</a:t>
            </a:r>
            <a:r>
              <a:rPr lang="en-US" altLang="ko-KR" sz="2100" dirty="0" smtClean="0"/>
              <a:t>, </a:t>
            </a:r>
            <a:r>
              <a:rPr lang="ko-KR" altLang="en-US" sz="2100" dirty="0" smtClean="0"/>
              <a:t>강제수단은 그 의미가 상실되어 가고 있다</a:t>
            </a:r>
            <a:r>
              <a:rPr lang="en-US" altLang="ko-KR" sz="2100" dirty="0" smtClean="0"/>
              <a:t>. </a:t>
            </a:r>
            <a:r>
              <a:rPr lang="ko-KR" altLang="en-US" sz="2100" dirty="0" smtClean="0"/>
              <a:t>이에 따라 </a:t>
            </a:r>
            <a:r>
              <a:rPr lang="ko-KR" altLang="en-US" sz="2100" dirty="0" err="1" smtClean="0"/>
              <a:t>비권력적인</a:t>
            </a:r>
            <a:r>
              <a:rPr lang="ko-KR" altLang="en-US" sz="2100" dirty="0" smtClean="0"/>
              <a:t> 경찰수단의 필요성이 강조되고 있는 것이다</a:t>
            </a:r>
            <a:r>
              <a:rPr lang="en-US" altLang="ko-KR" sz="2100" dirty="0" smtClean="0"/>
              <a:t>.</a:t>
            </a:r>
            <a:endParaRPr lang="ko-KR" altLang="en-US" sz="21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2100" dirty="0" smtClean="0"/>
              <a:t>각 개인의 자유로운 생활에 개입하지 않으면서 ‘차량순찰</a:t>
            </a:r>
            <a:r>
              <a:rPr lang="en-US" altLang="ko-KR" sz="2100" dirty="0" smtClean="0"/>
              <a:t>, </a:t>
            </a:r>
            <a:r>
              <a:rPr lang="ko-KR" altLang="en-US" sz="2100" dirty="0" smtClean="0"/>
              <a:t>교통관리</a:t>
            </a:r>
            <a:r>
              <a:rPr lang="en-US" altLang="ko-KR" sz="2100" dirty="0" smtClean="0"/>
              <a:t>, </a:t>
            </a:r>
            <a:r>
              <a:rPr lang="ko-KR" altLang="en-US" sz="2100" dirty="0" smtClean="0"/>
              <a:t>정보제공</a:t>
            </a:r>
            <a:r>
              <a:rPr lang="en-US" altLang="ko-KR" sz="2100" dirty="0" smtClean="0"/>
              <a:t>, </a:t>
            </a:r>
            <a:r>
              <a:rPr lang="ko-KR" altLang="en-US" sz="2100" dirty="0" smtClean="0"/>
              <a:t>지리안내 등 행정지도와 범죄예방에 기여하는 활동’을 하는 비권력적 수단을 말한다</a:t>
            </a:r>
            <a:r>
              <a:rPr lang="en-US" altLang="ko-KR" sz="2100" dirty="0" smtClean="0"/>
              <a:t>. </a:t>
            </a:r>
            <a:r>
              <a:rPr lang="ko-KR" altLang="en-US" sz="2100" dirty="0" smtClean="0"/>
              <a:t>이는 특히 구체적인 수권적 권한이 없이도 경찰 스스로 일반조항에 근거하여 광의의 위험방지를 하는 것이다</a:t>
            </a:r>
            <a:r>
              <a:rPr lang="en-US" altLang="ko-KR" sz="2100" dirty="0" smtClean="0"/>
              <a:t>. </a:t>
            </a:r>
            <a:r>
              <a:rPr lang="ko-KR" altLang="en-US" sz="2100" dirty="0" smtClean="0"/>
              <a:t>그러나</a:t>
            </a:r>
            <a:r>
              <a:rPr lang="en-US" altLang="ko-KR" sz="2100" dirty="0" smtClean="0"/>
              <a:t>, </a:t>
            </a:r>
            <a:r>
              <a:rPr lang="ko-KR" altLang="en-US" sz="2100" dirty="0" smtClean="0"/>
              <a:t>주의할 것은 정보수집 등의 경찰활동은 비록 </a:t>
            </a:r>
            <a:r>
              <a:rPr lang="ko-KR" altLang="en-US" sz="2100" dirty="0" err="1" smtClean="0"/>
              <a:t>비권력적인</a:t>
            </a:r>
            <a:r>
              <a:rPr lang="ko-KR" altLang="en-US" sz="2100" dirty="0" smtClean="0"/>
              <a:t> 수단이라고는 하나 대국민 서비스적 측면과는 무관하며</a:t>
            </a:r>
            <a:r>
              <a:rPr lang="en-US" altLang="ko-KR" sz="2100" dirty="0" smtClean="0"/>
              <a:t>, </a:t>
            </a:r>
            <a:r>
              <a:rPr lang="ko-KR" altLang="en-US" sz="2100" dirty="0" smtClean="0"/>
              <a:t>이러한 활동에는 제약을 두고 있다</a:t>
            </a:r>
            <a:r>
              <a:rPr lang="en-US" altLang="ko-KR" sz="2100" dirty="0" smtClean="0"/>
              <a:t>.</a:t>
            </a:r>
            <a:endParaRPr lang="ko-KR" altLang="en-US" sz="2100" dirty="0" smtClean="0"/>
          </a:p>
          <a:p>
            <a:pPr>
              <a:buNone/>
            </a:pPr>
            <a:endParaRPr lang="ko-KR" altLang="en-US" sz="2100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sz="quarter" idx="1"/>
          </p:nvPr>
        </p:nvSpPr>
        <p:spPr>
          <a:xfrm>
            <a:off x="214313" y="142875"/>
            <a:ext cx="8715375" cy="6715125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3200" b="1" dirty="0" smtClean="0"/>
              <a:t>    2. </a:t>
            </a:r>
            <a:r>
              <a:rPr lang="ko-KR" altLang="en-US" sz="3200" b="1" dirty="0" smtClean="0"/>
              <a:t>명령과 강제</a:t>
            </a:r>
          </a:p>
          <a:p>
            <a:pPr fontAlgn="base"/>
            <a:r>
              <a:rPr lang="ko-KR" altLang="en-US" sz="1800" dirty="0" smtClean="0"/>
              <a:t>경찰명령이란 법령 또는 행정처분에 의하여 개인에게 일정한 행위</a:t>
            </a:r>
            <a:r>
              <a:rPr lang="en-US" altLang="ko-KR" sz="1800" dirty="0" smtClean="0"/>
              <a:t>(</a:t>
            </a:r>
            <a:r>
              <a:rPr lang="ko-KR" altLang="en-US" sz="1800" dirty="0" err="1" smtClean="0"/>
              <a:t>作爲ㆍ不作爲</a:t>
            </a:r>
            <a:r>
              <a:rPr lang="en-US" altLang="ko-KR" sz="1800" dirty="0" smtClean="0"/>
              <a:t>)</a:t>
            </a:r>
            <a:r>
              <a:rPr lang="ko-KR" altLang="en-US" sz="1800" dirty="0" err="1" smtClean="0"/>
              <a:t>ㆍ수인ㆍ급부</a:t>
            </a:r>
            <a:r>
              <a:rPr lang="en-US" altLang="ko-KR" sz="1800" dirty="0" smtClean="0"/>
              <a:t>(</a:t>
            </a:r>
            <a:r>
              <a:rPr lang="ko-KR" altLang="en-US" sz="1800" dirty="0" err="1" smtClean="0"/>
              <a:t>受忍ㆍ給付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의 의무를 과하는 행위인 경찰하명에 속한다</a:t>
            </a:r>
            <a:r>
              <a:rPr lang="en-US" altLang="ko-KR" sz="1800" dirty="0" smtClean="0"/>
              <a:t>(</a:t>
            </a:r>
            <a:r>
              <a:rPr lang="ko-KR" altLang="en-US" sz="1800" dirty="0" err="1" smtClean="0"/>
              <a:t>부작위하명을</a:t>
            </a:r>
            <a:r>
              <a:rPr lang="ko-KR" altLang="en-US" sz="1800" dirty="0" smtClean="0"/>
              <a:t> 경찰금지라 한다</a:t>
            </a:r>
            <a:r>
              <a:rPr lang="en-US" altLang="ko-KR" sz="1800" dirty="0" smtClean="0"/>
              <a:t>). </a:t>
            </a:r>
            <a:r>
              <a:rPr lang="ko-KR" altLang="en-US" sz="1800" dirty="0" smtClean="0"/>
              <a:t>이는 국가의 의사표시에 의하여 행해지는 법률적 행위이다</a:t>
            </a:r>
            <a:r>
              <a:rPr lang="en-US" altLang="ko-KR" sz="1800" dirty="0" smtClean="0"/>
              <a:t>.</a:t>
            </a:r>
            <a:endParaRPr lang="ko-KR" altLang="en-US" sz="1800" dirty="0" smtClean="0"/>
          </a:p>
          <a:p>
            <a:pPr fontAlgn="base"/>
            <a:r>
              <a:rPr lang="ko-KR" altLang="en-US" sz="1800" dirty="0" smtClean="0"/>
              <a:t>경찰강제는 실력으로 개인의 신체</a:t>
            </a:r>
            <a:r>
              <a:rPr lang="en-US" altLang="ko-KR" sz="1800" dirty="0" smtClean="0"/>
              <a:t>․</a:t>
            </a:r>
            <a:r>
              <a:rPr lang="ko-KR" altLang="en-US" sz="1800" dirty="0" smtClean="0"/>
              <a:t>재산</a:t>
            </a:r>
            <a:r>
              <a:rPr lang="en-US" altLang="ko-KR" sz="1800" dirty="0" smtClean="0"/>
              <a:t>․</a:t>
            </a:r>
            <a:r>
              <a:rPr lang="ko-KR" altLang="en-US" sz="1800" dirty="0" smtClean="0"/>
              <a:t>가택에 </a:t>
            </a:r>
            <a:r>
              <a:rPr lang="ko-KR" altLang="en-US" sz="1800" dirty="0" err="1" smtClean="0"/>
              <a:t>강제함으로서</a:t>
            </a:r>
            <a:r>
              <a:rPr lang="ko-KR" altLang="en-US" sz="1800" dirty="0" smtClean="0"/>
              <a:t> 경찰 목적을 달성한 경찰관직무집행법은 즉시강제의 기본법으로서의 역할을 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이는 실력의 행사인 사실행위이다</a:t>
            </a:r>
            <a:r>
              <a:rPr lang="en-US" altLang="ko-KR" sz="1800" dirty="0" smtClean="0"/>
              <a:t>.</a:t>
            </a:r>
            <a:endParaRPr lang="ko-KR" altLang="en-US" sz="1800" dirty="0" smtClean="0"/>
          </a:p>
          <a:p>
            <a:pPr fontAlgn="base"/>
            <a:r>
              <a:rPr lang="ko-KR" altLang="en-US" sz="1800" dirty="0" smtClean="0"/>
              <a:t>경찰명령이 발해지면 경찰의무가 개인에게 발생되므로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경찰은 이러한 권한을 절대로 남용해서는 안되며 필요한 최소한도로 그쳐야 할 것이다</a:t>
            </a:r>
            <a:r>
              <a:rPr lang="en-US" altLang="ko-KR" sz="1800" dirty="0" smtClean="0"/>
              <a:t>.(</a:t>
            </a:r>
            <a:r>
              <a:rPr lang="ko-KR" altLang="en-US" sz="1800" dirty="0" smtClean="0"/>
              <a:t>경찰법 제</a:t>
            </a:r>
            <a:r>
              <a:rPr lang="en-US" altLang="ko-KR" sz="1800" dirty="0" smtClean="0"/>
              <a:t>4</a:t>
            </a:r>
            <a:r>
              <a:rPr lang="ko-KR" altLang="en-US" sz="1800" dirty="0" smtClean="0"/>
              <a:t>조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경찰관관직무집행법</a:t>
            </a:r>
            <a:r>
              <a:rPr lang="ko-KR" altLang="en-US" sz="1800" dirty="0" smtClean="0"/>
              <a:t> 제</a:t>
            </a:r>
            <a:r>
              <a:rPr lang="en-US" altLang="ko-KR" sz="1800" dirty="0" smtClean="0"/>
              <a:t>1</a:t>
            </a:r>
            <a:r>
              <a:rPr lang="ko-KR" altLang="en-US" sz="1800" dirty="0" smtClean="0"/>
              <a:t>조</a:t>
            </a:r>
            <a:r>
              <a:rPr lang="en-US" altLang="ko-KR" sz="1800" dirty="0" smtClean="0"/>
              <a:t>).</a:t>
            </a:r>
            <a:endParaRPr lang="ko-KR" altLang="en-US" sz="18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r>
              <a:rPr lang="en-US" altLang="ko-KR" sz="900" dirty="0" smtClean="0"/>
              <a:t>※ </a:t>
            </a:r>
            <a:r>
              <a:rPr lang="ko-KR" altLang="en-US" sz="900" dirty="0" smtClean="0"/>
              <a:t>오늘날 경찰활동은 서비스제공</a:t>
            </a:r>
            <a:r>
              <a:rPr lang="en-US" altLang="ko-KR" sz="900" dirty="0" smtClean="0"/>
              <a:t>‧</a:t>
            </a:r>
            <a:r>
              <a:rPr lang="ko-KR" altLang="en-US" sz="900" dirty="0" smtClean="0"/>
              <a:t>행정지도</a:t>
            </a:r>
            <a:r>
              <a:rPr lang="en-US" altLang="ko-KR" sz="900" dirty="0" smtClean="0"/>
              <a:t>‧</a:t>
            </a:r>
            <a:r>
              <a:rPr lang="ko-KR" altLang="en-US" sz="900" dirty="0" smtClean="0"/>
              <a:t>정보수집활동 등 비권력적 수단에 의한 활동이 증대되고</a:t>
            </a:r>
            <a:r>
              <a:rPr lang="en-US" altLang="ko-KR" sz="900" dirty="0" smtClean="0"/>
              <a:t>, </a:t>
            </a:r>
            <a:r>
              <a:rPr lang="ko-KR" altLang="en-US" sz="900" dirty="0" smtClean="0"/>
              <a:t>명령</a:t>
            </a:r>
            <a:r>
              <a:rPr lang="en-US" altLang="ko-KR" sz="900" dirty="0" smtClean="0"/>
              <a:t>‧</a:t>
            </a:r>
            <a:r>
              <a:rPr lang="ko-KR" altLang="en-US" sz="900" dirty="0" smtClean="0"/>
              <a:t>강제 등 권력적 수단에 의한 활동은 점점 축소되고 있다</a:t>
            </a:r>
            <a:r>
              <a:rPr lang="en-US" altLang="ko-KR" sz="900" dirty="0" smtClean="0"/>
              <a:t>.</a:t>
            </a:r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  <a:p>
            <a:pPr>
              <a:buNone/>
            </a:pPr>
            <a:endParaRPr lang="en-US" altLang="ko-KR" sz="900" dirty="0" smtClean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428596" y="3500438"/>
          <a:ext cx="8227737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240"/>
                <a:gridCol w="3440452"/>
                <a:gridCol w="1245698"/>
                <a:gridCol w="2327347"/>
              </a:tblGrid>
              <a:tr h="12740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중고딕"/>
                        </a:rPr>
                        <a:t>유 형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a typeface="한양중고딕"/>
                        </a:rPr>
                        <a:t>구 체 적 사 례</a:t>
                      </a:r>
                      <a:endParaRPr lang="ko-KR" altLang="en-US" sz="9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중고딕"/>
                        </a:rPr>
                        <a:t>법 적 성 질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a typeface="한양중고딕"/>
                        </a:rPr>
                        <a:t>구 제 수 단</a:t>
                      </a:r>
                      <a:endParaRPr lang="ko-KR" altLang="en-US" sz="9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/>
                </a:tc>
              </a:tr>
              <a:tr h="35045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a typeface="한양중고딕"/>
                        </a:rPr>
                        <a:t>즉시강제</a:t>
                      </a:r>
                      <a:endParaRPr lang="ko-KR" altLang="en-US" sz="9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불심검문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한양신명조"/>
                        </a:rPr>
                        <a:t>,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a typeface="한양신명조"/>
                        </a:rPr>
                        <a:t>정신착란자등의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 보호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한양신명조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위험발생방지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한양신명조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범죄의 예방과 제지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한양신명조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위험방지를 위한 출입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한양신명조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경찰장구의 사용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한양신명조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분사기 등의 사용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한양신명조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무기의 사용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권력적 사실행위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① 항고소</a:t>
                      </a:r>
                      <a:r>
                        <a:rPr lang="ko-KR" altLang="en-US" sz="900" kern="0" spc="-40" dirty="0">
                          <a:solidFill>
                            <a:srgbClr val="000000"/>
                          </a:solidFill>
                          <a:ea typeface="한양신명조"/>
                        </a:rPr>
                        <a:t>송 제기 곤란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  <a:p>
                      <a:pPr marL="63500" marR="6350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② 손해배상청구 가능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3892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a typeface="한양중고딕"/>
                        </a:rPr>
                        <a:t>범죄수사</a:t>
                      </a:r>
                      <a:endParaRPr lang="ko-KR" altLang="en-US" sz="9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형사소송법상의 범죄수사활동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기 속 행 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① 부작위</a:t>
                      </a:r>
                      <a:r>
                        <a:rPr lang="ko-KR" altLang="en-US" sz="900" kern="0" spc="-60">
                          <a:solidFill>
                            <a:srgbClr val="000000"/>
                          </a:solidFill>
                          <a:ea typeface="한양신명조"/>
                        </a:rPr>
                        <a:t>시 직무유기죄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</a:endParaRPr>
                    </a:p>
                    <a:p>
                      <a:pPr marL="63500" marR="6350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② 손해배상청구 가능</a:t>
                      </a:r>
                      <a:endParaRPr lang="ko-KR" altLang="en-US" sz="9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3892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a typeface="한양중고딕"/>
                        </a:rPr>
                        <a:t>행정처분</a:t>
                      </a:r>
                      <a:endParaRPr lang="ko-KR" altLang="en-US" sz="9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a typeface="한양신명조"/>
                        </a:rPr>
                        <a:t>범칙금납부통</a:t>
                      </a:r>
                      <a:r>
                        <a:rPr lang="ko-KR" altLang="en-US" sz="900" kern="0" spc="-50" dirty="0" err="1">
                          <a:solidFill>
                            <a:srgbClr val="000000"/>
                          </a:solidFill>
                          <a:ea typeface="한양신명조"/>
                        </a:rPr>
                        <a:t>고서발부</a:t>
                      </a:r>
                      <a:r>
                        <a:rPr lang="en-US" altLang="ko-KR" sz="900" kern="0" spc="-50" dirty="0">
                          <a:solidFill>
                            <a:srgbClr val="000000"/>
                          </a:solidFill>
                          <a:latin typeface="한양신명조"/>
                        </a:rPr>
                        <a:t>, </a:t>
                      </a:r>
                      <a:r>
                        <a:rPr lang="ko-KR" altLang="en-US" sz="900" kern="0" spc="-50" dirty="0">
                          <a:solidFill>
                            <a:srgbClr val="000000"/>
                          </a:solidFill>
                          <a:ea typeface="한양신명조"/>
                        </a:rPr>
                        <a:t>운전면허의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정지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‧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취소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한양신명조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총포소지허가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50">
                          <a:solidFill>
                            <a:srgbClr val="000000"/>
                          </a:solidFill>
                          <a:ea typeface="한양신명조"/>
                        </a:rPr>
                        <a:t>법률행위</a:t>
                      </a:r>
                      <a:r>
                        <a:rPr lang="en-US" altLang="ko-KR" sz="900" kern="0" spc="-50">
                          <a:solidFill>
                            <a:srgbClr val="000000"/>
                          </a:solidFill>
                          <a:latin typeface="한양신명조"/>
                        </a:rPr>
                        <a:t>, </a:t>
                      </a:r>
                      <a:r>
                        <a:rPr lang="ko-KR" altLang="en-US" sz="900" kern="0" spc="-50">
                          <a:solidFill>
                            <a:srgbClr val="000000"/>
                          </a:solidFill>
                          <a:ea typeface="한양신명조"/>
                        </a:rPr>
                        <a:t>권력행위</a:t>
                      </a:r>
                      <a:r>
                        <a:rPr lang="en-US" altLang="ko-KR" sz="900" kern="0" spc="-50">
                          <a:solidFill>
                            <a:srgbClr val="000000"/>
                          </a:solidFill>
                          <a:latin typeface="한양신명조"/>
                        </a:rPr>
                        <a:t>,</a:t>
                      </a:r>
                      <a:endParaRPr lang="ko-KR" altLang="en-US" sz="900" kern="0" spc="0">
                        <a:solidFill>
                          <a:srgbClr val="000000"/>
                        </a:solidFill>
                      </a:endParaRPr>
                    </a:p>
                    <a:p>
                      <a:pPr marL="63500" marR="6350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a typeface="한양신명조"/>
                        </a:rPr>
                        <a:t>규제행정</a:t>
                      </a:r>
                      <a:endParaRPr lang="ko-KR" altLang="en-US" sz="9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① 항고소송 가능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  <a:p>
                      <a:pPr marL="63500" marR="6350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② 손해배상청구 가능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197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a typeface="한양중고딕"/>
                        </a:rPr>
                        <a:t>급부행정</a:t>
                      </a:r>
                      <a:endParaRPr lang="ko-KR" altLang="en-US" sz="9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-15875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중고딕"/>
                        </a:rPr>
                        <a:t>① 금전급부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한양신명조"/>
                        </a:rPr>
                        <a:t>: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중요 범죄 신고자 또는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a typeface="한양신명조"/>
                        </a:rPr>
                        <a:t>검거자에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 대한 포상금지급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  <a:p>
                      <a:pPr marL="63500" marR="63500" indent="-15875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중고딕"/>
                        </a:rPr>
                        <a:t>② 서</a:t>
                      </a:r>
                      <a:r>
                        <a:rPr lang="ko-KR" altLang="en-US" sz="900" kern="0" spc="-70" dirty="0">
                          <a:solidFill>
                            <a:srgbClr val="000000"/>
                          </a:solidFill>
                          <a:ea typeface="한양중고딕"/>
                        </a:rPr>
                        <a:t>비스제공</a:t>
                      </a:r>
                      <a:r>
                        <a:rPr lang="en-US" altLang="ko-KR" sz="900" kern="0" spc="-70" dirty="0">
                          <a:solidFill>
                            <a:srgbClr val="000000"/>
                          </a:solidFill>
                          <a:latin typeface="한양신명조"/>
                        </a:rPr>
                        <a:t>:</a:t>
                      </a:r>
                      <a:r>
                        <a:rPr lang="ko-KR" altLang="en-US" sz="900" kern="0" spc="-70" dirty="0">
                          <a:solidFill>
                            <a:srgbClr val="000000"/>
                          </a:solidFill>
                          <a:ea typeface="한양신명조"/>
                        </a:rPr>
                        <a:t>정보제공</a:t>
                      </a:r>
                      <a:r>
                        <a:rPr lang="en-US" altLang="ko-KR" sz="900" kern="0" spc="-70" dirty="0">
                          <a:solidFill>
                            <a:srgbClr val="000000"/>
                          </a:solidFill>
                          <a:latin typeface="한양신명조"/>
                        </a:rPr>
                        <a:t>(</a:t>
                      </a:r>
                      <a:r>
                        <a:rPr lang="ko-KR" altLang="en-US" sz="900" kern="0" spc="-70" dirty="0">
                          <a:solidFill>
                            <a:srgbClr val="000000"/>
                          </a:solidFill>
                          <a:ea typeface="한양신명조"/>
                        </a:rPr>
                        <a:t>교통</a:t>
                      </a:r>
                      <a:r>
                        <a:rPr lang="en-US" altLang="ko-KR" sz="900" kern="0" spc="-70" dirty="0">
                          <a:solidFill>
                            <a:srgbClr val="000000"/>
                          </a:solidFill>
                          <a:ea typeface="한양신명조"/>
                        </a:rPr>
                        <a:t>‧</a:t>
                      </a:r>
                      <a:r>
                        <a:rPr lang="ko-KR" altLang="en-US" sz="900" kern="0" spc="-70" dirty="0">
                          <a:solidFill>
                            <a:srgbClr val="000000"/>
                          </a:solidFill>
                          <a:ea typeface="한양신명조"/>
                        </a:rPr>
                        <a:t>지리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정보제공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한양신명조"/>
                        </a:rPr>
                        <a:t>),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각종 보호의 제공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한양신명조"/>
                        </a:rPr>
                        <a:t>(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인명구조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한양신명조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경호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한양신명조"/>
                        </a:rPr>
                        <a:t>),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교육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한양신명조"/>
                        </a:rPr>
                        <a:t>(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어린이 교통안전교육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한양신명조"/>
                        </a:rPr>
                        <a:t>),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순찰활동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  <a:p>
                      <a:pPr marL="63500" marR="63500" indent="-15875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중고딕"/>
                        </a:rPr>
                        <a:t>③ 시설의 </a:t>
                      </a:r>
                      <a:r>
                        <a:rPr lang="ko-KR" altLang="en-US" sz="900" kern="0" spc="-40" dirty="0">
                          <a:solidFill>
                            <a:srgbClr val="000000"/>
                          </a:solidFill>
                          <a:ea typeface="한양중고딕"/>
                        </a:rPr>
                        <a:t>설치</a:t>
                      </a:r>
                      <a:r>
                        <a:rPr lang="en-US" altLang="ko-KR" sz="900" kern="0" spc="-40" dirty="0">
                          <a:solidFill>
                            <a:srgbClr val="000000"/>
                          </a:solidFill>
                          <a:latin typeface="한양신명조"/>
                        </a:rPr>
                        <a:t>:</a:t>
                      </a:r>
                      <a:r>
                        <a:rPr lang="ko-KR" altLang="en-US" sz="900" kern="0" spc="-40" dirty="0">
                          <a:solidFill>
                            <a:srgbClr val="000000"/>
                          </a:solidFill>
                          <a:ea typeface="한양신명조"/>
                        </a:rPr>
                        <a:t>신호기</a:t>
                      </a:r>
                      <a:r>
                        <a:rPr lang="en-US" altLang="ko-KR" sz="900" kern="0" spc="-40" dirty="0">
                          <a:solidFill>
                            <a:srgbClr val="000000"/>
                          </a:solidFill>
                          <a:ea typeface="한양신명조"/>
                        </a:rPr>
                        <a:t>‧</a:t>
                      </a:r>
                      <a:r>
                        <a:rPr lang="ko-KR" altLang="en-US" sz="900" kern="0" spc="-40" dirty="0">
                          <a:solidFill>
                            <a:srgbClr val="000000"/>
                          </a:solidFill>
                          <a:ea typeface="한양신명조"/>
                        </a:rPr>
                        <a:t>도로표지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등의 설치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비권력적 행위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손해배상청구만 가능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3892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a typeface="한양중고딕"/>
                        </a:rPr>
                        <a:t>사유재산권</a:t>
                      </a:r>
                      <a:endParaRPr lang="ko-KR" altLang="en-US" sz="900" b="1" kern="0" spc="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a typeface="한양중고딕"/>
                        </a:rPr>
                        <a:t>보 호</a:t>
                      </a:r>
                      <a:endParaRPr lang="ko-KR" altLang="en-US" sz="9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유실물의 관리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보충적 작용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2740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a typeface="한양중고딕"/>
                        </a:rPr>
                        <a:t>행정지도</a:t>
                      </a:r>
                      <a:endParaRPr lang="ko-KR" altLang="en-US" sz="9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방범지도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한양신명조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청소년선도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비권력적 사실행위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손해배상청구만 가능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2740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a typeface="한양중고딕"/>
                        </a:rPr>
                        <a:t>정보수집</a:t>
                      </a:r>
                      <a:endParaRPr lang="ko-KR" altLang="en-US" sz="9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각종 정보의 수집활동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비권력적 사실행위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a typeface="한양신명조"/>
                        </a:rPr>
                        <a:t>손해배상청구만 가능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7" marR="17907" marT="17907" marB="179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428596" y="214293"/>
          <a:ext cx="8286808" cy="6637118"/>
        </p:xfrm>
        <a:graphic>
          <a:graphicData uri="http://schemas.openxmlformats.org/drawingml/2006/table">
            <a:tbl>
              <a:tblPr/>
              <a:tblGrid>
                <a:gridCol w="1000132"/>
                <a:gridCol w="1610204"/>
                <a:gridCol w="1305168"/>
                <a:gridCol w="2185652"/>
                <a:gridCol w="2185652"/>
              </a:tblGrid>
              <a:tr h="363096">
                <a:tc rowSpan="8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경찰의무 부과수단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경찰하명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경찰처분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위험시설제거명령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위법집회금지명령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38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경찰명령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교통표지판설치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주차금지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도로폐쇄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일반통행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38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경찰허가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대인적 허가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운전면허증발급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외국인 체류허가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유흥음식점 허가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5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대물적 허가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차량검사합격처분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건축허가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5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혼합적 허가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총포류제조허가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민간경비업허가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등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5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경찰면제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시험면제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수수료면제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납기의 연기 등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30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경찰상의 사실행위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권력적 사실행위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총기사용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최류탄발사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유치장 입감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38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비권력적 사실행위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금전출납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쓰레기수거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고지ㆍ통지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행정지도 등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5845">
                <a:tc rowSpan="1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의무이행 확보수단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경찰강제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경찰상 강제집행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대집행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행정대집행법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제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조의 대집행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5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강제징수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국세징수법 제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장의 체납처분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5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집행벌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건축법 제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83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조의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이행강제금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38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직접강제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식품위생법 제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62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조의 폐쇄조치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30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경찰상 즉시강제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대인적 즉시강제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불심검문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보호조치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경고ㆍ억류ㆍ피난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등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38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대물적 즉시강제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무기ㆍ휴기ㆍ위험물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임시영치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음란물 폐기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30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대가택적 즉시강제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가택출입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임검ㆍ검사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및 수색 등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38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경찰상 조사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강제조사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불심검문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질문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신체검사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시설검사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물품검사ㆍ수거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등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5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임의조사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장부ㆍ서류의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열람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사실확인 등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0135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경찰벌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경찰형벌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원칙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형벌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종</a:t>
                      </a: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사형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징역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금고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자격상실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자격정지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벌금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구류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과료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몰수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5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예외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즉심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통고처분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58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경찰질서벌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범칙금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과태료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과징금</a:t>
                      </a:r>
                    </a:p>
                  </a:txBody>
                  <a:tcPr marL="9419" marR="9419" marT="9419" marB="941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sz="quarter" idx="1"/>
          </p:nvPr>
        </p:nvSpPr>
        <p:spPr>
          <a:xfrm>
            <a:off x="171450" y="481034"/>
            <a:ext cx="8829675" cy="601980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3200" dirty="0" smtClean="0"/>
              <a:t>    </a:t>
            </a:r>
            <a:r>
              <a:rPr lang="en-US" altLang="ko-KR" sz="3200" b="1" dirty="0" smtClean="0"/>
              <a:t>3. </a:t>
            </a:r>
            <a:r>
              <a:rPr lang="ko-KR" altLang="en-US" sz="3200" b="1" dirty="0" smtClean="0"/>
              <a:t>범죄수사를 위한 수단</a:t>
            </a:r>
          </a:p>
          <a:p>
            <a:pPr fontAlgn="base">
              <a:buNone/>
            </a:pPr>
            <a:r>
              <a:rPr lang="en-US" altLang="ko-KR" sz="2400" b="1" dirty="0" smtClean="0"/>
              <a:t>     1) </a:t>
            </a:r>
            <a:r>
              <a:rPr lang="ko-KR" altLang="en-US" sz="2400" b="1" dirty="0" smtClean="0"/>
              <a:t>의의</a:t>
            </a:r>
          </a:p>
          <a:p>
            <a:pPr fontAlgn="base"/>
            <a:r>
              <a:rPr lang="ko-KR" altLang="en-US" sz="1800" dirty="0" smtClean="0"/>
              <a:t>수사란 범인을 </a:t>
            </a:r>
            <a:r>
              <a:rPr lang="ko-KR" altLang="en-US" sz="1800" dirty="0" err="1" smtClean="0"/>
              <a:t>발견ㆍ확보하기</a:t>
            </a:r>
            <a:r>
              <a:rPr lang="ko-KR" altLang="en-US" sz="1800" dirty="0" smtClean="0"/>
              <a:t> 위해 범죄사실을 조사하고 증거를 </a:t>
            </a:r>
            <a:r>
              <a:rPr lang="ko-KR" altLang="en-US" sz="1800" dirty="0" err="1" smtClean="0"/>
              <a:t>수집ㆍ보전하는</a:t>
            </a:r>
            <a:r>
              <a:rPr lang="ko-KR" altLang="en-US" sz="1800" dirty="0" smtClean="0"/>
              <a:t> 수사기관의 활동이라고 정의된다</a:t>
            </a:r>
            <a:r>
              <a:rPr lang="en-US" altLang="ko-KR" sz="1800" dirty="0" smtClean="0"/>
              <a:t>.</a:t>
            </a:r>
            <a:endParaRPr lang="ko-KR" altLang="en-US" sz="1800" dirty="0" smtClean="0"/>
          </a:p>
          <a:p>
            <a:pPr fontAlgn="base"/>
            <a:r>
              <a:rPr lang="ko-KR" altLang="en-US" sz="1800" dirty="0" smtClean="0"/>
              <a:t>형사소송법에 근거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형사소송법 제</a:t>
            </a:r>
            <a:r>
              <a:rPr lang="en-US" altLang="ko-KR" sz="1800" dirty="0" smtClean="0"/>
              <a:t>199</a:t>
            </a:r>
            <a:r>
              <a:rPr lang="ko-KR" altLang="en-US" sz="1800" dirty="0" smtClean="0"/>
              <a:t>조에서는 수사목적달성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인권보장의 조화를 위해 임의수사를 원칙으로 하고 강제수단을 예외로 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그러나 임의수단이든 강제수단이든 경찰관은 피의자 또는 다른 사람의 인권을 존중하는 데 특히 주의하여야 한다</a:t>
            </a:r>
            <a:r>
              <a:rPr lang="en-US" altLang="ko-KR" sz="1800" dirty="0" smtClean="0"/>
              <a:t>.</a:t>
            </a:r>
            <a:endParaRPr lang="ko-KR" altLang="en-US" sz="1800" dirty="0" smtClean="0"/>
          </a:p>
          <a:p>
            <a:pPr fontAlgn="base"/>
            <a:r>
              <a:rPr lang="ko-KR" altLang="en-US" sz="1800" dirty="0" smtClean="0"/>
              <a:t>법정주의 원칙의 천명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행정상의 경찰권 행사가 행정편의주의에 따르고 있는 경우가 대부분임에 반하여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수사와관계하여서는</a:t>
            </a:r>
            <a:r>
              <a:rPr lang="ko-KR" altLang="en-US" sz="1800" dirty="0" smtClean="0"/>
              <a:t> 법정주의 원칙을 형사소송법에서 천명하고 있다</a:t>
            </a:r>
            <a:r>
              <a:rPr lang="en-US" altLang="ko-KR" sz="1800" dirty="0" smtClean="0"/>
              <a:t>.</a:t>
            </a:r>
            <a:endParaRPr lang="ko-KR" altLang="en-US" sz="1800" dirty="0" smtClean="0"/>
          </a:p>
          <a:p>
            <a:pPr fontAlgn="base">
              <a:buNone/>
            </a:pPr>
            <a:r>
              <a:rPr lang="en-US" altLang="ko-KR" sz="2400" b="1" dirty="0" smtClean="0"/>
              <a:t>    2) </a:t>
            </a:r>
            <a:r>
              <a:rPr lang="ko-KR" altLang="en-US" sz="2400" b="1" dirty="0" smtClean="0"/>
              <a:t>수사의 종류</a:t>
            </a:r>
          </a:p>
          <a:p>
            <a:pPr fontAlgn="base">
              <a:buNone/>
            </a:pPr>
            <a:r>
              <a:rPr lang="en-US" altLang="ko-KR" sz="2000" dirty="0" smtClean="0"/>
              <a:t>    </a:t>
            </a:r>
            <a:r>
              <a:rPr lang="en-US" altLang="ko-KR" sz="2000" b="1" dirty="0" smtClean="0"/>
              <a:t>(1) </a:t>
            </a:r>
            <a:r>
              <a:rPr lang="ko-KR" altLang="en-US" sz="2000" b="1" dirty="0" smtClean="0"/>
              <a:t>임의수사</a:t>
            </a:r>
          </a:p>
          <a:p>
            <a:pPr fontAlgn="base"/>
            <a:r>
              <a:rPr lang="ko-KR" altLang="en-US" sz="1800" dirty="0" smtClean="0"/>
              <a:t>임의수사는 강제력을 행사하지 않고 상대방의 동의 또는 승낙을 받아서 행하는 수사활동을 말한다</a:t>
            </a:r>
            <a:r>
              <a:rPr lang="en-US" altLang="ko-KR" sz="1800" dirty="0" smtClean="0"/>
              <a:t>. </a:t>
            </a:r>
            <a:endParaRPr lang="ko-KR" altLang="en-US" sz="1800" dirty="0" smtClean="0"/>
          </a:p>
          <a:p>
            <a:pPr fontAlgn="base">
              <a:buNone/>
            </a:pPr>
            <a:r>
              <a:rPr lang="en-US" altLang="ko-KR" sz="1800" b="1" dirty="0" smtClean="0"/>
              <a:t>    </a:t>
            </a:r>
            <a:r>
              <a:rPr lang="en-US" altLang="ko-KR" sz="2000" b="1" dirty="0" smtClean="0"/>
              <a:t>(2) </a:t>
            </a:r>
            <a:r>
              <a:rPr lang="ko-KR" altLang="en-US" sz="2000" b="1" dirty="0" smtClean="0"/>
              <a:t>강제수사</a:t>
            </a:r>
          </a:p>
          <a:p>
            <a:pPr fontAlgn="base"/>
            <a:r>
              <a:rPr lang="ko-KR" altLang="en-US" sz="1800" dirty="0" smtClean="0"/>
              <a:t>강제수사는 강제처분에 의한 수사활동을 말한다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강제수사에는 체포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구속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감정유치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압수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수색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검증 등이 있다</a:t>
            </a:r>
            <a:r>
              <a:rPr lang="en-US" altLang="ko-KR" sz="1800" dirty="0" smtClean="0"/>
              <a:t>. </a:t>
            </a:r>
            <a:endParaRPr lang="ko-KR" altLang="en-US" sz="1800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sz="quarter" idx="1"/>
          </p:nvPr>
        </p:nvSpPr>
        <p:spPr>
          <a:xfrm>
            <a:off x="142875" y="214313"/>
            <a:ext cx="8786813" cy="6429375"/>
          </a:xfrm>
        </p:spPr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en-US" altLang="ko-KR" sz="4600" dirty="0" smtClean="0"/>
              <a:t>    </a:t>
            </a:r>
            <a:r>
              <a:rPr lang="en-US" altLang="ko-KR" sz="4600" b="1" dirty="0" smtClean="0"/>
              <a:t>4. </a:t>
            </a:r>
            <a:r>
              <a:rPr lang="ko-KR" altLang="en-US" sz="4600" b="1" dirty="0" smtClean="0"/>
              <a:t>비권력적</a:t>
            </a:r>
            <a:r>
              <a:rPr lang="en-US" altLang="ko-KR" sz="4600" b="1" dirty="0" smtClean="0"/>
              <a:t>(</a:t>
            </a:r>
            <a:r>
              <a:rPr lang="ko-KR" altLang="en-US" sz="4600" b="1" dirty="0" smtClean="0"/>
              <a:t>서비스 지향적</a:t>
            </a:r>
            <a:r>
              <a:rPr lang="en-US" altLang="ko-KR" sz="4600" b="1" dirty="0" smtClean="0"/>
              <a:t>)</a:t>
            </a:r>
            <a:r>
              <a:rPr lang="ko-KR" altLang="en-US" sz="4600" b="1" dirty="0" smtClean="0"/>
              <a:t>수단 </a:t>
            </a:r>
          </a:p>
          <a:p>
            <a:pPr fontAlgn="base">
              <a:lnSpc>
                <a:spcPct val="120000"/>
              </a:lnSpc>
              <a:buNone/>
            </a:pPr>
            <a:r>
              <a:rPr lang="en-US" altLang="ko-KR" sz="3400" b="1" dirty="0" smtClean="0"/>
              <a:t>     1) </a:t>
            </a:r>
            <a:r>
              <a:rPr lang="ko-KR" altLang="en-US" sz="3400" b="1" dirty="0" smtClean="0"/>
              <a:t>의의</a:t>
            </a:r>
          </a:p>
          <a:p>
            <a:pPr fontAlgn="base">
              <a:lnSpc>
                <a:spcPct val="120000"/>
              </a:lnSpc>
            </a:pPr>
            <a:r>
              <a:rPr lang="ko-KR" altLang="en-US" sz="2700" dirty="0" smtClean="0"/>
              <a:t>각 개인의 자유로운 생활에 개입하지 않으면서 ‘차량순찰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교통관리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정보제공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지리안내 등 행정지도와 범죄예방에 기여하는 활동’을 하는 비권력적 수단을 말한다</a:t>
            </a:r>
            <a:r>
              <a:rPr lang="en-US" altLang="ko-KR" sz="2700" dirty="0" smtClean="0"/>
              <a:t>. </a:t>
            </a:r>
            <a:r>
              <a:rPr lang="ko-KR" altLang="en-US" sz="2700" dirty="0" smtClean="0"/>
              <a:t>이는 특히 구체적인 수권적 권한이 없이도 경찰 스스로 일반조항에 근거하여 광의의 위험방지를 하는 것이다</a:t>
            </a:r>
            <a:r>
              <a:rPr lang="en-US" altLang="ko-KR" sz="2700" dirty="0" smtClean="0"/>
              <a:t>. </a:t>
            </a:r>
            <a:r>
              <a:rPr lang="ko-KR" altLang="en-US" sz="2700" dirty="0" smtClean="0"/>
              <a:t>그러나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주의할 것은 정보수집 등의 경찰활동은 비록 </a:t>
            </a:r>
            <a:r>
              <a:rPr lang="ko-KR" altLang="en-US" sz="2700" dirty="0" err="1" smtClean="0"/>
              <a:t>비권력적인</a:t>
            </a:r>
            <a:r>
              <a:rPr lang="ko-KR" altLang="en-US" sz="2700" dirty="0" smtClean="0"/>
              <a:t> 수단이라고는 하나 대국민 서비스적 측면과는 무관하며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이러한 활동에는 제약을 두고 있다</a:t>
            </a:r>
            <a:r>
              <a:rPr lang="en-US" altLang="ko-KR" sz="2700" dirty="0" smtClean="0"/>
              <a:t>.</a:t>
            </a:r>
            <a:endParaRPr lang="ko-KR" altLang="en-US" sz="27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2700" dirty="0" smtClean="0"/>
              <a:t>즉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서비스지향적 활동에 속하는 도보순찰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차량순찰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일상적인 교통의 관리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정보의 제공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지리안내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권고 등의 행정지도와 범죄의 예방하는 활동 등이 있다</a:t>
            </a:r>
            <a:r>
              <a:rPr lang="en-US" altLang="ko-KR" sz="2700" dirty="0" smtClean="0"/>
              <a:t>. </a:t>
            </a:r>
            <a:r>
              <a:rPr lang="ko-KR" altLang="en-US" sz="2700" dirty="0" smtClean="0"/>
              <a:t>또한 정보경찰이 수행하는 정보의 수집이나 </a:t>
            </a:r>
            <a:r>
              <a:rPr lang="ko-KR" altLang="en-US" sz="2700" dirty="0" err="1" smtClean="0"/>
              <a:t>작성ㆍ배포활동도</a:t>
            </a:r>
            <a:r>
              <a:rPr lang="ko-KR" altLang="en-US" sz="2700" dirty="0" smtClean="0"/>
              <a:t> 비권력적 활동에 속한다</a:t>
            </a:r>
            <a:r>
              <a:rPr lang="en-US" altLang="ko-KR" sz="2700" dirty="0" smtClean="0"/>
              <a:t>. </a:t>
            </a:r>
            <a:endParaRPr lang="ko-KR" altLang="en-US" sz="2700" dirty="0" smtClean="0"/>
          </a:p>
          <a:p>
            <a:pPr fontAlgn="base">
              <a:lnSpc>
                <a:spcPct val="120000"/>
              </a:lnSpc>
              <a:buNone/>
            </a:pPr>
            <a:r>
              <a:rPr lang="en-US" altLang="ko-KR" sz="3400" b="1" dirty="0" smtClean="0"/>
              <a:t>     2) </a:t>
            </a:r>
            <a:r>
              <a:rPr lang="ko-KR" altLang="en-US" sz="3400" b="1" dirty="0" err="1" smtClean="0"/>
              <a:t>대민서비스</a:t>
            </a:r>
            <a:endParaRPr lang="ko-KR" altLang="en-US" sz="3400" b="1" dirty="0" smtClean="0"/>
          </a:p>
          <a:p>
            <a:pPr fontAlgn="base">
              <a:lnSpc>
                <a:spcPct val="120000"/>
              </a:lnSpc>
            </a:pPr>
            <a:r>
              <a:rPr lang="ko-KR" altLang="en-US" sz="2700" dirty="0" smtClean="0"/>
              <a:t>최근 </a:t>
            </a:r>
            <a:r>
              <a:rPr lang="en-US" altLang="ko-KR" sz="2700" dirty="0" smtClean="0"/>
              <a:t>21</a:t>
            </a:r>
            <a:r>
              <a:rPr lang="ko-KR" altLang="en-US" sz="2700" dirty="0" smtClean="0"/>
              <a:t>세기적 복지행정이 강하게 요구되면서 경찰행정분야도 소극적인 위험방지를 위한 </a:t>
            </a:r>
            <a:r>
              <a:rPr lang="ko-KR" altLang="en-US" sz="2700" dirty="0" err="1" smtClean="0"/>
              <a:t>법집행적인</a:t>
            </a:r>
            <a:r>
              <a:rPr lang="ko-KR" altLang="en-US" sz="2700" dirty="0" smtClean="0"/>
              <a:t> 임무뿐만 아니라 적극적으로 국민에게 봉사하는 활동이 요청되고 있다</a:t>
            </a:r>
            <a:r>
              <a:rPr lang="en-US" altLang="ko-KR" sz="2700" dirty="0" smtClean="0"/>
              <a:t>. </a:t>
            </a:r>
            <a:endParaRPr lang="ko-KR" altLang="en-US" sz="27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2700" dirty="0" smtClean="0"/>
              <a:t>이러한 급부행정적 서비스활동에는 순찰활동을 통한 범죄의 예방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교통안전교육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교통정보의 제공 등이 있다</a:t>
            </a:r>
            <a:r>
              <a:rPr lang="en-US" altLang="ko-KR" sz="2700" dirty="0" smtClean="0"/>
              <a:t>.(</a:t>
            </a:r>
            <a:r>
              <a:rPr lang="ko-KR" altLang="en-US" sz="2700" dirty="0" smtClean="0"/>
              <a:t>범죄의 수사</a:t>
            </a:r>
            <a:r>
              <a:rPr lang="en-US" altLang="ko-KR" sz="2700" dirty="0" smtClean="0"/>
              <a:t>×)</a:t>
            </a:r>
            <a:endParaRPr lang="ko-KR" altLang="en-US" sz="27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2700" dirty="0" smtClean="0"/>
              <a:t>현대경찰은 복지국가적 행정추세에 따라 경찰의 역할에 대한 요구도 변화되고 있으며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재량권의 </a:t>
            </a:r>
            <a:r>
              <a:rPr lang="en-US" altLang="ko-KR" sz="2700" dirty="0" smtClean="0"/>
              <a:t>0</a:t>
            </a:r>
            <a:r>
              <a:rPr lang="ko-KR" altLang="en-US" sz="2700" dirty="0" smtClean="0"/>
              <a:t>으로의 수축이론은 개인의 국가에 대한 권리를 인정하는 바탕이 되고 있다</a:t>
            </a:r>
            <a:r>
              <a:rPr lang="en-US" altLang="ko-KR" sz="2700" dirty="0" smtClean="0"/>
              <a:t>. </a:t>
            </a:r>
            <a:r>
              <a:rPr lang="ko-KR" altLang="en-US" sz="2700" dirty="0" smtClean="0"/>
              <a:t>또한 반사적 이익의 보호이익화도 논의되고 있다</a:t>
            </a:r>
            <a:r>
              <a:rPr lang="en-US" altLang="ko-KR" sz="2700" dirty="0" smtClean="0"/>
              <a:t>. </a:t>
            </a:r>
            <a:endParaRPr lang="ko-KR" altLang="en-US" sz="27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2700" dirty="0" smtClean="0"/>
              <a:t>현대경찰은 복지주의적 급부행정이 강조되고 있으며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경찰의 규제권한도 궁극적으로는 서비스를 위하여 사용되어야 하고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차량순찰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지리안내</a:t>
            </a:r>
            <a:r>
              <a:rPr lang="en-US" altLang="ko-KR" sz="2700" dirty="0" smtClean="0"/>
              <a:t>, </a:t>
            </a:r>
            <a:r>
              <a:rPr lang="ko-KR" altLang="en-US" sz="2700" dirty="0" smtClean="0"/>
              <a:t>정보의 제공과 같은 비권력적 경찰수단을 사용하고 있다</a:t>
            </a:r>
            <a:r>
              <a:rPr lang="en-US" altLang="ko-KR" sz="2700" dirty="0" smtClean="0"/>
              <a:t>.(</a:t>
            </a:r>
            <a:r>
              <a:rPr lang="ko-KR" altLang="en-US" sz="2700" dirty="0" smtClean="0"/>
              <a:t>무면허운전자의 단속은 </a:t>
            </a:r>
            <a:r>
              <a:rPr lang="ko-KR" altLang="en-US" sz="2700" dirty="0" err="1" smtClean="0"/>
              <a:t>비권력</a:t>
            </a:r>
            <a:r>
              <a:rPr lang="ko-KR" altLang="en-US" sz="2700" dirty="0" smtClean="0"/>
              <a:t> 수단이 아니다</a:t>
            </a:r>
            <a:r>
              <a:rPr lang="en-US" altLang="ko-KR" sz="2700" dirty="0" smtClean="0"/>
              <a:t>.)</a:t>
            </a:r>
            <a:endParaRPr lang="ko-KR" alt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982</TotalTime>
  <Words>1078</Words>
  <Application>Microsoft Office PowerPoint</Application>
  <PresentationFormat>화면 슬라이드 쇼(4:3)</PresentationFormat>
  <Paragraphs>156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균형</vt:lpstr>
      <vt:lpstr>경찰과  사회</vt:lpstr>
      <vt:lpstr>6. 경찰활동의 수단은 무엇인가?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경찰과  사회</dc:title>
  <dc:creator>XNOTE</dc:creator>
  <cp:lastModifiedBy>User</cp:lastModifiedBy>
  <cp:revision>87</cp:revision>
  <dcterms:created xsi:type="dcterms:W3CDTF">2012-12-30T10:59:52Z</dcterms:created>
  <dcterms:modified xsi:type="dcterms:W3CDTF">2013-01-08T09:50:02Z</dcterms:modified>
</cp:coreProperties>
</file>