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notesMasterIdLst>
    <p:notesMasterId r:id="rId14"/>
  </p:notesMasterIdLst>
  <p:sldIdLst>
    <p:sldId id="409" r:id="rId2"/>
    <p:sldId id="388" r:id="rId3"/>
    <p:sldId id="389" r:id="rId4"/>
    <p:sldId id="390" r:id="rId5"/>
    <p:sldId id="391" r:id="rId6"/>
    <p:sldId id="392" r:id="rId7"/>
    <p:sldId id="393" r:id="rId8"/>
    <p:sldId id="394" r:id="rId9"/>
    <p:sldId id="395" r:id="rId10"/>
    <p:sldId id="398" r:id="rId11"/>
    <p:sldId id="396" r:id="rId12"/>
    <p:sldId id="397" r:id="rId1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보통 스타일 2 - 강조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746" autoAdjust="0"/>
  </p:normalViewPr>
  <p:slideViewPr>
    <p:cSldViewPr>
      <p:cViewPr varScale="1">
        <p:scale>
          <a:sx n="68" d="100"/>
          <a:sy n="68" d="100"/>
        </p:scale>
        <p:origin x="-144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90" y="138486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E61F78-34D5-4BE1-92C4-77051DFBB65B}" type="datetimeFigureOut">
              <a:rPr lang="ko-KR" altLang="en-US" smtClean="0"/>
              <a:pPr/>
              <a:t>2013-01-08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48F2ED-EFAB-4BAF-9F34-96B6169E2A9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직사각형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모서리가 둥근 직사각형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부제목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sp>
        <p:nvSpPr>
          <p:cNvPr id="28" name="날짜 개체 틀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EA95B-A278-4C94-8540-5CDA014D75E7}" type="datetimeFigureOut">
              <a:rPr lang="ko-KR" altLang="en-US" smtClean="0"/>
              <a:pPr/>
              <a:t>2013-01-08</a:t>
            </a:fld>
            <a:endParaRPr lang="ko-KR" altLang="en-US"/>
          </a:p>
        </p:txBody>
      </p:sp>
      <p:sp>
        <p:nvSpPr>
          <p:cNvPr id="17" name="바닥글 개체 틀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29" name="슬라이드 번호 개체 틀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A3BC5A1F-E613-42C0-A21A-B7AB992A1B90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직사각형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직사각형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제목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EA95B-A278-4C94-8540-5CDA014D75E7}" type="datetimeFigureOut">
              <a:rPr lang="ko-KR" altLang="en-US" smtClean="0"/>
              <a:pPr/>
              <a:t>2013-01-08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C5A1F-E613-42C0-A21A-B7AB992A1B9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EA95B-A278-4C94-8540-5CDA014D75E7}" type="datetimeFigureOut">
              <a:rPr lang="ko-KR" altLang="en-US" smtClean="0"/>
              <a:pPr/>
              <a:t>2013-01-08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C5A1F-E613-42C0-A21A-B7AB992A1B9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EA95B-A278-4C94-8540-5CDA014D75E7}" type="datetimeFigureOut">
              <a:rPr lang="ko-KR" altLang="en-US" smtClean="0"/>
              <a:pPr/>
              <a:t>2013-01-08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C5A1F-E613-42C0-A21A-B7AB992A1B90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8" name="내용 개체 틀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구역 머리글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모서리가 둥근 직사각형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EA95B-A278-4C94-8540-5CDA014D75E7}" type="datetimeFigureOut">
              <a:rPr lang="ko-KR" altLang="en-US" smtClean="0"/>
              <a:pPr/>
              <a:t>2013-01-08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직사각형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직사각형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3BC5A1F-E613-42C0-A21A-B7AB992A1B9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EA95B-A278-4C94-8540-5CDA014D75E7}" type="datetimeFigureOut">
              <a:rPr lang="ko-KR" altLang="en-US" smtClean="0"/>
              <a:pPr/>
              <a:t>2013-01-08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C5A1F-E613-42C0-A21A-B7AB992A1B90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9" name="내용 개체 틀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11" name="내용 개체 틀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EA95B-A278-4C94-8540-5CDA014D75E7}" type="datetimeFigureOut">
              <a:rPr lang="ko-KR" altLang="en-US" smtClean="0"/>
              <a:pPr/>
              <a:t>2013-01-08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C5A1F-E613-42C0-A21A-B7AB992A1B90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11" name="내용 개체 틀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13" name="내용 개체 틀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EA95B-A278-4C94-8540-5CDA014D75E7}" type="datetimeFigureOut">
              <a:rPr lang="ko-KR" altLang="en-US" smtClean="0"/>
              <a:pPr/>
              <a:t>2013-01-08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C5A1F-E613-42C0-A21A-B7AB992A1B9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EA95B-A278-4C94-8540-5CDA014D75E7}" type="datetimeFigureOut">
              <a:rPr lang="ko-KR" altLang="en-US" smtClean="0"/>
              <a:pPr/>
              <a:t>2013-01-08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C5A1F-E613-42C0-A21A-B7AB992A1B9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직사각형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모서리가 둥근 직사각형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EA95B-A278-4C94-8540-5CDA014D75E7}" type="datetimeFigureOut">
              <a:rPr lang="ko-KR" altLang="en-US" smtClean="0"/>
              <a:pPr/>
              <a:t>2013-01-08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C5A1F-E613-42C0-A21A-B7AB992A1B90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11" name="내용 개체 틀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EA95B-A278-4C94-8540-5CDA014D75E7}" type="datetimeFigureOut">
              <a:rPr lang="ko-KR" altLang="en-US" smtClean="0"/>
              <a:pPr/>
              <a:t>2013-01-08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3BC5A1F-E613-42C0-A21A-B7AB992A1B90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11" name="직사각형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직사각형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직사각형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ko-KR" altLang="en-US" smtClean="0"/>
              <a:t>그림을 추가하려면 아이콘을 클릭하십시오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모서리가 둥근 직사각형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제목 개체 틀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13" name="텍스트 개체 틀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14" name="날짜 개체 틀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0DEA95B-A278-4C94-8540-5CDA014D75E7}" type="datetimeFigureOut">
              <a:rPr lang="ko-KR" altLang="en-US" smtClean="0"/>
              <a:pPr/>
              <a:t>2013-01-08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23" name="슬라이드 번호 개체 틀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A3BC5A1F-E613-42C0-A21A-B7AB992A1B9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l" rtl="0" eaLnBrk="1" latinLnBrk="1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1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1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1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1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1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1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1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1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1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5000628" y="5643578"/>
            <a:ext cx="3857620" cy="657228"/>
          </a:xfrm>
        </p:spPr>
        <p:txBody>
          <a:bodyPr/>
          <a:lstStyle/>
          <a:p>
            <a:r>
              <a:rPr lang="ko-KR" altLang="en-US" dirty="0" smtClean="0"/>
              <a:t>신라대학교 김순석 교수</a:t>
            </a:r>
            <a:endParaRPr lang="ko-KR" altLang="en-US" dirty="0"/>
          </a:p>
        </p:txBody>
      </p:sp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ko-KR" altLang="en-US" sz="6600" b="1" dirty="0" smtClean="0"/>
              <a:t>경찰과  사회</a:t>
            </a:r>
            <a:endParaRPr lang="ko-KR" altLang="en-US" sz="6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285720" y="285728"/>
            <a:ext cx="8401080" cy="5734072"/>
          </a:xfrm>
        </p:spPr>
        <p:txBody>
          <a:bodyPr/>
          <a:lstStyle/>
          <a:p>
            <a:pPr fontAlgn="base">
              <a:buNone/>
            </a:pPr>
            <a:r>
              <a:rPr lang="en-US" altLang="ko-KR" b="1" dirty="0" smtClean="0"/>
              <a:t>    </a:t>
            </a:r>
            <a:r>
              <a:rPr lang="en-US" altLang="ko-KR" sz="3200" b="1" dirty="0" smtClean="0"/>
              <a:t>Ⅲ. </a:t>
            </a:r>
            <a:r>
              <a:rPr lang="ko-KR" altLang="en-US" sz="3200" b="1" dirty="0" smtClean="0"/>
              <a:t>문제지향적 경찰활동</a:t>
            </a:r>
            <a:r>
              <a:rPr lang="en-US" altLang="ko-KR" sz="3200" b="1" dirty="0" smtClean="0"/>
              <a:t>(POP)</a:t>
            </a:r>
            <a:r>
              <a:rPr lang="ko-KR" altLang="en-US" sz="3200" b="1" dirty="0" smtClean="0"/>
              <a:t>의 요건</a:t>
            </a:r>
            <a:r>
              <a:rPr lang="en-US" altLang="ko-KR" sz="3200" b="1" dirty="0" smtClean="0"/>
              <a:t>(</a:t>
            </a:r>
            <a:r>
              <a:rPr lang="ko-KR" altLang="en-US" sz="3200" b="1" dirty="0" smtClean="0"/>
              <a:t>전제</a:t>
            </a:r>
            <a:r>
              <a:rPr lang="en-US" altLang="ko-KR" sz="3200" b="1" dirty="0" smtClean="0"/>
              <a:t>)</a:t>
            </a:r>
            <a:endParaRPr lang="ko-KR" altLang="en-US" sz="3200" dirty="0" smtClean="0"/>
          </a:p>
          <a:p>
            <a:pPr fontAlgn="base">
              <a:lnSpc>
                <a:spcPct val="120000"/>
              </a:lnSpc>
            </a:pPr>
            <a:r>
              <a:rPr lang="ko-KR" altLang="en-US" sz="2000" dirty="0" err="1" smtClean="0"/>
              <a:t>골드슈타인에</a:t>
            </a:r>
            <a:r>
              <a:rPr lang="ko-KR" altLang="en-US" sz="2000" dirty="0" smtClean="0"/>
              <a:t> 의해 </a:t>
            </a:r>
            <a:r>
              <a:rPr lang="ko-KR" altLang="en-US" sz="2000" dirty="0" err="1" smtClean="0"/>
              <a:t>이름지어진</a:t>
            </a:r>
            <a:r>
              <a:rPr lang="ko-KR" altLang="en-US" sz="2000" dirty="0" smtClean="0"/>
              <a:t> </a:t>
            </a:r>
            <a:r>
              <a:rPr lang="en-US" altLang="ko-KR" sz="2000" dirty="0" smtClean="0"/>
              <a:t>POP</a:t>
            </a:r>
            <a:r>
              <a:rPr lang="ko-KR" altLang="en-US" sz="2000" dirty="0" smtClean="0"/>
              <a:t>는 경찰이 너무 협소한 특정 사건에 치중하여 반복적으로 처리하는 대신에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이러한 반복의 근본적인 문제를 해결해야 하고 이를 위해 시민들이 기대하는 문제를 조사하기 위한 체계적인 과정을 요구하기도 한다</a:t>
            </a:r>
            <a:r>
              <a:rPr lang="en-US" altLang="ko-KR" sz="2000" dirty="0" smtClean="0"/>
              <a:t>.</a:t>
            </a:r>
            <a:endParaRPr lang="ko-KR" altLang="en-US" sz="2000" dirty="0" smtClean="0"/>
          </a:p>
          <a:p>
            <a:pPr fontAlgn="base">
              <a:lnSpc>
                <a:spcPct val="120000"/>
              </a:lnSpc>
            </a:pPr>
            <a:r>
              <a:rPr lang="ko-KR" altLang="en-US" sz="2000" dirty="0" smtClean="0"/>
              <a:t>이를 위해서는 ① 순찰경찰관의 재량권 확대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② 능력에 따른 적절한 보상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③ 해결 실패에 대한 관대한 격려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④ 협력정신의 배양을 요구한다</a:t>
            </a:r>
            <a:r>
              <a:rPr lang="en-US" altLang="ko-KR" sz="2000" dirty="0" smtClean="0"/>
              <a:t>.</a:t>
            </a:r>
            <a:endParaRPr lang="ko-KR" altLang="en-US" sz="2000" dirty="0" smtClean="0"/>
          </a:p>
          <a:p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214282" y="214290"/>
            <a:ext cx="8472518" cy="5805510"/>
          </a:xfrm>
        </p:spPr>
        <p:txBody>
          <a:bodyPr>
            <a:normAutofit lnSpcReduction="10000"/>
          </a:bodyPr>
          <a:lstStyle/>
          <a:p>
            <a:pPr fontAlgn="base">
              <a:buNone/>
            </a:pPr>
            <a:r>
              <a:rPr lang="en-US" altLang="ko-KR" sz="3800" b="1" dirty="0" smtClean="0"/>
              <a:t>   </a:t>
            </a:r>
            <a:r>
              <a:rPr lang="en-US" altLang="ko-KR" sz="3200" b="1" dirty="0" smtClean="0"/>
              <a:t>Ⅳ. </a:t>
            </a:r>
            <a:r>
              <a:rPr lang="ko-KR" altLang="en-US" sz="3200" b="1" dirty="0" smtClean="0"/>
              <a:t>문제해결방식</a:t>
            </a:r>
            <a:r>
              <a:rPr lang="en-US" altLang="ko-KR" sz="3200" b="1" dirty="0" smtClean="0"/>
              <a:t>(SARA </a:t>
            </a:r>
            <a:r>
              <a:rPr lang="ko-KR" altLang="en-US" sz="3200" b="1" dirty="0" smtClean="0"/>
              <a:t>모형</a:t>
            </a:r>
            <a:r>
              <a:rPr lang="en-US" altLang="ko-KR" sz="3200" b="1" dirty="0" smtClean="0"/>
              <a:t>)</a:t>
            </a:r>
            <a:endParaRPr lang="ko-KR" altLang="en-US" sz="3200" dirty="0" smtClean="0"/>
          </a:p>
          <a:p>
            <a:pPr fontAlgn="base">
              <a:buNone/>
            </a:pPr>
            <a:r>
              <a:rPr lang="en-US" altLang="ko-KR" b="1" dirty="0" smtClean="0"/>
              <a:t>    </a:t>
            </a:r>
            <a:r>
              <a:rPr lang="en-US" altLang="ko-KR" sz="2400" b="1" dirty="0" smtClean="0"/>
              <a:t>1. </a:t>
            </a:r>
            <a:r>
              <a:rPr lang="ko-KR" altLang="en-US" sz="2400" b="1" dirty="0" smtClean="0"/>
              <a:t>조사단계</a:t>
            </a:r>
            <a:r>
              <a:rPr lang="en-US" altLang="ko-KR" sz="2400" b="1" dirty="0" smtClean="0"/>
              <a:t>(Scanning)</a:t>
            </a:r>
            <a:endParaRPr lang="ko-KR" altLang="en-US" sz="2400" dirty="0" smtClean="0"/>
          </a:p>
          <a:p>
            <a:pPr fontAlgn="base"/>
            <a:r>
              <a:rPr lang="ko-KR" altLang="en-US" sz="2100" dirty="0" smtClean="0"/>
              <a:t>경찰관들이 문제라고 여겨지는 개인과 관련된 사건들을 분류하고 더욱 정밀하게 조사하도록 요구하는 단계</a:t>
            </a:r>
            <a:endParaRPr lang="ko-KR" altLang="en-US" dirty="0" smtClean="0"/>
          </a:p>
          <a:p>
            <a:pPr fontAlgn="base">
              <a:buNone/>
            </a:pPr>
            <a:r>
              <a:rPr lang="en-US" altLang="ko-KR" b="1" dirty="0" smtClean="0"/>
              <a:t>   </a:t>
            </a:r>
            <a:r>
              <a:rPr lang="en-US" altLang="ko-KR" sz="2400" b="1" dirty="0" smtClean="0"/>
              <a:t> 2. </a:t>
            </a:r>
            <a:r>
              <a:rPr lang="ko-KR" altLang="en-US" sz="2400" b="1" dirty="0" smtClean="0"/>
              <a:t>분석단계</a:t>
            </a:r>
            <a:r>
              <a:rPr lang="en-US" altLang="ko-KR" sz="2400" b="1" dirty="0" smtClean="0"/>
              <a:t>(Analysis)</a:t>
            </a:r>
            <a:endParaRPr lang="ko-KR" altLang="en-US" sz="2400" dirty="0" smtClean="0"/>
          </a:p>
          <a:p>
            <a:pPr fontAlgn="base"/>
            <a:r>
              <a:rPr lang="ko-KR" altLang="en-US" sz="1900" dirty="0" smtClean="0"/>
              <a:t>경찰관들이 범죄자들</a:t>
            </a:r>
            <a:r>
              <a:rPr lang="en-US" altLang="ko-KR" sz="1900" dirty="0" smtClean="0"/>
              <a:t>, </a:t>
            </a:r>
            <a:r>
              <a:rPr lang="ko-KR" altLang="en-US" sz="1900" dirty="0" smtClean="0"/>
              <a:t>피해자들</a:t>
            </a:r>
            <a:r>
              <a:rPr lang="en-US" altLang="ko-KR" sz="1900" dirty="0" smtClean="0"/>
              <a:t>, </a:t>
            </a:r>
            <a:r>
              <a:rPr lang="ko-KR" altLang="en-US" sz="1900" dirty="0" smtClean="0"/>
              <a:t>사회</a:t>
            </a:r>
            <a:r>
              <a:rPr lang="en-US" altLang="ko-KR" sz="1900" dirty="0" smtClean="0"/>
              <a:t>, </a:t>
            </a:r>
            <a:r>
              <a:rPr lang="ko-KR" altLang="en-US" sz="1900" dirty="0" smtClean="0"/>
              <a:t>물리적 환경</a:t>
            </a:r>
            <a:r>
              <a:rPr lang="en-US" altLang="ko-KR" sz="1900" dirty="0" smtClean="0"/>
              <a:t>, </a:t>
            </a:r>
            <a:r>
              <a:rPr lang="ko-KR" altLang="en-US" sz="1900" dirty="0" smtClean="0"/>
              <a:t>과거의 대응 등에 관해 문제분석가이드에 따라 분석하는 단계</a:t>
            </a:r>
          </a:p>
          <a:p>
            <a:pPr fontAlgn="base">
              <a:buNone/>
            </a:pPr>
            <a:r>
              <a:rPr lang="en-US" altLang="ko-KR" sz="1900" b="1" dirty="0" smtClean="0"/>
              <a:t>    </a:t>
            </a:r>
            <a:r>
              <a:rPr lang="en-US" altLang="ko-KR" b="1" dirty="0" smtClean="0"/>
              <a:t> </a:t>
            </a:r>
            <a:r>
              <a:rPr lang="en-US" altLang="ko-KR" sz="2400" b="1" dirty="0" smtClean="0"/>
              <a:t>3. </a:t>
            </a:r>
            <a:r>
              <a:rPr lang="ko-KR" altLang="en-US" sz="2400" b="1" dirty="0" smtClean="0"/>
              <a:t>대응단계</a:t>
            </a:r>
            <a:r>
              <a:rPr lang="en-US" altLang="ko-KR" sz="2400" b="1" dirty="0" smtClean="0"/>
              <a:t>(Response)</a:t>
            </a:r>
            <a:endParaRPr lang="ko-KR" altLang="en-US" sz="2400" dirty="0" smtClean="0"/>
          </a:p>
          <a:p>
            <a:pPr fontAlgn="base"/>
            <a:r>
              <a:rPr lang="ko-KR" altLang="en-US" sz="1900" dirty="0" smtClean="0"/>
              <a:t>분석단계에서 얻어진 지식들을 시민</a:t>
            </a:r>
            <a:r>
              <a:rPr lang="en-US" altLang="ko-KR" sz="1900" dirty="0" smtClean="0"/>
              <a:t>, </a:t>
            </a:r>
            <a:r>
              <a:rPr lang="ko-KR" altLang="en-US" sz="1900" dirty="0" smtClean="0"/>
              <a:t>사업가</a:t>
            </a:r>
            <a:r>
              <a:rPr lang="en-US" altLang="ko-KR" sz="1900" dirty="0" smtClean="0"/>
              <a:t>, </a:t>
            </a:r>
            <a:r>
              <a:rPr lang="ko-KR" altLang="en-US" sz="1900" dirty="0" smtClean="0"/>
              <a:t>다른 경찰부서 등 다양한 사람들의 도움을 통하여 해결책을 개발하고 수행하는 단계</a:t>
            </a:r>
          </a:p>
          <a:p>
            <a:pPr fontAlgn="base">
              <a:buNone/>
            </a:pPr>
            <a:r>
              <a:rPr lang="en-US" altLang="ko-KR" sz="1900" b="1" dirty="0" smtClean="0"/>
              <a:t>    </a:t>
            </a:r>
            <a:r>
              <a:rPr lang="en-US" altLang="ko-KR" b="1" dirty="0" smtClean="0"/>
              <a:t> </a:t>
            </a:r>
            <a:r>
              <a:rPr lang="en-US" altLang="ko-KR" sz="2400" b="1" dirty="0" smtClean="0"/>
              <a:t>4. </a:t>
            </a:r>
            <a:r>
              <a:rPr lang="ko-KR" altLang="en-US" sz="2400" b="1" dirty="0" smtClean="0"/>
              <a:t>평가단계</a:t>
            </a:r>
            <a:r>
              <a:rPr lang="en-US" altLang="ko-KR" sz="2400" b="1" dirty="0" smtClean="0"/>
              <a:t>(Assessment)</a:t>
            </a:r>
            <a:endParaRPr lang="ko-KR" altLang="en-US" sz="2400" dirty="0" smtClean="0"/>
          </a:p>
          <a:p>
            <a:pPr fontAlgn="base"/>
            <a:r>
              <a:rPr lang="ko-KR" altLang="en-US" sz="1800" dirty="0" smtClean="0"/>
              <a:t>경찰관들은 대응의 영향과 </a:t>
            </a:r>
            <a:r>
              <a:rPr lang="ko-KR" altLang="en-US" sz="1800" dirty="0" err="1" smtClean="0"/>
              <a:t>효과성을</a:t>
            </a:r>
            <a:r>
              <a:rPr lang="ko-KR" altLang="en-US" sz="1800" dirty="0" smtClean="0"/>
              <a:t> 평가한다</a:t>
            </a:r>
            <a:r>
              <a:rPr lang="en-US" altLang="ko-KR" sz="1800" dirty="0" smtClean="0"/>
              <a:t>. </a:t>
            </a:r>
            <a:r>
              <a:rPr lang="ko-KR" altLang="en-US" sz="1800" dirty="0" smtClean="0"/>
              <a:t>원래의 문제가 실제로 해결되었거나 경감되었는가를 평가하고 기존의 대응을 변경하기 위해 더 많은 자료를 수집하기 위해</a:t>
            </a:r>
            <a:r>
              <a:rPr lang="en-US" altLang="ko-KR" sz="1800" dirty="0" smtClean="0"/>
              <a:t>, </a:t>
            </a:r>
            <a:r>
              <a:rPr lang="ko-KR" altLang="en-US" sz="1800" dirty="0" smtClean="0"/>
              <a:t>또는 심지어 그 문제를 재정의 하기 위해서 평가결과들을 활용한다</a:t>
            </a:r>
            <a:r>
              <a:rPr lang="en-US" altLang="ko-KR" sz="1800" dirty="0" smtClean="0"/>
              <a:t>. </a:t>
            </a:r>
            <a:endParaRPr lang="ko-KR" altLang="en-US" sz="1800" dirty="0" smtClean="0"/>
          </a:p>
          <a:p>
            <a:pPr fontAlgn="base"/>
            <a:r>
              <a:rPr lang="ko-KR" altLang="en-US" sz="1800" dirty="0" smtClean="0"/>
              <a:t>경찰관들의 대응의 영향과 </a:t>
            </a:r>
            <a:r>
              <a:rPr lang="ko-KR" altLang="en-US" sz="1800" dirty="0" err="1" smtClean="0"/>
              <a:t>효과성을</a:t>
            </a:r>
            <a:r>
              <a:rPr lang="ko-KR" altLang="en-US" sz="1800" dirty="0" smtClean="0"/>
              <a:t> 평가하는 단계 </a:t>
            </a:r>
          </a:p>
          <a:p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85720" y="357166"/>
            <a:ext cx="7772400" cy="560406"/>
          </a:xfrm>
        </p:spPr>
        <p:txBody>
          <a:bodyPr>
            <a:normAutofit fontScale="90000"/>
          </a:bodyPr>
          <a:lstStyle/>
          <a:p>
            <a:r>
              <a:rPr lang="en-US" altLang="ko-KR" sz="3200" b="1" dirty="0" smtClean="0">
                <a:solidFill>
                  <a:schemeClr val="tx1"/>
                </a:solidFill>
                <a:latin typeface="+mn-ea"/>
                <a:ea typeface="+mn-ea"/>
              </a:rPr>
              <a:t>Ⅴ. </a:t>
            </a:r>
            <a:r>
              <a:rPr lang="ko-KR" altLang="en-US" sz="3200" b="1" dirty="0" smtClean="0">
                <a:solidFill>
                  <a:schemeClr val="tx1"/>
                </a:solidFill>
                <a:latin typeface="+mn-ea"/>
                <a:ea typeface="+mn-ea"/>
              </a:rPr>
              <a:t>결론</a:t>
            </a:r>
            <a:endParaRPr lang="ko-KR" altLang="en-US" sz="3200" dirty="0">
              <a:solidFill>
                <a:schemeClr val="tx1"/>
              </a:solidFill>
              <a:latin typeface="+mn-ea"/>
              <a:ea typeface="+mn-ea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428596" y="928670"/>
            <a:ext cx="8286808" cy="4572000"/>
          </a:xfrm>
        </p:spPr>
        <p:txBody>
          <a:bodyPr/>
          <a:lstStyle/>
          <a:p>
            <a:pPr fontAlgn="base">
              <a:lnSpc>
                <a:spcPct val="120000"/>
              </a:lnSpc>
            </a:pPr>
            <a:r>
              <a:rPr lang="ko-KR" altLang="en-US" sz="1800" dirty="0" smtClean="0"/>
              <a:t>미래의 경찰활동은 지역사회 및 관련 기관과의 협력 없이는 이루어지기 어렵다</a:t>
            </a:r>
            <a:r>
              <a:rPr lang="en-US" altLang="ko-KR" sz="1800" dirty="0" smtClean="0"/>
              <a:t>. </a:t>
            </a:r>
            <a:r>
              <a:rPr lang="ko-KR" altLang="en-US" sz="1800" dirty="0" smtClean="0"/>
              <a:t>이러한 측면에서 지역사회 경찰활동은 전통적 경찰활동의 한계를 극복하기 위한 경찰활동의 새로운 패러다임으로 인식되고 있다</a:t>
            </a:r>
            <a:r>
              <a:rPr lang="en-US" altLang="ko-KR" sz="1800" dirty="0" smtClean="0"/>
              <a:t>. </a:t>
            </a:r>
            <a:r>
              <a:rPr lang="ko-KR" altLang="en-US" sz="1800" dirty="0" smtClean="0"/>
              <a:t>이는 단순히 범죄예방을 위한 몇몇 프로그램이나 특정 문제 해결을 위한 전략 </a:t>
            </a:r>
            <a:r>
              <a:rPr lang="en-US" altLang="ko-KR" sz="1800" dirty="0" smtClean="0"/>
              <a:t>․ </a:t>
            </a:r>
            <a:r>
              <a:rPr lang="ko-KR" altLang="en-US" sz="1800" dirty="0" smtClean="0"/>
              <a:t>전술만이 아니라 하나의 철학이며 프로그램이며 활동으로서 지역사회의 문제에 관하여 창조적 해결방안을 개발하고 협력을 통해 이를 진행하는 것을 핵심요소로 하고 있다</a:t>
            </a:r>
            <a:r>
              <a:rPr lang="en-US" altLang="ko-KR" sz="1800" dirty="0" smtClean="0"/>
              <a:t>.</a:t>
            </a:r>
            <a:endParaRPr lang="ko-KR" altLang="en-US" sz="1800" dirty="0" smtClean="0"/>
          </a:p>
          <a:p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7772400" cy="857248"/>
          </a:xfrm>
        </p:spPr>
        <p:txBody>
          <a:bodyPr>
            <a:normAutofit/>
          </a:bodyPr>
          <a:lstStyle/>
          <a:p>
            <a:r>
              <a:rPr lang="en-US" altLang="ko-KR" b="1" dirty="0" smtClean="0">
                <a:latin typeface="HY견명조" pitchFamily="18" charset="-127"/>
                <a:ea typeface="HY견명조" pitchFamily="18" charset="-127"/>
              </a:rPr>
              <a:t>12. </a:t>
            </a:r>
            <a:r>
              <a:rPr lang="ko-KR" altLang="en-US" b="1" dirty="0" smtClean="0">
                <a:latin typeface="HY견명조" pitchFamily="18" charset="-127"/>
                <a:ea typeface="HY견명조" pitchFamily="18" charset="-127"/>
              </a:rPr>
              <a:t>경찰</a:t>
            </a:r>
            <a:r>
              <a:rPr lang="en-US" altLang="ko-KR" b="1" dirty="0" smtClean="0">
                <a:latin typeface="HY견명조" pitchFamily="18" charset="-127"/>
                <a:ea typeface="HY견명조" pitchFamily="18" charset="-127"/>
              </a:rPr>
              <a:t>-</a:t>
            </a:r>
            <a:r>
              <a:rPr lang="ko-KR" altLang="en-US" b="1" dirty="0" smtClean="0">
                <a:latin typeface="HY견명조" pitchFamily="18" charset="-127"/>
                <a:ea typeface="HY견명조" pitchFamily="18" charset="-127"/>
              </a:rPr>
              <a:t>지역사회관계론</a:t>
            </a:r>
            <a:r>
              <a:rPr lang="en-US" altLang="ko-KR" b="1" dirty="0" smtClean="0">
                <a:latin typeface="HY견명조" pitchFamily="18" charset="-127"/>
                <a:ea typeface="HY견명조" pitchFamily="18" charset="-127"/>
              </a:rPr>
              <a:t>(PCR )</a:t>
            </a:r>
            <a:endParaRPr lang="ko-KR" altLang="en-US" b="1" dirty="0">
              <a:latin typeface="HY견명조" pitchFamily="18" charset="-127"/>
              <a:ea typeface="HY견명조" pitchFamily="18" charset="-127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171480" y="1142984"/>
            <a:ext cx="8758238" cy="5572164"/>
          </a:xfrm>
        </p:spPr>
        <p:txBody>
          <a:bodyPr>
            <a:normAutofit/>
          </a:bodyPr>
          <a:lstStyle/>
          <a:p>
            <a:pPr fontAlgn="base">
              <a:buNone/>
            </a:pPr>
            <a:r>
              <a:rPr lang="en-US" altLang="ko-KR" b="1" dirty="0" smtClean="0"/>
              <a:t>   </a:t>
            </a:r>
            <a:r>
              <a:rPr lang="en-US" altLang="ko-KR" sz="3200" b="1" dirty="0" smtClean="0"/>
              <a:t>Ⅰ. </a:t>
            </a:r>
            <a:r>
              <a:rPr lang="ko-KR" altLang="en-US" sz="3200" b="1" dirty="0" smtClean="0"/>
              <a:t>서론 </a:t>
            </a:r>
            <a:endParaRPr lang="ko-KR" altLang="en-US" sz="3200" dirty="0" smtClean="0"/>
          </a:p>
          <a:p>
            <a:pPr fontAlgn="base">
              <a:lnSpc>
                <a:spcPct val="140000"/>
              </a:lnSpc>
            </a:pPr>
            <a:r>
              <a:rPr lang="ko-KR" altLang="en-US" sz="1800" dirty="0" smtClean="0"/>
              <a:t>경찰</a:t>
            </a:r>
            <a:r>
              <a:rPr lang="en-US" altLang="ko-KR" sz="1800" dirty="0" smtClean="0"/>
              <a:t>-</a:t>
            </a:r>
            <a:r>
              <a:rPr lang="ko-KR" altLang="en-US" sz="1800" dirty="0" smtClean="0"/>
              <a:t>지역사회 관계라 함은 경찰관과 지역사회의 관계로서 주민</a:t>
            </a:r>
            <a:r>
              <a:rPr lang="en-US" altLang="ko-KR" sz="1800" dirty="0" smtClean="0"/>
              <a:t>, </a:t>
            </a:r>
            <a:r>
              <a:rPr lang="ko-KR" altLang="en-US" sz="1800" dirty="0" smtClean="0"/>
              <a:t>소수민족</a:t>
            </a:r>
            <a:r>
              <a:rPr lang="en-US" altLang="ko-KR" sz="1800" dirty="0" smtClean="0"/>
              <a:t>, </a:t>
            </a:r>
            <a:r>
              <a:rPr lang="ko-KR" altLang="en-US" sz="1800" dirty="0" smtClean="0"/>
              <a:t>대중매체 등과의 관계를 포함한다</a:t>
            </a:r>
            <a:r>
              <a:rPr lang="en-US" altLang="ko-KR" sz="1800" dirty="0" smtClean="0"/>
              <a:t>. </a:t>
            </a:r>
            <a:r>
              <a:rPr lang="ko-KR" altLang="en-US" sz="1800" dirty="0" smtClean="0"/>
              <a:t>이러한 관계의 개선을 위해 경찰관 개인의 태도와 행동의 개선을 요구하는 프로그램을 </a:t>
            </a:r>
            <a:r>
              <a:rPr lang="en-US" altLang="ko-KR" sz="1800" dirty="0" smtClean="0"/>
              <a:t>PCR</a:t>
            </a:r>
            <a:r>
              <a:rPr lang="ko-KR" altLang="en-US" sz="1800" dirty="0" smtClean="0"/>
              <a:t>이라고 한다</a:t>
            </a:r>
            <a:r>
              <a:rPr lang="en-US" altLang="ko-KR" sz="1800" dirty="0" smtClean="0"/>
              <a:t>.</a:t>
            </a:r>
            <a:endParaRPr lang="ko-KR" altLang="en-US" sz="1800" dirty="0" smtClean="0"/>
          </a:p>
          <a:p>
            <a:pPr fontAlgn="base">
              <a:lnSpc>
                <a:spcPct val="140000"/>
              </a:lnSpc>
            </a:pPr>
            <a:r>
              <a:rPr lang="ko-KR" altLang="en-US" sz="1800" dirty="0" smtClean="0"/>
              <a:t>경찰</a:t>
            </a:r>
            <a:r>
              <a:rPr lang="en-US" altLang="ko-KR" sz="1800" dirty="0" smtClean="0"/>
              <a:t>-</a:t>
            </a:r>
            <a:r>
              <a:rPr lang="ko-KR" altLang="en-US" sz="1800" dirty="0" smtClean="0"/>
              <a:t>지역사회관계는 경찰과 지역사회의 문제를 이해하고 이에 적절히 대처 할 수 있는 능력에 관한 것이며</a:t>
            </a:r>
            <a:r>
              <a:rPr lang="en-US" altLang="ko-KR" sz="1800" dirty="0" smtClean="0"/>
              <a:t>, </a:t>
            </a:r>
            <a:r>
              <a:rPr lang="ko-KR" altLang="en-US" sz="1800" dirty="0" smtClean="0"/>
              <a:t>경찰이 직면하는 어려움과 역할에 대한 지역사회의 이해 그리고 경찰과 지역사회 양자의 조화와 협력을 위한 성실한 노력과 양자간의 문제점을 이해하기 위해 공통목표를 나누어 가지려는 노력이라고 할 수 있다</a:t>
            </a:r>
            <a:r>
              <a:rPr lang="en-US" altLang="ko-KR" sz="1800" dirty="0" smtClean="0"/>
              <a:t>.</a:t>
            </a:r>
            <a:endParaRPr lang="ko-KR" altLang="en-US" sz="1800" dirty="0" smtClean="0"/>
          </a:p>
          <a:p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214282" y="357166"/>
            <a:ext cx="8472518" cy="5662634"/>
          </a:xfrm>
        </p:spPr>
        <p:txBody>
          <a:bodyPr/>
          <a:lstStyle/>
          <a:p>
            <a:pPr fontAlgn="base">
              <a:lnSpc>
                <a:spcPct val="130000"/>
              </a:lnSpc>
              <a:buNone/>
            </a:pPr>
            <a:r>
              <a:rPr lang="en-US" altLang="ko-KR" b="1" dirty="0" smtClean="0"/>
              <a:t>   Ⅱ. </a:t>
            </a:r>
            <a:r>
              <a:rPr lang="ko-KR" altLang="en-US" b="1" dirty="0" smtClean="0"/>
              <a:t>경찰</a:t>
            </a:r>
            <a:r>
              <a:rPr lang="en-US" altLang="ko-KR" b="1" dirty="0" smtClean="0"/>
              <a:t>-</a:t>
            </a:r>
            <a:r>
              <a:rPr lang="ko-KR" altLang="en-US" b="1" dirty="0" smtClean="0"/>
              <a:t>지역사회관계에 영향을 주는 요소 </a:t>
            </a:r>
            <a:endParaRPr lang="ko-KR" altLang="en-US" dirty="0" smtClean="0"/>
          </a:p>
          <a:p>
            <a:pPr fontAlgn="base">
              <a:lnSpc>
                <a:spcPct val="130000"/>
              </a:lnSpc>
              <a:buNone/>
            </a:pPr>
            <a:r>
              <a:rPr lang="en-US" altLang="ko-KR" sz="2400" b="1" dirty="0" smtClean="0"/>
              <a:t>    1. </a:t>
            </a:r>
            <a:r>
              <a:rPr lang="ko-KR" altLang="en-US" sz="2400" b="1" dirty="0" smtClean="0"/>
              <a:t>각 종 정보의 전달 </a:t>
            </a:r>
            <a:endParaRPr lang="ko-KR" altLang="en-US" sz="2400" dirty="0" smtClean="0"/>
          </a:p>
          <a:p>
            <a:pPr fontAlgn="base">
              <a:lnSpc>
                <a:spcPct val="130000"/>
              </a:lnSpc>
              <a:buNone/>
            </a:pPr>
            <a:r>
              <a:rPr lang="en-US" altLang="ko-KR" sz="2400" b="1" dirty="0" smtClean="0"/>
              <a:t>    2. </a:t>
            </a:r>
            <a:r>
              <a:rPr lang="ko-KR" altLang="en-US" sz="2400" b="1" dirty="0" smtClean="0"/>
              <a:t>법률의 자발적인 준수 </a:t>
            </a:r>
            <a:endParaRPr lang="ko-KR" altLang="en-US" sz="2400" dirty="0" smtClean="0"/>
          </a:p>
          <a:p>
            <a:pPr fontAlgn="base">
              <a:lnSpc>
                <a:spcPct val="130000"/>
              </a:lnSpc>
            </a:pPr>
            <a:r>
              <a:rPr lang="ko-KR" altLang="en-US" sz="1800" dirty="0" smtClean="0"/>
              <a:t>훌륭한 지역사회관계는 법률의 자발적인 준수로 강화될 수 있으며 그로 인하여 경찰의 부담이 가벼워지고 경찰업무의 수행을 용이하게 한다</a:t>
            </a:r>
            <a:r>
              <a:rPr lang="en-US" altLang="ko-KR" sz="1800" dirty="0" smtClean="0"/>
              <a:t>. </a:t>
            </a:r>
            <a:endParaRPr lang="ko-KR" altLang="en-US" sz="1800" dirty="0" smtClean="0"/>
          </a:p>
          <a:p>
            <a:pPr fontAlgn="base">
              <a:lnSpc>
                <a:spcPct val="130000"/>
              </a:lnSpc>
              <a:buNone/>
            </a:pPr>
            <a:r>
              <a:rPr lang="en-US" altLang="ko-KR" sz="2400" b="1" dirty="0" smtClean="0"/>
              <a:t>    3. </a:t>
            </a:r>
            <a:r>
              <a:rPr lang="ko-KR" altLang="en-US" sz="2400" b="1" dirty="0" smtClean="0"/>
              <a:t>평등한 보호와 적법절차 </a:t>
            </a:r>
            <a:endParaRPr lang="ko-KR" altLang="en-US" sz="2400" dirty="0" smtClean="0"/>
          </a:p>
          <a:p>
            <a:pPr fontAlgn="base">
              <a:lnSpc>
                <a:spcPct val="130000"/>
              </a:lnSpc>
              <a:buNone/>
            </a:pPr>
            <a:r>
              <a:rPr lang="en-US" altLang="ko-KR" sz="2400" b="1" dirty="0" smtClean="0"/>
              <a:t>    4. </a:t>
            </a:r>
            <a:r>
              <a:rPr lang="ko-KR" altLang="en-US" sz="2400" b="1" dirty="0" smtClean="0"/>
              <a:t>언론출판의 자유 </a:t>
            </a:r>
            <a:endParaRPr lang="ko-KR" altLang="en-US" sz="2400" dirty="0" smtClean="0"/>
          </a:p>
          <a:p>
            <a:pPr fontAlgn="base">
              <a:lnSpc>
                <a:spcPct val="130000"/>
              </a:lnSpc>
            </a:pPr>
            <a:r>
              <a:rPr lang="ko-KR" altLang="en-US" sz="1800" dirty="0" smtClean="0"/>
              <a:t>경찰은 언론기관과 협력하여 뉴스를 정확하게 발표하도록 하고</a:t>
            </a:r>
            <a:r>
              <a:rPr lang="en-US" altLang="ko-KR" sz="1800" dirty="0" smtClean="0"/>
              <a:t>, </a:t>
            </a:r>
            <a:r>
              <a:rPr lang="ko-KR" altLang="en-US" sz="1800" dirty="0" smtClean="0"/>
              <a:t>부정확한 보도는 정정하도록 조치하는 것이 경찰기관의 의무이며 이것이 훌륭한 지역사회관계를 강화시키는 중요한 수단이 된다</a:t>
            </a:r>
            <a:r>
              <a:rPr lang="en-US" altLang="ko-KR" sz="1800" dirty="0" smtClean="0"/>
              <a:t>. </a:t>
            </a:r>
            <a:endParaRPr lang="ko-KR" altLang="en-US" sz="1800" dirty="0" smtClean="0"/>
          </a:p>
          <a:p>
            <a:pPr>
              <a:lnSpc>
                <a:spcPct val="130000"/>
              </a:lnSpc>
            </a:pP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314324" y="642918"/>
            <a:ext cx="8543956" cy="5162568"/>
          </a:xfrm>
        </p:spPr>
        <p:txBody>
          <a:bodyPr/>
          <a:lstStyle/>
          <a:p>
            <a:pPr fontAlgn="base">
              <a:lnSpc>
                <a:spcPct val="120000"/>
              </a:lnSpc>
              <a:buNone/>
            </a:pPr>
            <a:r>
              <a:rPr lang="en-US" altLang="ko-KR" sz="3200" b="1" dirty="0" smtClean="0"/>
              <a:t>    Ⅲ. </a:t>
            </a:r>
            <a:r>
              <a:rPr lang="ko-KR" altLang="en-US" sz="3200" b="1" dirty="0" smtClean="0"/>
              <a:t>경찰</a:t>
            </a:r>
            <a:r>
              <a:rPr lang="en-US" altLang="ko-KR" sz="3200" b="1" dirty="0" smtClean="0"/>
              <a:t>-</a:t>
            </a:r>
            <a:r>
              <a:rPr lang="ko-KR" altLang="en-US" sz="3200" b="1" dirty="0" smtClean="0"/>
              <a:t>지역사회관계의 목적 </a:t>
            </a:r>
          </a:p>
          <a:p>
            <a:pPr fontAlgn="base">
              <a:lnSpc>
                <a:spcPct val="120000"/>
              </a:lnSpc>
            </a:pPr>
            <a:r>
              <a:rPr lang="ko-KR" altLang="en-US" sz="2400" dirty="0" smtClean="0"/>
              <a:t>일반적으로 경찰</a:t>
            </a:r>
            <a:r>
              <a:rPr lang="en-US" altLang="ko-KR" sz="2400" dirty="0" smtClean="0"/>
              <a:t>-</a:t>
            </a:r>
            <a:r>
              <a:rPr lang="ko-KR" altLang="en-US" sz="2400" dirty="0" smtClean="0"/>
              <a:t>지역사회관계는 네 가지 기본적인 목적을 충족시킨다</a:t>
            </a:r>
            <a:r>
              <a:rPr lang="en-US" altLang="ko-KR" sz="2400" dirty="0" smtClean="0"/>
              <a:t>. </a:t>
            </a:r>
            <a:endParaRPr lang="ko-KR" altLang="en-US" sz="2400" dirty="0" smtClean="0"/>
          </a:p>
          <a:p>
            <a:pPr fontAlgn="base">
              <a:lnSpc>
                <a:spcPct val="120000"/>
              </a:lnSpc>
              <a:buNone/>
            </a:pPr>
            <a:r>
              <a:rPr lang="en-US" altLang="ko-KR" sz="2400" dirty="0" smtClean="0"/>
              <a:t>    1. </a:t>
            </a:r>
            <a:r>
              <a:rPr lang="ko-KR" altLang="en-US" sz="2400" dirty="0" smtClean="0"/>
              <a:t>국민의 욕구와 열망을 파악 </a:t>
            </a:r>
          </a:p>
          <a:p>
            <a:pPr fontAlgn="base">
              <a:lnSpc>
                <a:spcPct val="120000"/>
              </a:lnSpc>
              <a:buNone/>
            </a:pPr>
            <a:r>
              <a:rPr lang="en-US" altLang="ko-KR" sz="2400" dirty="0" smtClean="0"/>
              <a:t>    2. </a:t>
            </a:r>
            <a:r>
              <a:rPr lang="ko-KR" altLang="en-US" sz="2400" dirty="0" smtClean="0"/>
              <a:t>국민에게 조언 </a:t>
            </a:r>
          </a:p>
          <a:p>
            <a:pPr fontAlgn="base">
              <a:lnSpc>
                <a:spcPct val="120000"/>
              </a:lnSpc>
              <a:buNone/>
            </a:pPr>
            <a:r>
              <a:rPr lang="en-US" altLang="ko-KR" sz="2400" dirty="0" smtClean="0"/>
              <a:t>    3. </a:t>
            </a:r>
            <a:r>
              <a:rPr lang="ko-KR" altLang="en-US" sz="2400" dirty="0" smtClean="0"/>
              <a:t>국민에 대한 만족스런 접촉과 긍정적인 태도를 보장 </a:t>
            </a:r>
          </a:p>
          <a:p>
            <a:pPr fontAlgn="base">
              <a:lnSpc>
                <a:spcPct val="120000"/>
              </a:lnSpc>
              <a:buNone/>
            </a:pPr>
            <a:r>
              <a:rPr lang="en-US" altLang="ko-KR" sz="2400" dirty="0" smtClean="0"/>
              <a:t>    4. </a:t>
            </a:r>
            <a:r>
              <a:rPr lang="ko-KR" altLang="en-US" sz="2400" dirty="0" smtClean="0"/>
              <a:t>국민과의 정보교환</a:t>
            </a:r>
            <a:r>
              <a:rPr lang="en-US" altLang="ko-KR" sz="2400" dirty="0" smtClean="0"/>
              <a:t>(feed back) </a:t>
            </a:r>
            <a:endParaRPr lang="ko-KR" altLang="en-US" sz="2400" dirty="0" smtClean="0"/>
          </a:p>
          <a:p>
            <a:pPr>
              <a:lnSpc>
                <a:spcPct val="120000"/>
              </a:lnSpc>
              <a:buNone/>
            </a:pPr>
            <a:endParaRPr lang="ko-KR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285720" y="285728"/>
            <a:ext cx="8401080" cy="5734072"/>
          </a:xfrm>
        </p:spPr>
        <p:txBody>
          <a:bodyPr>
            <a:normAutofit/>
          </a:bodyPr>
          <a:lstStyle/>
          <a:p>
            <a:pPr fontAlgn="base">
              <a:lnSpc>
                <a:spcPct val="120000"/>
              </a:lnSpc>
              <a:buNone/>
            </a:pPr>
            <a:r>
              <a:rPr lang="en-US" altLang="ko-KR" sz="3200" b="1" dirty="0" smtClean="0"/>
              <a:t>   Ⅳ. </a:t>
            </a:r>
            <a:r>
              <a:rPr lang="ko-KR" altLang="en-US" sz="3200" b="1" dirty="0" smtClean="0"/>
              <a:t>경찰</a:t>
            </a:r>
            <a:r>
              <a:rPr lang="en-US" altLang="ko-KR" sz="3200" b="1" dirty="0" smtClean="0"/>
              <a:t>-</a:t>
            </a:r>
            <a:r>
              <a:rPr lang="ko-KR" altLang="en-US" sz="3200" b="1" dirty="0" smtClean="0"/>
              <a:t>지역사회 관계의 접근방법 </a:t>
            </a:r>
            <a:endParaRPr lang="ko-KR" altLang="en-US" sz="3200" dirty="0" smtClean="0"/>
          </a:p>
          <a:p>
            <a:pPr fontAlgn="base">
              <a:lnSpc>
                <a:spcPct val="120000"/>
              </a:lnSpc>
              <a:buNone/>
            </a:pPr>
            <a:r>
              <a:rPr lang="en-US" altLang="ko-KR" b="1" dirty="0" smtClean="0"/>
              <a:t>    </a:t>
            </a:r>
            <a:r>
              <a:rPr lang="en-US" altLang="ko-KR" sz="2400" b="1" dirty="0" smtClean="0"/>
              <a:t>1. </a:t>
            </a:r>
            <a:r>
              <a:rPr lang="ko-KR" altLang="en-US" sz="2400" b="1" dirty="0" smtClean="0"/>
              <a:t>경찰공공관계 이미지 향상 프로그램 </a:t>
            </a:r>
            <a:endParaRPr lang="ko-KR" altLang="en-US" sz="2400" dirty="0" smtClean="0"/>
          </a:p>
          <a:p>
            <a:pPr fontAlgn="base">
              <a:lnSpc>
                <a:spcPct val="120000"/>
              </a:lnSpc>
            </a:pPr>
            <a:r>
              <a:rPr lang="ko-KR" altLang="en-US" sz="2000" dirty="0" smtClean="0"/>
              <a:t>공공관계란 일반적으로 시민들에게 긍정적인 경찰이미지를 전달하거나 불리한 여론을 유리하게 전환시키는 사회공학적인 노력이라고 할 수 있다</a:t>
            </a:r>
            <a:r>
              <a:rPr lang="en-US" altLang="ko-KR" sz="2000" dirty="0" smtClean="0"/>
              <a:t>. </a:t>
            </a:r>
            <a:endParaRPr lang="ko-KR" altLang="en-US" sz="2000" dirty="0" smtClean="0"/>
          </a:p>
          <a:p>
            <a:pPr fontAlgn="base">
              <a:lnSpc>
                <a:spcPct val="120000"/>
              </a:lnSpc>
              <a:buNone/>
            </a:pPr>
            <a:r>
              <a:rPr lang="en-US" altLang="ko-KR" sz="3200" b="1" dirty="0" smtClean="0"/>
              <a:t>    </a:t>
            </a:r>
            <a:r>
              <a:rPr lang="en-US" altLang="ko-KR" sz="2400" b="1" dirty="0" smtClean="0"/>
              <a:t>2. </a:t>
            </a:r>
            <a:r>
              <a:rPr lang="ko-KR" altLang="en-US" sz="2400" b="1" dirty="0" smtClean="0"/>
              <a:t>지역사회 봉사프로그램 </a:t>
            </a:r>
            <a:endParaRPr lang="ko-KR" altLang="en-US" sz="2400" dirty="0" smtClean="0"/>
          </a:p>
          <a:p>
            <a:pPr fontAlgn="base">
              <a:lnSpc>
                <a:spcPct val="120000"/>
              </a:lnSpc>
            </a:pPr>
            <a:r>
              <a:rPr lang="ko-KR" altLang="en-US" sz="2000" dirty="0" smtClean="0"/>
              <a:t>지역사회 봉사는 보통 지역사회의 구성원을 교육시키거나 지역사회에서 삶의 질을 향상시킬 수 있는 프로그램의 형태로 이루어진다</a:t>
            </a:r>
            <a:r>
              <a:rPr lang="en-US" altLang="ko-KR" sz="2000" dirty="0" smtClean="0"/>
              <a:t>.</a:t>
            </a:r>
            <a:endParaRPr lang="ko-KR" altLang="en-US" sz="2000" dirty="0" smtClean="0"/>
          </a:p>
          <a:p>
            <a:pPr fontAlgn="base">
              <a:lnSpc>
                <a:spcPct val="120000"/>
              </a:lnSpc>
              <a:buNone/>
            </a:pPr>
            <a:r>
              <a:rPr lang="en-US" altLang="ko-KR" sz="3200" b="1" dirty="0" smtClean="0"/>
              <a:t>    </a:t>
            </a:r>
            <a:r>
              <a:rPr lang="en-US" altLang="ko-KR" sz="2400" b="1" dirty="0" smtClean="0"/>
              <a:t>3. </a:t>
            </a:r>
            <a:r>
              <a:rPr lang="ko-KR" altLang="en-US" sz="2400" b="1" dirty="0" smtClean="0"/>
              <a:t>지역사회 참여프로그램</a:t>
            </a:r>
            <a:endParaRPr lang="ko-KR" altLang="en-US" sz="2400" dirty="0" smtClean="0"/>
          </a:p>
          <a:p>
            <a:pPr fontAlgn="base">
              <a:lnSpc>
                <a:spcPct val="120000"/>
              </a:lnSpc>
            </a:pPr>
            <a:r>
              <a:rPr lang="ko-KR" altLang="en-US" sz="2000" dirty="0" smtClean="0"/>
              <a:t>경찰은 지역사회에 관심을 가지고 있는 모든 준법적인 시민들과 실제로 도움이 되는 관계를 수립하도록 노력하여야 한다</a:t>
            </a:r>
            <a:r>
              <a:rPr lang="en-US" altLang="ko-KR" sz="2000" dirty="0" smtClean="0"/>
              <a:t>. </a:t>
            </a:r>
            <a:endParaRPr lang="ko-KR" altLang="en-US" sz="2000" dirty="0" smtClean="0"/>
          </a:p>
          <a:p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500034" y="500042"/>
            <a:ext cx="8186766" cy="6143668"/>
          </a:xfrm>
        </p:spPr>
        <p:txBody>
          <a:bodyPr>
            <a:normAutofit lnSpcReduction="10000"/>
          </a:bodyPr>
          <a:lstStyle/>
          <a:p>
            <a:pPr fontAlgn="base">
              <a:buNone/>
            </a:pPr>
            <a:r>
              <a:rPr lang="en-US" altLang="ko-KR" sz="3500" b="1" dirty="0" smtClean="0"/>
              <a:t>   Ⅴ. </a:t>
            </a:r>
            <a:r>
              <a:rPr lang="ko-KR" altLang="en-US" sz="3500" b="1" dirty="0" smtClean="0"/>
              <a:t>경찰</a:t>
            </a:r>
            <a:r>
              <a:rPr lang="en-US" altLang="ko-KR" sz="3500" b="1" dirty="0" smtClean="0"/>
              <a:t>-</a:t>
            </a:r>
            <a:r>
              <a:rPr lang="ko-KR" altLang="en-US" sz="3500" b="1" dirty="0" smtClean="0"/>
              <a:t>지역사회 관계의 장해요인 </a:t>
            </a:r>
            <a:endParaRPr lang="ko-KR" altLang="en-US" sz="3500" dirty="0" smtClean="0"/>
          </a:p>
          <a:p>
            <a:pPr fontAlgn="base">
              <a:buNone/>
            </a:pPr>
            <a:r>
              <a:rPr lang="en-US" altLang="ko-KR" sz="2000" dirty="0" smtClean="0"/>
              <a:t>     </a:t>
            </a:r>
            <a:r>
              <a:rPr lang="en-US" altLang="ko-KR" sz="1800" dirty="0" smtClean="0"/>
              <a:t>1. </a:t>
            </a:r>
            <a:r>
              <a:rPr lang="ko-KR" altLang="en-US" sz="1800" dirty="0" smtClean="0"/>
              <a:t>분명한 개념정의의 결핍 </a:t>
            </a:r>
          </a:p>
          <a:p>
            <a:pPr fontAlgn="base">
              <a:buNone/>
            </a:pPr>
            <a:r>
              <a:rPr lang="en-US" altLang="ko-KR" sz="1800" dirty="0" smtClean="0"/>
              <a:t>     2. </a:t>
            </a:r>
            <a:r>
              <a:rPr lang="ko-KR" altLang="en-US" sz="1800" dirty="0" smtClean="0"/>
              <a:t>경찰역할 정의의 어려움 </a:t>
            </a:r>
          </a:p>
          <a:p>
            <a:pPr fontAlgn="base">
              <a:buNone/>
            </a:pPr>
            <a:r>
              <a:rPr lang="en-US" altLang="ko-KR" sz="1800" dirty="0" smtClean="0"/>
              <a:t>     3. </a:t>
            </a:r>
            <a:r>
              <a:rPr lang="ko-KR" altLang="en-US" sz="1800" dirty="0" smtClean="0"/>
              <a:t>경찰활동에서의 시민참여에 대한 편견 </a:t>
            </a:r>
          </a:p>
          <a:p>
            <a:pPr fontAlgn="base">
              <a:buNone/>
            </a:pPr>
            <a:r>
              <a:rPr lang="en-US" altLang="ko-KR" sz="1800" dirty="0" smtClean="0"/>
              <a:t>     4. </a:t>
            </a:r>
            <a:r>
              <a:rPr lang="ko-KR" altLang="en-US" sz="1800" dirty="0" smtClean="0"/>
              <a:t>경찰관의 편협한 태도 및 인식 </a:t>
            </a:r>
          </a:p>
          <a:p>
            <a:pPr fontAlgn="base">
              <a:buNone/>
            </a:pPr>
            <a:r>
              <a:rPr lang="en-US" altLang="ko-KR" sz="1800" dirty="0" smtClean="0"/>
              <a:t>     5. </a:t>
            </a:r>
            <a:r>
              <a:rPr lang="ko-KR" altLang="en-US" sz="1800" dirty="0" smtClean="0"/>
              <a:t>경찰</a:t>
            </a:r>
            <a:r>
              <a:rPr lang="en-US" altLang="ko-KR" sz="1800" dirty="0" smtClean="0"/>
              <a:t>-</a:t>
            </a:r>
            <a:r>
              <a:rPr lang="ko-KR" altLang="en-US" sz="1800" dirty="0" smtClean="0"/>
              <a:t>지역사회관계에 대한 불충분한 경찰교육훈련 </a:t>
            </a:r>
          </a:p>
          <a:p>
            <a:pPr fontAlgn="base">
              <a:buNone/>
            </a:pPr>
            <a:r>
              <a:rPr lang="en-US" altLang="ko-KR" sz="1800" dirty="0" smtClean="0"/>
              <a:t>     6. </a:t>
            </a:r>
            <a:r>
              <a:rPr lang="ko-KR" altLang="en-US" sz="1800" dirty="0" smtClean="0"/>
              <a:t>경찰</a:t>
            </a:r>
            <a:r>
              <a:rPr lang="en-US" altLang="ko-KR" sz="1800" dirty="0" smtClean="0"/>
              <a:t>-</a:t>
            </a:r>
            <a:r>
              <a:rPr lang="ko-KR" altLang="en-US" sz="1800" dirty="0" smtClean="0"/>
              <a:t>지역사회관계에 대한 국민들의 이해부족 </a:t>
            </a:r>
          </a:p>
          <a:p>
            <a:pPr fontAlgn="base">
              <a:buNone/>
            </a:pPr>
            <a:r>
              <a:rPr lang="en-US" altLang="ko-KR" sz="1800" dirty="0" smtClean="0"/>
              <a:t>     7. </a:t>
            </a:r>
            <a:r>
              <a:rPr lang="ko-KR" altLang="en-US" sz="1800" dirty="0" smtClean="0"/>
              <a:t>경찰과 지역사회관계의 향상을 위한 수단의 부족</a:t>
            </a:r>
            <a:r>
              <a:rPr lang="ko-KR" altLang="en-US" sz="1900" dirty="0" smtClean="0"/>
              <a:t> </a:t>
            </a:r>
            <a:endParaRPr lang="en-US" altLang="ko-KR" sz="1900" dirty="0" smtClean="0"/>
          </a:p>
          <a:p>
            <a:pPr fontAlgn="base">
              <a:buNone/>
            </a:pPr>
            <a:r>
              <a:rPr lang="en-US" altLang="ko-KR" sz="3500" b="1" dirty="0" smtClean="0"/>
              <a:t>   Ⅵ. </a:t>
            </a:r>
            <a:r>
              <a:rPr lang="ko-KR" altLang="en-US" sz="3500" b="1" dirty="0" smtClean="0"/>
              <a:t>접근방법 </a:t>
            </a:r>
            <a:endParaRPr lang="ko-KR" altLang="en-US" sz="3500" dirty="0" smtClean="0"/>
          </a:p>
          <a:p>
            <a:pPr fontAlgn="base">
              <a:lnSpc>
                <a:spcPct val="120000"/>
              </a:lnSpc>
            </a:pPr>
            <a:r>
              <a:rPr lang="ko-KR" altLang="en-US" sz="1800" dirty="0" smtClean="0"/>
              <a:t>경찰</a:t>
            </a:r>
            <a:r>
              <a:rPr lang="en-US" altLang="ko-KR" sz="1800" dirty="0" smtClean="0"/>
              <a:t>-</a:t>
            </a:r>
            <a:r>
              <a:rPr lang="ko-KR" altLang="en-US" sz="1800" dirty="0" smtClean="0"/>
              <a:t>지역사회 관계라 함은 경찰관과 지역사회의 관계로서 주민</a:t>
            </a:r>
            <a:r>
              <a:rPr lang="en-US" altLang="ko-KR" sz="1800" dirty="0" smtClean="0"/>
              <a:t>, </a:t>
            </a:r>
            <a:r>
              <a:rPr lang="ko-KR" altLang="en-US" sz="1800" dirty="0" smtClean="0"/>
              <a:t>소수민족</a:t>
            </a:r>
            <a:r>
              <a:rPr lang="en-US" altLang="ko-KR" sz="1800" dirty="0" smtClean="0"/>
              <a:t>, </a:t>
            </a:r>
            <a:r>
              <a:rPr lang="ko-KR" altLang="en-US" sz="1800" dirty="0" smtClean="0"/>
              <a:t>대중매체 등과의 관계를 포함한다</a:t>
            </a:r>
            <a:r>
              <a:rPr lang="en-US" altLang="ko-KR" sz="1800" dirty="0" smtClean="0"/>
              <a:t>. </a:t>
            </a:r>
            <a:endParaRPr lang="ko-KR" altLang="en-US" sz="1800" dirty="0" smtClean="0"/>
          </a:p>
          <a:p>
            <a:pPr fontAlgn="base">
              <a:lnSpc>
                <a:spcPct val="120000"/>
              </a:lnSpc>
            </a:pPr>
            <a:r>
              <a:rPr lang="ko-KR" altLang="en-US" sz="1800" dirty="0" smtClean="0"/>
              <a:t>경찰</a:t>
            </a:r>
            <a:r>
              <a:rPr lang="en-US" altLang="ko-KR" sz="1800" dirty="0" smtClean="0"/>
              <a:t>-</a:t>
            </a:r>
            <a:r>
              <a:rPr lang="ko-KR" altLang="en-US" sz="1800" dirty="0" smtClean="0"/>
              <a:t>지역사회관계는 경찰과 지역사회의 문제를 이해하고 이에 적절히 대처 할 수 있는 능력에 관한 것이며</a:t>
            </a:r>
            <a:r>
              <a:rPr lang="en-US" altLang="ko-KR" sz="1800" dirty="0" smtClean="0"/>
              <a:t>, </a:t>
            </a:r>
            <a:r>
              <a:rPr lang="ko-KR" altLang="en-US" sz="1800" dirty="0" smtClean="0"/>
              <a:t>경찰이 직면하는 어려움과 역할에 대한 지역사회의 이해 그리고 경찰과 지역사회 양자의 조화와 협력을 위한 성실한 노력과 양자간의 문제점을 이해하기 위해 공통목표를 나누어 가지려는 노력이라고 할 수 있다</a:t>
            </a:r>
            <a:r>
              <a:rPr lang="en-US" altLang="ko-KR" sz="1800" dirty="0" smtClean="0"/>
              <a:t>.</a:t>
            </a:r>
            <a:endParaRPr lang="ko-KR" altLang="en-US" sz="1800" dirty="0" smtClean="0"/>
          </a:p>
          <a:p>
            <a:pPr fontAlgn="base">
              <a:buNone/>
            </a:pPr>
            <a:endParaRPr lang="ko-KR" altLang="en-US" dirty="0" smtClean="0"/>
          </a:p>
          <a:p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242918" y="214290"/>
            <a:ext cx="8686800" cy="5591196"/>
          </a:xfrm>
        </p:spPr>
        <p:txBody>
          <a:bodyPr>
            <a:normAutofit/>
          </a:bodyPr>
          <a:lstStyle/>
          <a:p>
            <a:pPr fontAlgn="base">
              <a:buNone/>
            </a:pPr>
            <a:r>
              <a:rPr lang="en-US" altLang="ko-KR" sz="3500" b="1" dirty="0" smtClean="0"/>
              <a:t>   </a:t>
            </a:r>
            <a:r>
              <a:rPr lang="en-US" altLang="ko-KR" sz="3200" b="1" dirty="0" smtClean="0"/>
              <a:t>Ⅶ. </a:t>
            </a:r>
            <a:r>
              <a:rPr lang="ko-KR" altLang="en-US" sz="3200" b="1" dirty="0" smtClean="0"/>
              <a:t>경찰공공관계 이미지 향상 프로그램 </a:t>
            </a:r>
            <a:endParaRPr lang="ko-KR" altLang="en-US" sz="3200" dirty="0" smtClean="0"/>
          </a:p>
          <a:p>
            <a:pPr fontAlgn="base">
              <a:lnSpc>
                <a:spcPct val="120000"/>
              </a:lnSpc>
            </a:pPr>
            <a:r>
              <a:rPr lang="ko-KR" altLang="en-US" sz="1800" dirty="0" smtClean="0"/>
              <a:t>공공관계란 일반적으로 시민들에게 긍정적인 경찰이미지를 전달하거나 불리한 여론을 유리하게 전환시키는 사회공학적인 노력이라고 할 수 있다</a:t>
            </a:r>
            <a:r>
              <a:rPr lang="en-US" altLang="ko-KR" sz="1800" dirty="0" smtClean="0"/>
              <a:t>. </a:t>
            </a:r>
            <a:endParaRPr lang="ko-KR" altLang="en-US" sz="1800" dirty="0" smtClean="0"/>
          </a:p>
          <a:p>
            <a:pPr fontAlgn="base">
              <a:lnSpc>
                <a:spcPct val="120000"/>
              </a:lnSpc>
            </a:pPr>
            <a:r>
              <a:rPr lang="ko-KR" altLang="en-US" sz="1800" dirty="0" smtClean="0"/>
              <a:t>일반적인 의미로서 경찰공공관계는 경찰기관에 대한 이미지</a:t>
            </a:r>
            <a:r>
              <a:rPr lang="en-US" altLang="ko-KR" sz="1800" dirty="0" smtClean="0"/>
              <a:t>, </a:t>
            </a:r>
            <a:r>
              <a:rPr lang="ko-KR" altLang="en-US" sz="1800" dirty="0" smtClean="0"/>
              <a:t>즉 경찰력</a:t>
            </a:r>
            <a:r>
              <a:rPr lang="en-US" altLang="ko-KR" sz="1800" dirty="0" smtClean="0"/>
              <a:t>, </a:t>
            </a:r>
            <a:r>
              <a:rPr lang="ko-KR" altLang="en-US" sz="1800" dirty="0" smtClean="0"/>
              <a:t>경찰시설</a:t>
            </a:r>
            <a:r>
              <a:rPr lang="en-US" altLang="ko-KR" sz="1800" dirty="0" smtClean="0"/>
              <a:t>, </a:t>
            </a:r>
            <a:r>
              <a:rPr lang="ko-KR" altLang="en-US" sz="1800" dirty="0" smtClean="0"/>
              <a:t>경찰장비 등에 대하여 국민의 긍지와 신뢰를 불어 넣어주는 이미지를 형성한다</a:t>
            </a:r>
            <a:r>
              <a:rPr lang="en-US" altLang="ko-KR" sz="1800" dirty="0" smtClean="0"/>
              <a:t>. </a:t>
            </a:r>
            <a:endParaRPr lang="ko-KR" altLang="en-US" sz="1800" dirty="0" smtClean="0"/>
          </a:p>
          <a:p>
            <a:pPr fontAlgn="base">
              <a:lnSpc>
                <a:spcPct val="120000"/>
              </a:lnSpc>
            </a:pPr>
            <a:r>
              <a:rPr lang="ko-KR" altLang="en-US" sz="1800" dirty="0" smtClean="0"/>
              <a:t>따라서 경찰공공관계는 경찰에 대한 진실을 있는 그대로 널리 알리며 국민의 이해를 구하는 작업이다</a:t>
            </a:r>
            <a:r>
              <a:rPr lang="en-US" altLang="ko-KR" sz="1800" dirty="0" smtClean="0"/>
              <a:t>. </a:t>
            </a:r>
          </a:p>
          <a:p>
            <a:pPr fontAlgn="base">
              <a:lnSpc>
                <a:spcPct val="120000"/>
              </a:lnSpc>
              <a:buNone/>
            </a:pPr>
            <a:r>
              <a:rPr lang="en-US" altLang="ko-KR" sz="1800" b="1" dirty="0" smtClean="0"/>
              <a:t>     1. </a:t>
            </a:r>
            <a:r>
              <a:rPr lang="ko-KR" altLang="en-US" sz="1800" b="1" dirty="0" smtClean="0"/>
              <a:t>국민에 대한 파악    </a:t>
            </a:r>
            <a:endParaRPr lang="ko-KR" altLang="en-US" sz="1800" dirty="0" smtClean="0"/>
          </a:p>
          <a:p>
            <a:pPr fontAlgn="base">
              <a:lnSpc>
                <a:spcPct val="120000"/>
              </a:lnSpc>
              <a:buNone/>
            </a:pPr>
            <a:r>
              <a:rPr lang="en-US" altLang="ko-KR" sz="1800" b="1" dirty="0" smtClean="0"/>
              <a:t>     2. </a:t>
            </a:r>
            <a:r>
              <a:rPr lang="ko-KR" altLang="en-US" sz="1800" b="1" dirty="0" smtClean="0"/>
              <a:t>공공관계의 형태 </a:t>
            </a:r>
            <a:endParaRPr lang="ko-KR" altLang="en-US" sz="1800" dirty="0" smtClean="0"/>
          </a:p>
          <a:p>
            <a:pPr fontAlgn="base">
              <a:lnSpc>
                <a:spcPct val="120000"/>
              </a:lnSpc>
            </a:pPr>
            <a:r>
              <a:rPr lang="ko-KR" altLang="en-US" sz="1800" dirty="0" smtClean="0"/>
              <a:t>각 집단에 알맞은 봉사를 </a:t>
            </a:r>
            <a:r>
              <a:rPr lang="ko-KR" altLang="en-US" sz="1800" dirty="0" err="1" smtClean="0"/>
              <a:t>하기위해서는</a:t>
            </a:r>
            <a:r>
              <a:rPr lang="ko-KR" altLang="en-US" sz="1800" dirty="0" smtClean="0"/>
              <a:t> 다양한 국민 집단을 파악해야 한다</a:t>
            </a:r>
            <a:r>
              <a:rPr lang="en-US" altLang="ko-KR" sz="1800" dirty="0" smtClean="0"/>
              <a:t>. </a:t>
            </a:r>
            <a:endParaRPr lang="ko-KR" altLang="en-US" sz="1800" dirty="0" smtClean="0"/>
          </a:p>
          <a:p>
            <a:pPr fontAlgn="base">
              <a:lnSpc>
                <a:spcPct val="120000"/>
              </a:lnSpc>
              <a:buNone/>
            </a:pPr>
            <a:r>
              <a:rPr lang="en-US" altLang="ko-KR" sz="1800" b="1" dirty="0" smtClean="0"/>
              <a:t>     3. </a:t>
            </a:r>
            <a:r>
              <a:rPr lang="ko-KR" altLang="en-US" sz="1800" b="1" dirty="0" smtClean="0"/>
              <a:t>경찰홍보의 접근방법 </a:t>
            </a:r>
            <a:endParaRPr lang="ko-KR" altLang="en-US" sz="1800" dirty="0" smtClean="0"/>
          </a:p>
          <a:p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214282" y="571480"/>
            <a:ext cx="8643998" cy="5448320"/>
          </a:xfrm>
        </p:spPr>
        <p:txBody>
          <a:bodyPr>
            <a:normAutofit/>
          </a:bodyPr>
          <a:lstStyle/>
          <a:p>
            <a:pPr fontAlgn="base">
              <a:lnSpc>
                <a:spcPct val="120000"/>
              </a:lnSpc>
              <a:buNone/>
            </a:pPr>
            <a:r>
              <a:rPr lang="en-US" altLang="ko-KR" b="1" dirty="0" smtClean="0"/>
              <a:t>    </a:t>
            </a:r>
            <a:r>
              <a:rPr lang="en-US" altLang="ko-KR" sz="3200" b="1" dirty="0" smtClean="0"/>
              <a:t>Ⅷ. </a:t>
            </a:r>
            <a:r>
              <a:rPr lang="ko-KR" altLang="en-US" sz="3200" b="1" dirty="0" smtClean="0"/>
              <a:t>지역사회봉사 프로그램 </a:t>
            </a:r>
            <a:endParaRPr lang="ko-KR" altLang="en-US" dirty="0" smtClean="0"/>
          </a:p>
          <a:p>
            <a:pPr fontAlgn="base">
              <a:lnSpc>
                <a:spcPct val="120000"/>
              </a:lnSpc>
            </a:pPr>
            <a:r>
              <a:rPr lang="ko-KR" altLang="en-US" sz="1800" dirty="0" smtClean="0"/>
              <a:t>지역사회 봉사는 보통 지역사회의 구성원을 교육시키거나 지역사회에서 삶의 질을 향상시킬 수 있는 프로그램의 형태로 이루어진다</a:t>
            </a:r>
            <a:r>
              <a:rPr lang="en-US" altLang="ko-KR" sz="1800" dirty="0" smtClean="0"/>
              <a:t>.</a:t>
            </a:r>
            <a:r>
              <a:rPr lang="ko-KR" altLang="en-US" sz="1800" dirty="0" smtClean="0"/>
              <a:t> </a:t>
            </a:r>
            <a:endParaRPr lang="en-US" altLang="ko-KR" sz="1800" dirty="0" smtClean="0"/>
          </a:p>
          <a:p>
            <a:pPr fontAlgn="base">
              <a:lnSpc>
                <a:spcPct val="120000"/>
              </a:lnSpc>
            </a:pPr>
            <a:r>
              <a:rPr lang="en-US" altLang="ko-KR" sz="1800" dirty="0" smtClean="0"/>
              <a:t>(ex.</a:t>
            </a:r>
            <a:r>
              <a:rPr lang="ko-KR" altLang="en-US" sz="1800" dirty="0" smtClean="0"/>
              <a:t>청소년선도</a:t>
            </a:r>
            <a:r>
              <a:rPr lang="en-US" altLang="ko-KR" sz="1800" dirty="0" smtClean="0"/>
              <a:t>, </a:t>
            </a:r>
            <a:r>
              <a:rPr lang="ko-KR" altLang="en-US" sz="1800" dirty="0" smtClean="0"/>
              <a:t>모범청소년 표창</a:t>
            </a:r>
            <a:r>
              <a:rPr lang="en-US" altLang="ko-KR" sz="1800" dirty="0" smtClean="0"/>
              <a:t>, </a:t>
            </a:r>
            <a:r>
              <a:rPr lang="ko-KR" altLang="en-US" sz="1800" dirty="0" smtClean="0"/>
              <a:t>범죄예방을 위한 유인물 배포</a:t>
            </a:r>
            <a:r>
              <a:rPr lang="en-US" altLang="ko-KR" sz="1800" dirty="0" smtClean="0"/>
              <a:t>, </a:t>
            </a:r>
            <a:r>
              <a:rPr lang="ko-KR" altLang="en-US" sz="1800" dirty="0" smtClean="0"/>
              <a:t>운전자 교육 프로그램 등</a:t>
            </a:r>
            <a:r>
              <a:rPr lang="en-US" altLang="ko-KR" sz="1800" dirty="0" smtClean="0"/>
              <a:t>)</a:t>
            </a:r>
            <a:endParaRPr lang="ko-KR" altLang="en-US" sz="1800" dirty="0" smtClean="0"/>
          </a:p>
          <a:p>
            <a:pPr fontAlgn="base">
              <a:lnSpc>
                <a:spcPct val="120000"/>
              </a:lnSpc>
              <a:buNone/>
            </a:pPr>
            <a:r>
              <a:rPr lang="en-US" altLang="ko-KR" b="1" dirty="0" smtClean="0"/>
              <a:t>    </a:t>
            </a:r>
            <a:r>
              <a:rPr lang="en-US" altLang="ko-KR" sz="3200" b="1" dirty="0" smtClean="0"/>
              <a:t>Ⅸ. </a:t>
            </a:r>
            <a:r>
              <a:rPr lang="ko-KR" altLang="en-US" sz="3200" b="1" dirty="0" smtClean="0"/>
              <a:t>지역사회참여 프로그램 </a:t>
            </a:r>
            <a:endParaRPr lang="ko-KR" altLang="en-US" dirty="0" smtClean="0"/>
          </a:p>
          <a:p>
            <a:pPr fontAlgn="base">
              <a:lnSpc>
                <a:spcPct val="120000"/>
              </a:lnSpc>
            </a:pPr>
            <a:r>
              <a:rPr lang="ko-KR" altLang="en-US" sz="1800" dirty="0" smtClean="0"/>
              <a:t>경찰은 지역사회에 관심을 가지고 있는 모든 준법적인 시민들과 실제로 도움이 되는 관계를 수립하도록 노력하여야 한다</a:t>
            </a:r>
            <a:r>
              <a:rPr lang="en-US" altLang="ko-KR" sz="1800" dirty="0" smtClean="0"/>
              <a:t>. </a:t>
            </a:r>
          </a:p>
          <a:p>
            <a:pPr fontAlgn="base">
              <a:lnSpc>
                <a:spcPct val="120000"/>
              </a:lnSpc>
            </a:pPr>
            <a:r>
              <a:rPr lang="en-US" altLang="ko-KR" sz="1800" smtClean="0"/>
              <a:t>(</a:t>
            </a:r>
            <a:r>
              <a:rPr lang="en-US" altLang="ko-KR" sz="1800" dirty="0" smtClean="0"/>
              <a:t>ex.</a:t>
            </a:r>
            <a:r>
              <a:rPr lang="ko-KR" altLang="en-US" sz="1800" dirty="0" smtClean="0"/>
              <a:t>각종 자문위원회</a:t>
            </a:r>
            <a:r>
              <a:rPr lang="en-US" altLang="ko-KR" sz="1800" dirty="0" smtClean="0"/>
              <a:t>(</a:t>
            </a:r>
            <a:r>
              <a:rPr lang="ko-KR" altLang="en-US" sz="1800" dirty="0" smtClean="0"/>
              <a:t>청소년선도위원회</a:t>
            </a:r>
            <a:r>
              <a:rPr lang="en-US" altLang="ko-KR" sz="1800" dirty="0" smtClean="0"/>
              <a:t>, </a:t>
            </a:r>
            <a:r>
              <a:rPr lang="ko-KR" altLang="en-US" sz="1800" dirty="0" smtClean="0"/>
              <a:t>선진질서위원회 등</a:t>
            </a:r>
            <a:r>
              <a:rPr lang="en-US" altLang="ko-KR" sz="1800" dirty="0" smtClean="0"/>
              <a:t>), </a:t>
            </a:r>
            <a:r>
              <a:rPr lang="ko-KR" altLang="en-US" sz="1800" dirty="0" smtClean="0"/>
              <a:t>민간자율단체</a:t>
            </a:r>
            <a:r>
              <a:rPr lang="en-US" altLang="ko-KR" sz="1800" dirty="0" smtClean="0"/>
              <a:t>(</a:t>
            </a:r>
            <a:r>
              <a:rPr lang="ko-KR" altLang="en-US" sz="1800" dirty="0" err="1" smtClean="0"/>
              <a:t>녹색어머니회</a:t>
            </a:r>
            <a:r>
              <a:rPr lang="en-US" altLang="ko-KR" sz="1800" dirty="0" smtClean="0"/>
              <a:t>, </a:t>
            </a:r>
            <a:r>
              <a:rPr lang="ko-KR" altLang="en-US" sz="1800" dirty="0" err="1" smtClean="0"/>
              <a:t>모범운전자회</a:t>
            </a:r>
            <a:r>
              <a:rPr lang="en-US" altLang="ko-KR" sz="1800" dirty="0" smtClean="0"/>
              <a:t>, </a:t>
            </a:r>
            <a:r>
              <a:rPr lang="ko-KR" altLang="en-US" sz="1800" dirty="0" smtClean="0"/>
              <a:t>자율방범대 등</a:t>
            </a:r>
            <a:r>
              <a:rPr lang="en-US" altLang="ko-KR" sz="1800" dirty="0" smtClean="0"/>
              <a:t>)</a:t>
            </a:r>
            <a:r>
              <a:rPr lang="ko-KR" altLang="en-US" sz="1800" dirty="0" smtClean="0"/>
              <a:t>와 함께 업무수행</a:t>
            </a:r>
            <a:r>
              <a:rPr lang="en-US" altLang="ko-KR" sz="1800" dirty="0" smtClean="0"/>
              <a:t>, </a:t>
            </a:r>
            <a:r>
              <a:rPr lang="ko-KR" altLang="en-US" sz="1800" dirty="0" err="1" smtClean="0"/>
              <a:t>치안모니터제</a:t>
            </a:r>
            <a:r>
              <a:rPr lang="ko-KR" altLang="en-US" sz="1800" dirty="0" smtClean="0"/>
              <a:t> 등</a:t>
            </a:r>
            <a:r>
              <a:rPr lang="en-US" altLang="ko-KR" sz="1800" dirty="0" smtClean="0"/>
              <a:t>)</a:t>
            </a:r>
            <a:endParaRPr lang="ko-KR" altLang="en-US" sz="1800" dirty="0" smtClean="0"/>
          </a:p>
          <a:p>
            <a:pPr>
              <a:buNone/>
            </a:pP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14282" y="142852"/>
            <a:ext cx="7772400" cy="774720"/>
          </a:xfrm>
        </p:spPr>
        <p:txBody>
          <a:bodyPr/>
          <a:lstStyle/>
          <a:p>
            <a:pPr fontAlgn="base" latinLnBrk="0"/>
            <a:r>
              <a:rPr lang="en-US" altLang="ko-KR" b="1" dirty="0" smtClean="0">
                <a:latin typeface="HY견명조" pitchFamily="18" charset="-127"/>
                <a:ea typeface="HY견명조" pitchFamily="18" charset="-127"/>
              </a:rPr>
              <a:t>13. </a:t>
            </a:r>
            <a:r>
              <a:rPr lang="ko-KR" altLang="en-US" b="1" dirty="0" smtClean="0">
                <a:latin typeface="HY견명조" pitchFamily="18" charset="-127"/>
                <a:ea typeface="HY견명조" pitchFamily="18" charset="-127"/>
              </a:rPr>
              <a:t>문제지향적 경찰활동</a:t>
            </a:r>
            <a:r>
              <a:rPr lang="en-US" altLang="ko-KR" b="1" dirty="0" smtClean="0">
                <a:latin typeface="HY견명조" pitchFamily="18" charset="-127"/>
                <a:ea typeface="HY견명조" pitchFamily="18" charset="-127"/>
              </a:rPr>
              <a:t>(POP)</a:t>
            </a:r>
            <a:endParaRPr lang="ko-KR" altLang="en-US" dirty="0">
              <a:latin typeface="HY견명조" pitchFamily="18" charset="-127"/>
              <a:ea typeface="HY견명조" pitchFamily="18" charset="-127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242918" y="1071546"/>
            <a:ext cx="8686800" cy="5786454"/>
          </a:xfrm>
        </p:spPr>
        <p:txBody>
          <a:bodyPr>
            <a:normAutofit/>
          </a:bodyPr>
          <a:lstStyle/>
          <a:p>
            <a:pPr fontAlgn="base">
              <a:lnSpc>
                <a:spcPct val="120000"/>
              </a:lnSpc>
              <a:buNone/>
            </a:pPr>
            <a:r>
              <a:rPr lang="en-US" altLang="ko-KR" b="1" dirty="0" smtClean="0"/>
              <a:t>   </a:t>
            </a:r>
            <a:r>
              <a:rPr lang="en-US" altLang="ko-KR" sz="3500" b="1" dirty="0" smtClean="0"/>
              <a:t>Ⅰ. </a:t>
            </a:r>
            <a:r>
              <a:rPr lang="ko-KR" altLang="en-US" sz="3500" b="1" dirty="0" smtClean="0"/>
              <a:t>서론</a:t>
            </a:r>
            <a:endParaRPr lang="ko-KR" altLang="en-US" sz="3500" dirty="0" smtClean="0"/>
          </a:p>
          <a:p>
            <a:pPr fontAlgn="base">
              <a:lnSpc>
                <a:spcPct val="120000"/>
              </a:lnSpc>
            </a:pPr>
            <a:r>
              <a:rPr lang="ko-KR" altLang="en-US" sz="1800" dirty="0" smtClean="0"/>
              <a:t>지역사회 경찰활동은 전통적 경찰활동의 한계를 극복하기 위한 경찰활동의 새로운 패러다임으로 이는 단순히 범죄예방을 위한 몇몇 프로그램이나 특정 문제 해결을 위한 전략 </a:t>
            </a:r>
            <a:r>
              <a:rPr lang="en-US" altLang="ko-KR" sz="1800" dirty="0" smtClean="0"/>
              <a:t>․ </a:t>
            </a:r>
            <a:r>
              <a:rPr lang="ko-KR" altLang="en-US" sz="1800" dirty="0" smtClean="0"/>
              <a:t>전술만이 아니라 하나의 철학이며 프로그램이며 활동이다</a:t>
            </a:r>
            <a:r>
              <a:rPr lang="en-US" altLang="ko-KR" sz="1800" dirty="0" smtClean="0"/>
              <a:t>.</a:t>
            </a:r>
            <a:endParaRPr lang="ko-KR" altLang="en-US" sz="1800" dirty="0" smtClean="0"/>
          </a:p>
          <a:p>
            <a:pPr fontAlgn="base">
              <a:lnSpc>
                <a:spcPct val="120000"/>
              </a:lnSpc>
            </a:pPr>
            <a:r>
              <a:rPr lang="ko-KR" altLang="en-US" sz="1800" dirty="0" smtClean="0"/>
              <a:t>지역사회 경찰활동 세 가지 요소로 구분되는데</a:t>
            </a:r>
            <a:r>
              <a:rPr lang="en-US" altLang="ko-KR" sz="1800" dirty="0" smtClean="0"/>
              <a:t>, </a:t>
            </a:r>
            <a:r>
              <a:rPr lang="ko-KR" altLang="en-US" sz="1800" dirty="0" smtClean="0"/>
              <a:t>전략지향적 경찰활동</a:t>
            </a:r>
            <a:r>
              <a:rPr lang="en-US" altLang="ko-KR" sz="1800" dirty="0" smtClean="0"/>
              <a:t>(SOP), </a:t>
            </a:r>
            <a:r>
              <a:rPr lang="ko-KR" altLang="en-US" sz="1800" dirty="0" smtClean="0"/>
              <a:t>이웃 지향적 경찰활동</a:t>
            </a:r>
            <a:r>
              <a:rPr lang="en-US" altLang="ko-KR" sz="1800" dirty="0" smtClean="0"/>
              <a:t>(NOP), </a:t>
            </a:r>
            <a:r>
              <a:rPr lang="ko-KR" altLang="en-US" sz="1800" dirty="0" smtClean="0"/>
              <a:t>그리고 문제지향적 경찰활동</a:t>
            </a:r>
            <a:r>
              <a:rPr lang="en-US" altLang="ko-KR" sz="1800" dirty="0" smtClean="0"/>
              <a:t>(POP)</a:t>
            </a:r>
            <a:r>
              <a:rPr lang="ko-KR" altLang="en-US" sz="1800" dirty="0" smtClean="0"/>
              <a:t>로 나눌 수 있다</a:t>
            </a:r>
            <a:r>
              <a:rPr lang="en-US" altLang="ko-KR" sz="1800" dirty="0" smtClean="0"/>
              <a:t>. </a:t>
            </a:r>
            <a:endParaRPr lang="ko-KR" altLang="en-US" sz="1800" dirty="0" smtClean="0"/>
          </a:p>
          <a:p>
            <a:pPr fontAlgn="base">
              <a:lnSpc>
                <a:spcPct val="120000"/>
              </a:lnSpc>
              <a:buNone/>
            </a:pPr>
            <a:r>
              <a:rPr lang="en-US" altLang="ko-KR" b="1" dirty="0" smtClean="0"/>
              <a:t>   </a:t>
            </a:r>
            <a:r>
              <a:rPr lang="en-US" altLang="ko-KR" sz="3200" b="1" dirty="0" smtClean="0"/>
              <a:t>Ⅱ. </a:t>
            </a:r>
            <a:r>
              <a:rPr lang="ko-KR" altLang="en-US" sz="3200" b="1" dirty="0" smtClean="0"/>
              <a:t>문제지향적 경찰활동</a:t>
            </a:r>
            <a:r>
              <a:rPr lang="en-US" altLang="ko-KR" sz="3200" b="1" dirty="0" smtClean="0"/>
              <a:t>(POP)</a:t>
            </a:r>
            <a:r>
              <a:rPr lang="ko-KR" altLang="en-US" sz="3200" b="1" dirty="0" smtClean="0"/>
              <a:t>의 개념 </a:t>
            </a:r>
            <a:endParaRPr lang="ko-KR" altLang="en-US" sz="3200" dirty="0" smtClean="0"/>
          </a:p>
          <a:p>
            <a:pPr fontAlgn="base">
              <a:lnSpc>
                <a:spcPct val="120000"/>
              </a:lnSpc>
            </a:pPr>
            <a:r>
              <a:rPr lang="ko-KR" altLang="en-US" sz="1800" dirty="0" smtClean="0"/>
              <a:t>문제지향적 경찰활동은 </a:t>
            </a:r>
            <a:r>
              <a:rPr lang="ko-KR" altLang="en-US" sz="1800" dirty="0" err="1" smtClean="0"/>
              <a:t>골드슈타인에</a:t>
            </a:r>
            <a:r>
              <a:rPr lang="ko-KR" altLang="en-US" sz="1800" dirty="0" smtClean="0"/>
              <a:t> 의해 붙여진 개념으로</a:t>
            </a:r>
            <a:r>
              <a:rPr lang="en-US" altLang="ko-KR" sz="1800" dirty="0" smtClean="0"/>
              <a:t>, POP</a:t>
            </a:r>
            <a:r>
              <a:rPr lang="ko-KR" altLang="en-US" sz="1800" dirty="0" smtClean="0"/>
              <a:t>란 지역사회 경찰은 개개의 사건에 치중하기 보다는</a:t>
            </a:r>
            <a:r>
              <a:rPr lang="en-US" altLang="ko-KR" sz="1800" dirty="0" smtClean="0"/>
              <a:t>, </a:t>
            </a:r>
            <a:r>
              <a:rPr lang="ko-KR" altLang="en-US" sz="1800" dirty="0" smtClean="0"/>
              <a:t>오히려 문제 지향적으로 활동해야 한다는 것으로서</a:t>
            </a:r>
            <a:r>
              <a:rPr lang="en-US" altLang="ko-KR" sz="1800" dirty="0" smtClean="0"/>
              <a:t>, </a:t>
            </a:r>
            <a:r>
              <a:rPr lang="ko-KR" altLang="en-US" sz="1800" dirty="0" smtClean="0"/>
              <a:t>지역사회 내에서 무엇이 범죄와 사회 무질서의 원인인지를 파악하고 지역사회와 경찰간의 연계를 통하여 이를 해결하기 위해 프로그램들을 수행하는 것을 말한다</a:t>
            </a:r>
            <a:r>
              <a:rPr lang="en-US" altLang="ko-KR" sz="1800" dirty="0" smtClean="0"/>
              <a:t>. </a:t>
            </a:r>
            <a:endParaRPr lang="ko-KR" altLang="en-US" sz="1800" dirty="0" smtClean="0"/>
          </a:p>
          <a:p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균형">
  <a:themeElements>
    <a:clrScheme name="고려청자">
      <a:dk1>
        <a:sysClr val="windowText" lastClr="000000"/>
      </a:dk1>
      <a:lt1>
        <a:sysClr val="window" lastClr="FFFFFF"/>
      </a:lt1>
      <a:dk2>
        <a:srgbClr val="005466"/>
      </a:dk2>
      <a:lt2>
        <a:srgbClr val="D9F3F4"/>
      </a:lt2>
      <a:accent1>
        <a:srgbClr val="3F949A"/>
      </a:accent1>
      <a:accent2>
        <a:srgbClr val="4764B0"/>
      </a:accent2>
      <a:accent3>
        <a:srgbClr val="4FADD1"/>
      </a:accent3>
      <a:accent4>
        <a:srgbClr val="85B692"/>
      </a:accent4>
      <a:accent5>
        <a:srgbClr val="6B94E2"/>
      </a:accent5>
      <a:accent6>
        <a:srgbClr val="819BAB"/>
      </a:accent6>
      <a:hlink>
        <a:srgbClr val="7C0808"/>
      </a:hlink>
      <a:folHlink>
        <a:srgbClr val="0D356F"/>
      </a:folHlink>
    </a:clrScheme>
    <a:fontScheme name="균형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균형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982</TotalTime>
  <Words>968</Words>
  <Application>Microsoft Office PowerPoint</Application>
  <PresentationFormat>화면 슬라이드 쇼(4:3)</PresentationFormat>
  <Paragraphs>72</Paragraphs>
  <Slides>12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12</vt:i4>
      </vt:variant>
    </vt:vector>
  </HeadingPairs>
  <TitlesOfParts>
    <vt:vector size="13" baseType="lpstr">
      <vt:lpstr>균형</vt:lpstr>
      <vt:lpstr>경찰과  사회</vt:lpstr>
      <vt:lpstr>12. 경찰-지역사회관계론(PCR )</vt:lpstr>
      <vt:lpstr>슬라이드 3</vt:lpstr>
      <vt:lpstr>슬라이드 4</vt:lpstr>
      <vt:lpstr>슬라이드 5</vt:lpstr>
      <vt:lpstr>슬라이드 6</vt:lpstr>
      <vt:lpstr>슬라이드 7</vt:lpstr>
      <vt:lpstr>슬라이드 8</vt:lpstr>
      <vt:lpstr>13. 문제지향적 경찰활동(POP)</vt:lpstr>
      <vt:lpstr>슬라이드 10</vt:lpstr>
      <vt:lpstr>슬라이드 11</vt:lpstr>
      <vt:lpstr>Ⅴ. 결론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경찰과  사회</dc:title>
  <dc:creator>XNOTE</dc:creator>
  <cp:lastModifiedBy>User</cp:lastModifiedBy>
  <cp:revision>87</cp:revision>
  <dcterms:created xsi:type="dcterms:W3CDTF">2012-12-30T10:59:52Z</dcterms:created>
  <dcterms:modified xsi:type="dcterms:W3CDTF">2013-01-08T09:58:07Z</dcterms:modified>
</cp:coreProperties>
</file>