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368" r:id="rId3"/>
    <p:sldId id="369" r:id="rId4"/>
    <p:sldId id="370" r:id="rId5"/>
    <p:sldId id="366" r:id="rId6"/>
    <p:sldId id="367" r:id="rId7"/>
    <p:sldId id="372" r:id="rId8"/>
    <p:sldId id="373" r:id="rId9"/>
    <p:sldId id="376" r:id="rId10"/>
    <p:sldId id="377" r:id="rId11"/>
    <p:sldId id="378" r:id="rId12"/>
    <p:sldId id="379" r:id="rId13"/>
    <p:sldId id="374" r:id="rId14"/>
    <p:sldId id="37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3792" autoAdjust="0"/>
    <p:restoredTop sz="86453" autoAdjust="0"/>
  </p:normalViewPr>
  <p:slideViewPr>
    <p:cSldViewPr showGuides="1">
      <p:cViewPr>
        <p:scale>
          <a:sx n="70" d="100"/>
          <a:sy n="70" d="100"/>
        </p:scale>
        <p:origin x="150" y="-78"/>
      </p:cViewPr>
      <p:guideLst>
        <p:guide orient="horz" pos="527"/>
        <p:guide orient="horz" pos="346"/>
        <p:guide orient="horz" pos="1117"/>
        <p:guide orient="horz" pos="3838"/>
        <p:guide pos="249"/>
        <p:guide pos="3606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psx02i24892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9" t="10567" r="10205" b="8207"/>
          <a:stretch>
            <a:fillRect/>
          </a:stretch>
        </p:blipFill>
        <p:spPr>
          <a:xfrm>
            <a:off x="378227" y="874059"/>
            <a:ext cx="8337177" cy="576965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581376" y="40341"/>
            <a:ext cx="3062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3200" kern="1000" spc="-10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바다M" pitchFamily="18" charset="-127"/>
                <a:ea typeface="HY바다M" pitchFamily="18" charset="-127"/>
              </a:rPr>
              <a:t>한국현대시인론</a:t>
            </a:r>
            <a:endParaRPr lang="ko-KR" altLang="en-US" sz="3200" kern="1000" spc="-1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4400552" cy="1143000"/>
          </a:xfrm>
        </p:spPr>
        <p:txBody>
          <a:bodyPr/>
          <a:lstStyle/>
          <a:p>
            <a:pPr algn="l"/>
            <a:r>
              <a:rPr lang="en-US" altLang="ko-KR" sz="5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5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5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1000100" y="1825611"/>
            <a:ext cx="6638682" cy="4111165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grpSp>
        <p:nvGrpSpPr>
          <p:cNvPr id="2" name="그룹 7"/>
          <p:cNvGrpSpPr/>
          <p:nvPr/>
        </p:nvGrpSpPr>
        <p:grpSpPr>
          <a:xfrm>
            <a:off x="820728" y="1571612"/>
            <a:ext cx="1671750" cy="537455"/>
            <a:chOff x="820728" y="1674803"/>
            <a:chExt cx="1671750" cy="537455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820728" y="1674803"/>
              <a:ext cx="1671750" cy="537455"/>
            </a:xfrm>
            <a:prstGeom prst="roundRect">
              <a:avLst>
                <a:gd name="adj" fmla="val 967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8100" y="1743475"/>
              <a:ext cx="14970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ko-KR" altLang="en-US" sz="2000" spc="-10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김지하의 시</a:t>
              </a:r>
              <a:endParaRPr lang="ko-KR" altLang="en-US" sz="20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71538" y="2258190"/>
            <a:ext cx="6500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한국의 민주화 운동에서 김지하는 하나의 상징적인 존재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그는 정치와 문학이라는 모순 명제를 하나로 꿰뚫었다는 문단의 평가를 받음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순수문학과 예술주의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시대를 초월한 영원주의와 사적인 서정성 등을 지향하고 있는 김지하는 </a:t>
            </a:r>
            <a:r>
              <a:rPr lang="ko-KR" altLang="en-US" dirty="0" err="1" smtClean="0"/>
              <a:t>문단권에서</a:t>
            </a:r>
            <a:r>
              <a:rPr lang="ko-KR" altLang="en-US" dirty="0" smtClean="0"/>
              <a:t> 볼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돌풍과 같은 이단적 존재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김지하의 </a:t>
            </a:r>
            <a:r>
              <a:rPr lang="ko-KR" altLang="en-US" dirty="0" err="1" smtClean="0"/>
              <a:t>담시는</a:t>
            </a:r>
            <a:r>
              <a:rPr lang="ko-KR" altLang="en-US" dirty="0" smtClean="0"/>
              <a:t> 우리의 전통문학에서 구비율문으로 된 서사민요와 판소리의 구성과 문체를 취하며 이야기를 바탕으로 함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en-US" altLang="ko-KR" dirty="0" smtClean="0"/>
              <a:t>80</a:t>
            </a:r>
            <a:r>
              <a:rPr lang="ko-KR" altLang="en-US" dirty="0" smtClean="0"/>
              <a:t>년대부터 김지하는 확실히 포용과 화해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사랑과 평화의 변모를 보이는데 이전의 시가 지녔던 충격과 </a:t>
            </a:r>
            <a:r>
              <a:rPr lang="ko-KR" altLang="en-US" dirty="0" err="1" smtClean="0"/>
              <a:t>전율성을</a:t>
            </a:r>
            <a:r>
              <a:rPr lang="ko-KR" altLang="en-US" dirty="0" smtClean="0"/>
              <a:t> 떠나 인간성에 </a:t>
            </a:r>
            <a:r>
              <a:rPr lang="ko-KR" altLang="en-US" dirty="0" err="1" smtClean="0"/>
              <a:t>바탕한</a:t>
            </a:r>
            <a:r>
              <a:rPr lang="ko-KR" altLang="en-US" dirty="0" smtClean="0"/>
              <a:t> 나직한 서정의 세계를 보이며 연원이 깊고 보다 본질적인 생명사상으로 나아감</a:t>
            </a:r>
            <a:endParaRPr lang="en-US" altLang="ko-KR" dirty="0" smtClean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76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8386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황톳길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ko-KR" altLang="en-US" sz="1600" dirty="0" smtClean="0"/>
              <a:t>황톳길에 선연한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핏자국 핏자국 따라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나는 간다 </a:t>
            </a:r>
            <a:r>
              <a:rPr lang="ko-KR" altLang="en-US" sz="1600" dirty="0" err="1" smtClean="0"/>
              <a:t>애비야</a:t>
            </a: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네가 죽었고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지금은 검고 해만 타는 곳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두 손엔 </a:t>
            </a:r>
            <a:r>
              <a:rPr lang="ko-KR" altLang="en-US" sz="1600" dirty="0" err="1" smtClean="0"/>
              <a:t>철삿줄</a:t>
            </a: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뜨거운 해가 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땀과 눈물과 </a:t>
            </a:r>
            <a:r>
              <a:rPr lang="ko-KR" altLang="en-US" sz="1600" dirty="0" err="1" smtClean="0"/>
              <a:t>메밀밭을</a:t>
            </a:r>
            <a:r>
              <a:rPr lang="ko-KR" altLang="en-US" sz="1600" dirty="0" smtClean="0"/>
              <a:t> 태우는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총부리 칼날 아래 더위 속으로</a:t>
            </a:r>
          </a:p>
          <a:p>
            <a:pPr>
              <a:lnSpc>
                <a:spcPts val="1800"/>
              </a:lnSpc>
            </a:pP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나는 간다 </a:t>
            </a:r>
            <a:r>
              <a:rPr lang="ko-KR" altLang="en-US" sz="1600" dirty="0" err="1" smtClean="0"/>
              <a:t>애비야</a:t>
            </a: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네가 죽은 곳</a:t>
            </a:r>
          </a:p>
          <a:p>
            <a:pPr>
              <a:lnSpc>
                <a:spcPts val="1800"/>
              </a:lnSpc>
            </a:pPr>
            <a:r>
              <a:rPr lang="ko-KR" altLang="en-US" sz="1600" dirty="0" err="1" smtClean="0"/>
              <a:t>부줏머리</a:t>
            </a:r>
            <a:r>
              <a:rPr lang="ko-KR" altLang="en-US" sz="1600" dirty="0" smtClean="0"/>
              <a:t> 갯가에 숭어가 뛸 때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가마니 속에서 네가 죽은 곳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800"/>
              </a:lnSpc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890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662214"/>
            <a:ext cx="42243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첫시집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황토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한얼문고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, 1970)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8386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황톳길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000924" cy="369332"/>
            <a:chOff x="857224" y="1844667"/>
            <a:chExt cx="7000924" cy="369332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매우 비장한 그러면서 울분이 담긴 시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606292"/>
            <a:ext cx="7000924" cy="369332"/>
            <a:chOff x="857224" y="1844667"/>
            <a:chExt cx="7000924" cy="369332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시인의 문학적인 역량이나 수준을 분명하게 </a:t>
              </a:r>
              <a:r>
                <a:rPr lang="ko-KR" altLang="en-US" smtClean="0"/>
                <a:t>제시해 준 작품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153698"/>
            <a:ext cx="7000924" cy="646331"/>
            <a:chOff x="857224" y="1844667"/>
            <a:chExt cx="7000924" cy="646331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시 황톳길을 비롯한 시집 황토의 </a:t>
              </a:r>
              <a:r>
                <a:rPr lang="ko-KR" altLang="en-US" dirty="0" err="1" smtClean="0"/>
                <a:t>시세계는</a:t>
              </a:r>
              <a:r>
                <a:rPr lang="ko-KR" altLang="en-US" dirty="0" smtClean="0"/>
                <a:t> 시인의 자전적 요소가 배어 있으며 그의 절규도 거기서 오고 있음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7796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타는 목마름으로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8" y="2058886"/>
            <a:ext cx="5000661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ko-KR" altLang="en-US" sz="1600" dirty="0" err="1" smtClean="0"/>
              <a:t>신새벽</a:t>
            </a:r>
            <a:r>
              <a:rPr lang="ko-KR" altLang="en-US" sz="1600" dirty="0" smtClean="0"/>
              <a:t> 뒷골목에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네 이름을 쓴다 민주주의여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내 머리는 너를 잊은 지 오래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내 발길은 너를 잊은 지 너무도 너무도 오래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오직 한 가닥 있어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타는 가슴 속 목마름의 기억이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네 이름을 남 몰래 쓴다 민주주의여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600"/>
              </a:lnSpc>
            </a:pPr>
            <a:endParaRPr lang="en-US" altLang="ko-KR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아직 동 트지 않은 뒷골목의 어딘가</a:t>
            </a:r>
          </a:p>
          <a:p>
            <a:pPr>
              <a:lnSpc>
                <a:spcPts val="1600"/>
              </a:lnSpc>
            </a:pPr>
            <a:r>
              <a:rPr lang="ko-KR" altLang="en-US" sz="1600" dirty="0" err="1" smtClean="0"/>
              <a:t>발자욱소리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호르락소리</a:t>
            </a:r>
            <a:r>
              <a:rPr lang="ko-KR" altLang="en-US" sz="1600" dirty="0" smtClean="0"/>
              <a:t> 문 두드리는 소리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외마디 길고 긴 누군가의 비명소리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신음소리 통곡소리 탄식소리 그 속에 내 가슴팍 속에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깊이깊이 새겨지는 네 이름 위에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네 이름의 외로운 눈부심 위에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살아오는 삶의 아픔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살아오는 저 푸르른 자유의 추억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890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5733652"/>
            <a:ext cx="47244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시집 타는 목마름으로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창작과 비평사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, 1982)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7796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타는 목마름으로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000924" cy="646331"/>
            <a:chOff x="857224" y="1844667"/>
            <a:chExt cx="7000924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ko-KR" dirty="0" smtClean="0"/>
                <a:t>70</a:t>
              </a:r>
              <a:r>
                <a:rPr lang="ko-KR" altLang="en-US" dirty="0" smtClean="0"/>
                <a:t>년대를 온통 수형생활로 보낸 한 시인이 그야말로 ‘타는 목마름으로’ 부르는 민주주의에 대한 간절한 염원과 절규를 담음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67946"/>
            <a:ext cx="7315226" cy="923330"/>
            <a:chOff x="857224" y="1844667"/>
            <a:chExt cx="7315226" cy="923330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민주주의에 대한 갈망과 절규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그리고 자유를 원하는 신앙적 기다림이 표출되어 있는 작품으로 한 시대를 상징하고 대표해온 파란만장한 삶과 더불어 호소력이 절실하게 울림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7"/>
          <p:cNvGrpSpPr/>
          <p:nvPr/>
        </p:nvGrpSpPr>
        <p:grpSpPr>
          <a:xfrm>
            <a:off x="857224" y="3980460"/>
            <a:ext cx="7315226" cy="923330"/>
            <a:chOff x="857224" y="1844667"/>
            <a:chExt cx="7315226" cy="923330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긴 </a:t>
              </a:r>
              <a:r>
                <a:rPr lang="ko-KR" altLang="en-US" dirty="0" err="1" smtClean="0"/>
                <a:t>이야기체의</a:t>
              </a:r>
              <a:r>
                <a:rPr lang="ko-KR" altLang="en-US" dirty="0" smtClean="0"/>
                <a:t> 서사적 요소에 의하여 민중운동의 봉화를 든 것이라 한다면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타는 </a:t>
              </a:r>
              <a:r>
                <a:rPr lang="ko-KR" altLang="en-US" dirty="0" err="1" smtClean="0"/>
                <a:t>목마름으로를</a:t>
              </a:r>
              <a:r>
                <a:rPr lang="ko-KR" altLang="en-US" dirty="0" smtClean="0"/>
                <a:t> 비롯한 그의 서정시들은 어두운 시대의 심금을 울리는 노래라고 할 수 있음</a:t>
              </a:r>
              <a:endParaRPr lang="en-US" altLang="ko-KR" dirty="0" smtClean="0"/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그룹 17"/>
          <p:cNvGrpSpPr/>
          <p:nvPr/>
        </p:nvGrpSpPr>
        <p:grpSpPr>
          <a:xfrm>
            <a:off x="857224" y="5103424"/>
            <a:ext cx="7315226" cy="646331"/>
            <a:chOff x="857224" y="1844667"/>
            <a:chExt cx="7315226" cy="646331"/>
          </a:xfrm>
        </p:grpSpPr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한 시대가 뜨거웠던 시대정신이 김지하의 인생과 작품에 불빛처럼 관류하고 있음을 발견할 수 있을 것임</a:t>
              </a:r>
              <a:endParaRPr lang="en-US" altLang="ko-KR" dirty="0" smtClean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1000100" y="1825611"/>
            <a:ext cx="6638682" cy="3920096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grpSp>
        <p:nvGrpSpPr>
          <p:cNvPr id="2" name="그룹 7"/>
          <p:cNvGrpSpPr/>
          <p:nvPr/>
        </p:nvGrpSpPr>
        <p:grpSpPr>
          <a:xfrm>
            <a:off x="820728" y="1571612"/>
            <a:ext cx="1671750" cy="537455"/>
            <a:chOff x="820728" y="1674803"/>
            <a:chExt cx="1671750" cy="537455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820728" y="1674803"/>
              <a:ext cx="1671750" cy="537455"/>
            </a:xfrm>
            <a:prstGeom prst="roundRect">
              <a:avLst>
                <a:gd name="adj" fmla="val 967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8100" y="1743475"/>
              <a:ext cx="14970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ko-KR" altLang="en-US" sz="2000" spc="-10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신동엽의 시</a:t>
              </a:r>
              <a:endParaRPr lang="ko-KR" altLang="en-US" sz="20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71538" y="2258190"/>
            <a:ext cx="6429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신동엽의 </a:t>
            </a:r>
            <a:r>
              <a:rPr lang="ko-KR" altLang="en-US" dirty="0" err="1" smtClean="0"/>
              <a:t>시세계에선</a:t>
            </a:r>
            <a:r>
              <a:rPr lang="ko-KR" altLang="en-US" dirty="0" smtClean="0"/>
              <a:t> 외세에 물들지 않은 순수한 한국인의 모습이나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중립국 내지 무정부주의적인 발상이 자주 나옴</a:t>
            </a:r>
            <a:r>
              <a:rPr lang="en-US" altLang="ko-KR" dirty="0" smtClean="0"/>
              <a:t> </a:t>
            </a:r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비현실적이고 소박한 발상들로 시적 재미 내지 즐거움에 독특한 기여를 하고 있음을 주목해야 하는데 이것은 환상의 세계가 주는 정서의 자극이며 문학성의 힘이 됨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그의 </a:t>
            </a:r>
            <a:r>
              <a:rPr lang="ko-KR" altLang="en-US" dirty="0" err="1" smtClean="0"/>
              <a:t>시세계를</a:t>
            </a:r>
            <a:r>
              <a:rPr lang="ko-KR" altLang="en-US" dirty="0" smtClean="0"/>
              <a:t> 이루는 중심 이미지 군들의 말</a:t>
            </a:r>
            <a:r>
              <a:rPr lang="en-US" altLang="ko-KR" dirty="0" smtClean="0"/>
              <a:t>,</a:t>
            </a:r>
            <a:r>
              <a:rPr lang="ko-KR" altLang="en-US" dirty="0" smtClean="0"/>
              <a:t> 하늘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눈동자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껍데기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알맹이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동학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아사달과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아사녀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흙 가슴</a:t>
            </a:r>
            <a:r>
              <a:rPr lang="en-US" altLang="ko-KR" dirty="0" smtClean="0"/>
              <a:t>,</a:t>
            </a:r>
            <a:r>
              <a:rPr lang="ko-KR" altLang="en-US" dirty="0" smtClean="0"/>
              <a:t>쇠붙이 등은 신비롭거나 원시적이며 상고시대의 동양적 유토피아를 연상시킴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그의 시는 이러한 공간을 설정함으로써 시적인 즐거움과 함께 이념을 보다 순수하게 승화시키고 있음</a:t>
            </a:r>
            <a:endParaRPr lang="en-US" altLang="ko-KR" dirty="0" smtClean="0"/>
          </a:p>
          <a:p>
            <a:pPr marL="177800" indent="-177800" latinLnBrk="0">
              <a:buFont typeface="Wingdings" pitchFamily="2" charset="2"/>
              <a:buChar char="Ø"/>
            </a:pPr>
            <a:r>
              <a:rPr lang="ko-KR" altLang="en-US" dirty="0" smtClean="0"/>
              <a:t>단순 소박한 만큼 명쾌하며 명쾌한 만큼 힘을 나타냄</a:t>
            </a:r>
            <a:endParaRPr lang="en-US" altLang="ko-KR" dirty="0" smtClean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76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56164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껍데기는 가라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ko-KR" altLang="en-US" sz="1600" dirty="0" smtClean="0"/>
              <a:t>껍데기는 가라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사월도 알맹이만 남고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껍데기는 가라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800"/>
              </a:lnSpc>
            </a:pPr>
            <a:endParaRPr lang="en-US" altLang="ko-KR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껍데기는 가라</a:t>
            </a:r>
          </a:p>
          <a:p>
            <a:pPr>
              <a:lnSpc>
                <a:spcPts val="1800"/>
              </a:lnSpc>
            </a:pPr>
            <a:r>
              <a:rPr lang="ko-KR" altLang="en-US" sz="1600" dirty="0" err="1" smtClean="0"/>
              <a:t>동학년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곰나루의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아우성만 살고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껍데기는 가라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800"/>
              </a:lnSpc>
            </a:pPr>
            <a:endParaRPr lang="en-US" altLang="ko-KR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그리하여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다시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껍데기는 가라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이곳에선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두 가슴과 그곳까지 </a:t>
            </a:r>
            <a:r>
              <a:rPr lang="ko-KR" altLang="en-US" sz="1600" dirty="0" err="1" smtClean="0"/>
              <a:t>내논</a:t>
            </a: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err="1" smtClean="0"/>
              <a:t>아사달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아사녀가</a:t>
            </a:r>
            <a:endParaRPr lang="ko-KR" altLang="en-US" sz="1600" dirty="0" smtClean="0"/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중립의 초례청 앞에 서서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부끄럼 빛내며</a:t>
            </a:r>
          </a:p>
          <a:p>
            <a:pPr>
              <a:lnSpc>
                <a:spcPts val="1800"/>
              </a:lnSpc>
            </a:pPr>
            <a:r>
              <a:rPr lang="ko-KR" altLang="en-US" sz="1600" dirty="0" smtClean="0"/>
              <a:t>맞절할지니</a:t>
            </a:r>
            <a:endParaRPr lang="en-US" altLang="ko-KR" sz="1600" dirty="0" smtClean="0"/>
          </a:p>
          <a:p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890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733652"/>
            <a:ext cx="42243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52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인 시집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신구문화사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, 1967)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56164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껍데기는 가라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000924" cy="369332"/>
            <a:chOff x="857224" y="1844667"/>
            <a:chExt cx="7000924" cy="369332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간결 명확하게 신동엽의 시학을 응축시키고 있음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606292"/>
            <a:ext cx="7000924" cy="646331"/>
            <a:chOff x="857224" y="1844667"/>
            <a:chExt cx="7000924" cy="646331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껍데기는 가라’의 반복은 단조롭거나 지루하게 느껴지지 않고 오히려 ‘단순함의 힘’을 발휘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446702"/>
            <a:ext cx="7000924" cy="646331"/>
            <a:chOff x="857224" y="1844667"/>
            <a:chExt cx="7000924" cy="646331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’껍데기‘는 ’허위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비리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불의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외세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문명‘ 등 모든 부정적 요소 집약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 </a:t>
              </a:r>
              <a:r>
                <a:rPr lang="en-US" altLang="ko-KR" dirty="0" smtClean="0"/>
                <a:t>‘</a:t>
              </a:r>
              <a:r>
                <a:rPr lang="ko-KR" altLang="en-US" dirty="0" smtClean="0"/>
                <a:t>쇠붙이</a:t>
              </a:r>
              <a:r>
                <a:rPr lang="en-US" altLang="ko-KR" dirty="0" smtClean="0"/>
                <a:t>’</a:t>
              </a:r>
              <a:r>
                <a:rPr lang="ko-KR" altLang="en-US" dirty="0" smtClean="0"/>
                <a:t>는 구체성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7"/>
          <p:cNvGrpSpPr/>
          <p:nvPr/>
        </p:nvGrpSpPr>
        <p:grpSpPr>
          <a:xfrm>
            <a:off x="857224" y="4290310"/>
            <a:ext cx="7000924" cy="369332"/>
            <a:chOff x="857224" y="1844667"/>
            <a:chExt cx="7000924" cy="369332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이 시의 주제는 순수하고 주체적인 겨레의 원초적 모습의 건강성</a:t>
              </a:r>
              <a:endParaRPr lang="en-US" altLang="ko-KR" dirty="0" smtClean="0"/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그룹 17"/>
          <p:cNvGrpSpPr/>
          <p:nvPr/>
        </p:nvGrpSpPr>
        <p:grpSpPr>
          <a:xfrm>
            <a:off x="857224" y="4851364"/>
            <a:ext cx="7000924" cy="369332"/>
            <a:chOff x="857224" y="1844667"/>
            <a:chExt cx="7000924" cy="369332"/>
          </a:xfrm>
        </p:grpSpPr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ko-KR" dirty="0" smtClean="0"/>
                <a:t>4. 19 </a:t>
              </a:r>
              <a:r>
                <a:rPr lang="ko-KR" altLang="en-US" dirty="0" smtClean="0"/>
                <a:t>정신의 정수로부터 획득된 이념적 힘의 형상화</a:t>
              </a:r>
              <a:endParaRPr lang="en-US" altLang="ko-KR" dirty="0" smtClean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40267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발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ko-KR" altLang="en-US" sz="1600" dirty="0" smtClean="0"/>
              <a:t>백화점 층계를</a:t>
            </a:r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비 뿌리는 오후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내려오던 다리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700"/>
              </a:lnSpc>
            </a:pPr>
            <a:endParaRPr lang="en-US" altLang="ko-KR" sz="1600" dirty="0" smtClean="0"/>
          </a:p>
          <a:p>
            <a:pPr>
              <a:lnSpc>
                <a:spcPts val="1700"/>
              </a:lnSpc>
            </a:pPr>
            <a:r>
              <a:rPr lang="ko-KR" altLang="en-US" sz="1600" dirty="0" err="1" smtClean="0"/>
              <a:t>스카아트</a:t>
            </a:r>
            <a:r>
              <a:rPr lang="ko-KR" altLang="en-US" sz="1600" dirty="0" smtClean="0"/>
              <a:t> 속을</a:t>
            </a:r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한가한 미풍은 왕래하고 있었지만</a:t>
            </a:r>
          </a:p>
          <a:p>
            <a:pPr>
              <a:lnSpc>
                <a:spcPts val="1700"/>
              </a:lnSpc>
            </a:pPr>
            <a:r>
              <a:rPr lang="ko-KR" altLang="en-US" sz="1600" dirty="0" err="1" smtClean="0"/>
              <a:t>깜정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힐</a:t>
            </a:r>
            <a:r>
              <a:rPr lang="ko-KR" altLang="en-US" sz="1600" dirty="0" smtClean="0"/>
              <a:t> 위 중력을 주면서</a:t>
            </a:r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가벼운 </a:t>
            </a:r>
            <a:r>
              <a:rPr lang="ko-KR" altLang="en-US" sz="1600" dirty="0" err="1" smtClean="0"/>
              <a:t>오뇌</a:t>
            </a:r>
            <a:r>
              <a:rPr lang="ko-KR" altLang="en-US" sz="1600" dirty="0" smtClean="0"/>
              <a:t> 속삭이고 있었다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700"/>
              </a:lnSpc>
            </a:pPr>
            <a:endParaRPr lang="en-US" altLang="ko-KR" sz="1600" dirty="0" smtClean="0"/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언제부터 시작되어</a:t>
            </a:r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너희들의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걸음은</a:t>
            </a:r>
          </a:p>
          <a:p>
            <a:pPr>
              <a:lnSpc>
                <a:spcPts val="1700"/>
              </a:lnSpc>
            </a:pPr>
            <a:r>
              <a:rPr lang="ko-KR" altLang="en-US" sz="1600" dirty="0" err="1" smtClean="0"/>
              <a:t>어데까지</a:t>
            </a:r>
            <a:r>
              <a:rPr lang="ko-KR" altLang="en-US" sz="1600" dirty="0" smtClean="0"/>
              <a:t> 가고 있는 걸까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700"/>
              </a:lnSpc>
            </a:pPr>
            <a:endParaRPr lang="en-US" altLang="ko-KR" sz="1600" dirty="0" smtClean="0"/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희끗희끗 눈발 날릴 때</a:t>
            </a:r>
          </a:p>
          <a:p>
            <a:pPr>
              <a:lnSpc>
                <a:spcPts val="1700"/>
              </a:lnSpc>
            </a:pPr>
            <a:r>
              <a:rPr lang="ko-KR" altLang="en-US" sz="1600" dirty="0" smtClean="0"/>
              <a:t>중학교 원서 접수시키러 구멍가게 골목</a:t>
            </a:r>
          </a:p>
          <a:p>
            <a:pPr>
              <a:lnSpc>
                <a:spcPts val="1700"/>
              </a:lnSpc>
            </a:pPr>
            <a:r>
              <a:rPr lang="ko-KR" altLang="en-US" sz="1600" dirty="0" err="1" smtClean="0"/>
              <a:t>종종치던</a:t>
            </a:r>
            <a:r>
              <a:rPr lang="ko-KR" altLang="en-US" sz="1600" dirty="0" smtClean="0"/>
              <a:t> 종아리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700"/>
              </a:lnSpc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890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686312"/>
            <a:ext cx="42243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신동엽 전집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창작과 비평사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.85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년판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40267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발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000924" cy="646331"/>
            <a:chOff x="857224" y="1844667"/>
            <a:chExt cx="7000924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한국인의 과거와 현재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그리고 미래에 의지까지 웅장한 이미지에 의하여 전개되고 있는 가편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78396"/>
            <a:ext cx="7000924" cy="646331"/>
            <a:chOff x="857224" y="1844667"/>
            <a:chExt cx="7000924" cy="646331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68042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한국인의 발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대지를 밟고 서는 발과 다리로서 민족의 총체적인 의미를 집약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718806"/>
            <a:ext cx="7315226" cy="923330"/>
            <a:chOff x="857224" y="1844667"/>
            <a:chExt cx="7315226" cy="923330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구체적 묘사가 강점으로 여러 커트의 집합인 셈이지만</a:t>
              </a:r>
              <a:r>
                <a:rPr lang="en-US" altLang="ko-KR" dirty="0" smtClean="0"/>
                <a:t>, </a:t>
              </a:r>
              <a:r>
                <a:rPr lang="ko-KR" altLang="en-US" dirty="0" err="1" smtClean="0"/>
                <a:t>장경의</a:t>
              </a:r>
              <a:r>
                <a:rPr lang="ko-KR" altLang="en-US" dirty="0" smtClean="0"/>
                <a:t> 묘사가 진부하지 않고 신선하며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민족주의적인 사상의 정서화가 성숙도 유지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7"/>
          <p:cNvGrpSpPr/>
          <p:nvPr/>
        </p:nvGrpSpPr>
        <p:grpSpPr>
          <a:xfrm>
            <a:off x="857224" y="4834518"/>
            <a:ext cx="7315226" cy="369332"/>
            <a:chOff x="857224" y="1844667"/>
            <a:chExt cx="7315226" cy="369332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멋과 해학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진실과 비극의 일깨움을 주면서 싱싱하게 읽힘</a:t>
              </a:r>
              <a:endParaRPr lang="en-US" altLang="ko-KR" dirty="0" smtClean="0"/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3436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산에 언덕에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ko-KR" altLang="en-US" sz="1600" dirty="0" smtClean="0"/>
              <a:t>그리운 그의 얼굴 다시 찾을 수 없어도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화사한 그의 꽃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산에 언덕에 </a:t>
            </a:r>
            <a:r>
              <a:rPr lang="ko-KR" altLang="en-US" sz="1600" dirty="0" err="1" smtClean="0"/>
              <a:t>피어날지어이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600"/>
              </a:lnSpc>
            </a:pPr>
            <a:endParaRPr lang="en-US" altLang="ko-KR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그리운 그의 노래 다시 들을 수 없어도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맑은 그 숨결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들에 숲 속에 </a:t>
            </a:r>
            <a:r>
              <a:rPr lang="ko-KR" altLang="en-US" sz="1600" dirty="0" err="1" smtClean="0"/>
              <a:t>살아갈지어이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600"/>
              </a:lnSpc>
            </a:pPr>
            <a:endParaRPr lang="en-US" altLang="ko-KR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쓸쓸한 마음으로 들길 더듬는 행인아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600"/>
              </a:lnSpc>
            </a:pPr>
            <a:endParaRPr lang="en-US" altLang="ko-KR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눈길 비었거든 바람 </a:t>
            </a:r>
            <a:r>
              <a:rPr lang="ko-KR" altLang="en-US" sz="1600" dirty="0" err="1" smtClean="0"/>
              <a:t>담을지네</a:t>
            </a:r>
            <a:endParaRPr lang="ko-KR" altLang="en-US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바람 비었거든 인정 </a:t>
            </a:r>
            <a:r>
              <a:rPr lang="ko-KR" altLang="en-US" sz="1600" dirty="0" err="1" smtClean="0"/>
              <a:t>담을지네</a:t>
            </a:r>
            <a:r>
              <a:rPr lang="en-US" altLang="ko-KR" sz="1600" dirty="0" smtClean="0"/>
              <a:t>.</a:t>
            </a:r>
          </a:p>
          <a:p>
            <a:pPr>
              <a:lnSpc>
                <a:spcPts val="1600"/>
              </a:lnSpc>
            </a:pPr>
            <a:endParaRPr lang="en-US" altLang="ko-KR" sz="1600" dirty="0" smtClean="0"/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그리운 그의 모습 다시 찾을 수 없어도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울고 간 그의 영혼</a:t>
            </a:r>
          </a:p>
          <a:p>
            <a:pPr>
              <a:lnSpc>
                <a:spcPts val="1600"/>
              </a:lnSpc>
            </a:pPr>
            <a:r>
              <a:rPr lang="ko-KR" altLang="en-US" sz="1600" dirty="0" smtClean="0"/>
              <a:t>들에 언덕에 </a:t>
            </a:r>
            <a:r>
              <a:rPr lang="ko-KR" altLang="en-US" sz="1600" dirty="0" err="1" smtClean="0"/>
              <a:t>피어날지어이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890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467010"/>
            <a:ext cx="42243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신동엽 전집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창작과 비평사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3436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산에 언덕에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315226" cy="369332"/>
            <a:chOff x="857224" y="1844667"/>
            <a:chExt cx="7315226" cy="369332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신동엽 시비에 새겨지기도 한 신동엽의 문학정신이 승화된 서정시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14.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신동엽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592644"/>
            <a:ext cx="7315226" cy="923330"/>
            <a:chOff x="857224" y="1844667"/>
            <a:chExt cx="7315226" cy="923330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이 시에서 핵심은 ‘그리운 그’</a:t>
              </a:r>
              <a:r>
                <a:rPr lang="ko-KR" altLang="en-US" dirty="0" err="1" smtClean="0"/>
                <a:t>로</a:t>
              </a:r>
              <a:r>
                <a:rPr lang="ko-KR" altLang="en-US" dirty="0" smtClean="0"/>
                <a:t> 모아지는데 얼른 보면 구체적으로 누구인지 분명하지 않으나 노래가 맑은 숨결의 사람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울고 간 영혼 등으로 보아</a:t>
              </a:r>
              <a:r>
                <a:rPr lang="en-US" altLang="ko-KR" dirty="0" smtClean="0"/>
                <a:t>, </a:t>
              </a:r>
              <a:r>
                <a:rPr lang="ko-KR" altLang="en-US" dirty="0" err="1" smtClean="0"/>
                <a:t>이름없이</a:t>
              </a:r>
              <a:r>
                <a:rPr lang="ko-KR" altLang="en-US" dirty="0" smtClean="0"/>
                <a:t> 살다 간 이 땅의 사람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민중</a:t>
              </a:r>
              <a:r>
                <a:rPr lang="en-US" altLang="ko-KR" dirty="0" smtClean="0"/>
                <a:t>)</a:t>
              </a:r>
              <a:r>
                <a:rPr lang="ko-KR" altLang="en-US" dirty="0" smtClean="0"/>
                <a:t>들로 집약함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708356"/>
            <a:ext cx="7315226" cy="646331"/>
            <a:chOff x="857224" y="1844667"/>
            <a:chExt cx="7315226" cy="646331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ko-KR" dirty="0" smtClean="0"/>
                <a:t>5</a:t>
              </a:r>
              <a:r>
                <a:rPr lang="ko-KR" altLang="en-US" dirty="0" smtClean="0"/>
                <a:t>연으로 된 이 시는 각 연들이 동일한 구문을 지녀 규칙적인 리듬을 구사하게 함으로써 언어적 완성 끌어냄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7"/>
          <p:cNvGrpSpPr/>
          <p:nvPr/>
        </p:nvGrpSpPr>
        <p:grpSpPr>
          <a:xfrm>
            <a:off x="857224" y="4548766"/>
            <a:ext cx="7315226" cy="646331"/>
            <a:chOff x="857224" y="1844667"/>
            <a:chExt cx="7315226" cy="646331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ko-KR" dirty="0" smtClean="0"/>
                <a:t>‘</a:t>
              </a:r>
              <a:r>
                <a:rPr lang="ko-KR" altLang="en-US" dirty="0" err="1" smtClean="0"/>
                <a:t>피어날지어이</a:t>
              </a:r>
              <a:r>
                <a:rPr lang="en-US" altLang="ko-KR" dirty="0" smtClean="0"/>
                <a:t>, </a:t>
              </a:r>
              <a:r>
                <a:rPr lang="ko-KR" altLang="en-US" dirty="0" err="1" smtClean="0"/>
                <a:t>살아갈지어이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의 ’</a:t>
              </a:r>
              <a:r>
                <a:rPr lang="en-US" altLang="ko-KR" dirty="0" smtClean="0"/>
                <a:t>~</a:t>
              </a:r>
              <a:r>
                <a:rPr lang="ko-KR" altLang="en-US" dirty="0" err="1" smtClean="0"/>
                <a:t>ㄹ지어이</a:t>
              </a:r>
              <a:r>
                <a:rPr lang="ko-KR" altLang="en-US" dirty="0" smtClean="0"/>
                <a:t>‘가 주는 시적 효과는 이 시의 최대 강점</a:t>
              </a:r>
              <a:endParaRPr lang="en-US" altLang="ko-KR" dirty="0" smtClean="0"/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그룹 17"/>
          <p:cNvGrpSpPr/>
          <p:nvPr/>
        </p:nvGrpSpPr>
        <p:grpSpPr>
          <a:xfrm>
            <a:off x="857224" y="5389176"/>
            <a:ext cx="7315226" cy="646331"/>
            <a:chOff x="857224" y="1844667"/>
            <a:chExt cx="7315226" cy="646331"/>
          </a:xfrm>
        </p:grpSpPr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산에 들에 피는 꽃이나 나무들의 생명 등이 민중들의 꿈과 희망으로 연결되고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유정한 눈빛으로 빛나는 것을 보여줌</a:t>
              </a:r>
              <a:endParaRPr lang="en-US" altLang="ko-KR" dirty="0" smtClean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4400552" cy="1143000"/>
          </a:xfrm>
        </p:spPr>
        <p:txBody>
          <a:bodyPr/>
          <a:lstStyle/>
          <a:p>
            <a:pPr algn="l"/>
            <a:r>
              <a:rPr lang="en-US" altLang="ko-KR" sz="5400" dirty="0" smtClean="0">
                <a:latin typeface="HY바다M" pitchFamily="18" charset="-127"/>
                <a:ea typeface="HY바다M" pitchFamily="18" charset="-127"/>
              </a:rPr>
              <a:t>15. </a:t>
            </a:r>
            <a:r>
              <a:rPr lang="ko-KR" altLang="en-US" sz="5400" dirty="0" smtClean="0">
                <a:latin typeface="HY바다M" pitchFamily="18" charset="-127"/>
                <a:ea typeface="HY바다M" pitchFamily="18" charset="-127"/>
              </a:rPr>
              <a:t>김지하</a:t>
            </a:r>
            <a:endParaRPr lang="ko-KR" altLang="en-US" sz="5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892</Words>
  <Application>Microsoft Office PowerPoint</Application>
  <PresentationFormat>화면 슬라이드 쇼(4:3)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14. 신동엽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15. 김지하</vt:lpstr>
      <vt:lpstr>슬라이드 10</vt:lpstr>
      <vt:lpstr>슬라이드 11</vt:lpstr>
      <vt:lpstr>슬라이드 12</vt:lpstr>
      <vt:lpstr>슬라이드 13</vt:lpstr>
      <vt:lpstr>슬라이드 14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한국현대작가론</dc:title>
  <dc:creator>Owner</dc:creator>
  <cp:lastModifiedBy>Owner</cp:lastModifiedBy>
  <cp:revision>23</cp:revision>
  <dcterms:created xsi:type="dcterms:W3CDTF">2012-12-06T12:39:21Z</dcterms:created>
  <dcterms:modified xsi:type="dcterms:W3CDTF">2012-12-11T08:34:41Z</dcterms:modified>
</cp:coreProperties>
</file>