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1"/>
  </p:notesMasterIdLst>
  <p:sldIdLst>
    <p:sldId id="463" r:id="rId2"/>
    <p:sldId id="464" r:id="rId3"/>
    <p:sldId id="465" r:id="rId4"/>
    <p:sldId id="466" r:id="rId5"/>
    <p:sldId id="467" r:id="rId6"/>
    <p:sldId id="468" r:id="rId7"/>
    <p:sldId id="469" r:id="rId8"/>
    <p:sldId id="470" r:id="rId9"/>
    <p:sldId id="471" r:id="rId10"/>
    <p:sldId id="472" r:id="rId11"/>
    <p:sldId id="473" r:id="rId12"/>
    <p:sldId id="474" r:id="rId13"/>
    <p:sldId id="475" r:id="rId14"/>
    <p:sldId id="476" r:id="rId15"/>
    <p:sldId id="477" r:id="rId16"/>
    <p:sldId id="478" r:id="rId17"/>
    <p:sldId id="479" r:id="rId18"/>
    <p:sldId id="480" r:id="rId19"/>
    <p:sldId id="481" r:id="rId20"/>
    <p:sldId id="482" r:id="rId21"/>
    <p:sldId id="483" r:id="rId22"/>
    <p:sldId id="484" r:id="rId23"/>
    <p:sldId id="485" r:id="rId24"/>
    <p:sldId id="486" r:id="rId25"/>
    <p:sldId id="487" r:id="rId26"/>
    <p:sldId id="488" r:id="rId27"/>
    <p:sldId id="489" r:id="rId28"/>
    <p:sldId id="490" r:id="rId29"/>
    <p:sldId id="491" r:id="rId3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EF3E1-5AB1-4CB8-A83F-F232B32FD94A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178FF-88E5-41D9-9A41-2951B7B81F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7200" dirty="0" smtClean="0"/>
              <a:t>제 </a:t>
            </a:r>
            <a:r>
              <a:rPr lang="en-US" altLang="ko-KR" sz="7200" dirty="0" smtClean="0"/>
              <a:t>2 </a:t>
            </a:r>
            <a:r>
              <a:rPr lang="ko-KR" altLang="en-US" sz="7200" dirty="0" smtClean="0"/>
              <a:t>장</a:t>
            </a:r>
            <a:endParaRPr lang="en-US" altLang="ko-KR" sz="7200" dirty="0" smtClean="0"/>
          </a:p>
          <a:p>
            <a:pPr algn="ctr">
              <a:buNone/>
            </a:pPr>
            <a:r>
              <a:rPr lang="ko-KR" altLang="en-US" sz="7200" dirty="0" smtClean="0"/>
              <a:t>자료 수집을 </a:t>
            </a:r>
            <a:endParaRPr lang="en-US" altLang="ko-KR" sz="7200" dirty="0" smtClean="0"/>
          </a:p>
          <a:p>
            <a:pPr algn="ctr">
              <a:buNone/>
            </a:pPr>
            <a:r>
              <a:rPr lang="ko-KR" altLang="en-US" sz="7200" dirty="0" smtClean="0"/>
              <a:t>위한 수사</a:t>
            </a:r>
            <a:endParaRPr lang="ko-KR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186766" cy="51166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2) </a:t>
            </a:r>
            <a:r>
              <a:rPr lang="ko-KR" altLang="en-US" dirty="0" err="1" smtClean="0"/>
              <a:t>선면수사의</a:t>
            </a:r>
            <a:r>
              <a:rPr lang="ko-KR" altLang="en-US" dirty="0" smtClean="0"/>
              <a:t> 방법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(1) </a:t>
            </a:r>
            <a:r>
              <a:rPr lang="ko-KR" altLang="en-US" dirty="0" smtClean="0"/>
              <a:t>범인의 특징발견을 위한 </a:t>
            </a:r>
            <a:r>
              <a:rPr lang="ko-KR" altLang="en-US" dirty="0" err="1" smtClean="0"/>
              <a:t>선면수사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①실물에 의한 </a:t>
            </a:r>
            <a:r>
              <a:rPr lang="ko-KR" altLang="en-US" dirty="0" err="1" smtClean="0"/>
              <a:t>선면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-  Line-up(</a:t>
            </a:r>
            <a:r>
              <a:rPr lang="ko-KR" altLang="en-US" dirty="0" smtClean="0"/>
              <a:t>복수면접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이란 범죄피해자 또는 목격자에게 범인을</a:t>
            </a:r>
            <a:r>
              <a:rPr lang="en-US" altLang="ko-KR" dirty="0" smtClean="0"/>
              <a:t> </a:t>
            </a:r>
            <a:r>
              <a:rPr lang="ko-KR" altLang="en-US" dirty="0" smtClean="0"/>
              <a:t>식별하기 위해 피의자를 포함한 여러 사람을 보이는 수사기법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-  Show-up(</a:t>
            </a:r>
            <a:r>
              <a:rPr lang="ko-KR" altLang="en-US" dirty="0" smtClean="0"/>
              <a:t>단독면접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이란 통상현장에서 피의자체포 직후에 범죄 피해자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목격자에게 피의자만을 보이는 범인식별방법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86766" cy="518809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  ② 사진 등에 의한 </a:t>
            </a:r>
            <a:r>
              <a:rPr lang="ko-KR" altLang="en-US" dirty="0" err="1" smtClean="0"/>
              <a:t>선면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    ③ 사진 등에 의한 </a:t>
            </a:r>
            <a:r>
              <a:rPr lang="ko-KR" altLang="en-US" dirty="0" err="1" smtClean="0"/>
              <a:t>선면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④ 인상서 등에 의한 식별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(2) </a:t>
            </a:r>
            <a:r>
              <a:rPr lang="ko-KR" altLang="en-US" dirty="0" smtClean="0"/>
              <a:t>변사체의 신원확인을 위한 </a:t>
            </a:r>
            <a:r>
              <a:rPr lang="ko-KR" altLang="en-US" dirty="0" err="1" smtClean="0"/>
              <a:t>선면수사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- </a:t>
            </a:r>
            <a:r>
              <a:rPr lang="ko-KR" altLang="en-US" dirty="0" smtClean="0"/>
              <a:t>신원을 알 수 없는 변사체의 안면사진을 촬영하여 </a:t>
            </a:r>
            <a:r>
              <a:rPr lang="ko-KR" altLang="en-US" dirty="0" err="1" smtClean="0"/>
              <a:t>가출인을</a:t>
            </a:r>
            <a:r>
              <a:rPr lang="ko-KR" altLang="en-US" dirty="0" smtClean="0"/>
              <a:t> 찾는 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기타의 연고자 등에게 관찰시켜 신원을 확인하거나 백골사체의 경우 </a:t>
            </a:r>
            <a:r>
              <a:rPr lang="ko-KR" altLang="en-US" dirty="0" err="1" smtClean="0"/>
              <a:t>복안법에</a:t>
            </a:r>
            <a:r>
              <a:rPr lang="ko-KR" altLang="en-US" dirty="0" smtClean="0"/>
              <a:t> 의해 작성된 일종의 몽타주 사진을 통해 신원을 확인하는 방법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3) </a:t>
            </a:r>
            <a:r>
              <a:rPr lang="ko-KR" altLang="en-US" dirty="0" err="1" smtClean="0"/>
              <a:t>선면수사시</a:t>
            </a:r>
            <a:r>
              <a:rPr lang="ko-KR" altLang="en-US" dirty="0" smtClean="0"/>
              <a:t> 유의사항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(1) </a:t>
            </a:r>
            <a:r>
              <a:rPr lang="ko-KR" altLang="en-US" dirty="0" smtClean="0"/>
              <a:t>실물에 의한 </a:t>
            </a:r>
            <a:r>
              <a:rPr lang="ko-KR" altLang="en-US" dirty="0" err="1" smtClean="0"/>
              <a:t>선면은</a:t>
            </a:r>
            <a:r>
              <a:rPr lang="ko-KR" altLang="en-US" dirty="0" smtClean="0"/>
              <a:t> 피해자 등이 면접 목격한 당시와 같은 명암 </a:t>
            </a:r>
            <a:r>
              <a:rPr lang="en-US" altLang="ko-KR" dirty="0" smtClean="0"/>
              <a:t>·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   </a:t>
            </a:r>
            <a:r>
              <a:rPr lang="ko-KR" altLang="en-US" dirty="0" smtClean="0"/>
              <a:t>환경 등의 조건하에서 관찰하게 하여야 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(2) </a:t>
            </a:r>
            <a:r>
              <a:rPr lang="ko-KR" altLang="en-US" dirty="0" smtClean="0"/>
              <a:t>반드시 명확한 증거를 수집하여 진위를 확인하여야 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(3) </a:t>
            </a:r>
            <a:r>
              <a:rPr lang="ko-KR" altLang="en-US" dirty="0" err="1" smtClean="0"/>
              <a:t>피선면자를</a:t>
            </a:r>
            <a:r>
              <a:rPr lang="ko-KR" altLang="en-US" dirty="0" smtClean="0"/>
              <a:t> 단독으로 </a:t>
            </a:r>
            <a:r>
              <a:rPr lang="ko-KR" altLang="en-US" dirty="0" err="1" smtClean="0"/>
              <a:t>선면하게</a:t>
            </a:r>
            <a:r>
              <a:rPr lang="ko-KR" altLang="en-US" dirty="0" smtClean="0"/>
              <a:t> 하면 </a:t>
            </a:r>
            <a:r>
              <a:rPr lang="ko-KR" altLang="en-US" dirty="0" err="1" smtClean="0"/>
              <a:t>선면자는</a:t>
            </a:r>
            <a:r>
              <a:rPr lang="ko-KR" altLang="en-US" dirty="0" smtClean="0"/>
              <a:t> 용의자를 범인으로 보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   </a:t>
            </a:r>
            <a:r>
              <a:rPr lang="ko-KR" altLang="en-US" dirty="0" err="1" smtClean="0"/>
              <a:t>려는</a:t>
            </a:r>
            <a:r>
              <a:rPr lang="ko-KR" altLang="en-US" dirty="0" smtClean="0"/>
              <a:t> 경향이 강해지므로 비슷한 표정이나 차림을 한 여러 사람을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  </a:t>
            </a:r>
            <a:r>
              <a:rPr lang="ko-KR" altLang="en-US" dirty="0" smtClean="0"/>
              <a:t>관찰시켜 범인과 부합하는 자를 식별해 </a:t>
            </a:r>
            <a:r>
              <a:rPr lang="ko-KR" altLang="en-US" dirty="0" err="1" smtClean="0"/>
              <a:t>내야한다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(4) </a:t>
            </a:r>
            <a:r>
              <a:rPr lang="ko-KR" altLang="en-US" dirty="0" smtClean="0"/>
              <a:t>용의자와 직접 대면을 피하고 피의자 </a:t>
            </a:r>
            <a:r>
              <a:rPr lang="ko-KR" altLang="en-US" dirty="0" err="1" smtClean="0"/>
              <a:t>식별실</a:t>
            </a:r>
            <a:r>
              <a:rPr lang="ko-KR" altLang="en-US" dirty="0" smtClean="0"/>
              <a:t> 등을 통해 용의자가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   </a:t>
            </a:r>
            <a:r>
              <a:rPr lang="ko-KR" altLang="en-US" dirty="0" smtClean="0"/>
              <a:t>알아채지 않게 </a:t>
            </a:r>
            <a:r>
              <a:rPr lang="ko-KR" altLang="en-US" dirty="0" err="1" smtClean="0"/>
              <a:t>선면하는</a:t>
            </a:r>
            <a:r>
              <a:rPr lang="ko-KR" altLang="en-US" dirty="0" smtClean="0"/>
              <a:t> 것이 좋다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ko-KR" altLang="en-US" dirty="0" smtClean="0"/>
              <a:t>미행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잠복감시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116654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lnSpc>
                <a:spcPct val="170000"/>
              </a:lnSpc>
            </a:pPr>
            <a:r>
              <a:rPr lang="ko-KR" altLang="en-US" sz="4000" dirty="0" smtClean="0"/>
              <a:t>미행이란</a:t>
            </a:r>
            <a:r>
              <a:rPr lang="en-US" altLang="ko-KR" sz="4000" dirty="0" smtClean="0"/>
              <a:t>? </a:t>
            </a:r>
          </a:p>
          <a:p>
            <a:pPr marL="457200" indent="-457200">
              <a:lnSpc>
                <a:spcPct val="170000"/>
              </a:lnSpc>
              <a:buNone/>
            </a:pPr>
            <a:r>
              <a:rPr lang="ko-KR" altLang="en-US" sz="4000" dirty="0" smtClean="0"/>
              <a:t>      범죄증거 및 수사자료의 수집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범인의 발견</a:t>
            </a:r>
            <a:r>
              <a:rPr lang="en-US" altLang="ko-KR" sz="4000" dirty="0" smtClean="0"/>
              <a:t> · </a:t>
            </a:r>
            <a:r>
              <a:rPr lang="ko-KR" altLang="en-US" sz="4000" dirty="0" smtClean="0"/>
              <a:t>체포를 위하여 범인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용의자 또는 죄를 범할 우려가 있는 자 또는 기타 </a:t>
            </a:r>
            <a:r>
              <a:rPr lang="ko-KR" altLang="en-US" sz="4000" dirty="0" err="1" smtClean="0"/>
              <a:t>관계자등</a:t>
            </a:r>
            <a:r>
              <a:rPr lang="ko-KR" altLang="en-US" sz="4000" dirty="0" smtClean="0"/>
              <a:t> 상대자로부터 감지 당하지 않도록 추적</a:t>
            </a:r>
            <a:r>
              <a:rPr lang="en-US" altLang="ko-KR" sz="4000" dirty="0" smtClean="0"/>
              <a:t> · </a:t>
            </a:r>
            <a:r>
              <a:rPr lang="ko-KR" altLang="en-US" sz="4000" dirty="0" smtClean="0"/>
              <a:t>감시하는 방법</a:t>
            </a:r>
            <a:endParaRPr lang="en-US" altLang="ko-KR" sz="4000" dirty="0" smtClean="0"/>
          </a:p>
          <a:p>
            <a:pPr marL="457200" indent="-457200">
              <a:lnSpc>
                <a:spcPct val="170000"/>
              </a:lnSpc>
            </a:pPr>
            <a:r>
              <a:rPr lang="ko-KR" altLang="en-US" sz="4000" dirty="0" smtClean="0"/>
              <a:t>잠복감시란</a:t>
            </a:r>
            <a:r>
              <a:rPr lang="en-US" altLang="ko-KR" sz="4000" dirty="0" smtClean="0"/>
              <a:t>?</a:t>
            </a:r>
          </a:p>
          <a:p>
            <a:pPr marL="457200" indent="-457200">
              <a:lnSpc>
                <a:spcPct val="170000"/>
              </a:lnSpc>
              <a:buNone/>
            </a:pPr>
            <a:r>
              <a:rPr lang="ko-KR" altLang="en-US" sz="4000" dirty="0" smtClean="0"/>
              <a:t>      범죄증거 및 수사자료의 수집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범인의 발견</a:t>
            </a:r>
            <a:r>
              <a:rPr lang="en-US" altLang="ko-KR" sz="4000" dirty="0" smtClean="0"/>
              <a:t> · </a:t>
            </a:r>
            <a:r>
              <a:rPr lang="ko-KR" altLang="en-US" sz="4000" dirty="0" smtClean="0"/>
              <a:t>체포 또는 주소확인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용의자 등의 발견을 위해서 </a:t>
            </a:r>
            <a:r>
              <a:rPr lang="ko-KR" altLang="en-US" sz="4000" dirty="0" err="1" smtClean="0"/>
              <a:t>배회처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일정한 장소 또는 특정지역에서 계속적으로 은신하여 비밀리에 감시하는 방법</a:t>
            </a:r>
            <a:endParaRPr lang="en-US" altLang="ko-KR" sz="4000" dirty="0" smtClean="0"/>
          </a:p>
          <a:p>
            <a:pPr marL="457200" indent="-457200">
              <a:buNone/>
            </a:pPr>
            <a:endParaRPr lang="en-US" altLang="ko-KR" dirty="0" smtClean="0"/>
          </a:p>
          <a:p>
            <a:pPr marL="457200" indent="-457200">
              <a:buNone/>
            </a:pPr>
            <a:r>
              <a:rPr lang="en-US" altLang="ko-KR" dirty="0" smtClean="0"/>
              <a:t> </a:t>
            </a:r>
          </a:p>
          <a:p>
            <a:pPr marL="457200" indent="-457200">
              <a:buNone/>
            </a:pPr>
            <a:r>
              <a:rPr lang="en-US" altLang="ko-KR" dirty="0" smtClean="0"/>
              <a:t>    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5817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6643705"/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미행</a:t>
                      </a:r>
                      <a:endParaRPr lang="ko-KR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감시대상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dirty="0" smtClean="0"/>
                        <a:t>사람</a:t>
                      </a:r>
                      <a:r>
                        <a:rPr lang="en-US" altLang="ko-KR" sz="2400" dirty="0" smtClean="0"/>
                        <a:t>(</a:t>
                      </a:r>
                      <a:r>
                        <a:rPr lang="ko-KR" altLang="en-US" sz="2400" dirty="0" smtClean="0"/>
                        <a:t>용의자</a:t>
                      </a:r>
                      <a:r>
                        <a:rPr lang="en-US" altLang="ko-KR" sz="2400" dirty="0" smtClean="0"/>
                        <a:t>,</a:t>
                      </a:r>
                      <a:r>
                        <a:rPr lang="ko-KR" altLang="en-US" sz="2400" baseline="0" dirty="0" smtClean="0"/>
                        <a:t> 우범자</a:t>
                      </a:r>
                      <a:r>
                        <a:rPr lang="en-US" altLang="ko-KR" sz="2400" baseline="0" dirty="0" smtClean="0"/>
                        <a:t>)</a:t>
                      </a:r>
                      <a:r>
                        <a:rPr lang="ko-KR" altLang="en-US" sz="2400" baseline="0" dirty="0" smtClean="0"/>
                        <a:t>이 감시대상임</a:t>
                      </a:r>
                      <a:endParaRPr lang="ko-KR" alt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행동방법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dirty="0" smtClean="0"/>
                        <a:t>종적인 수사활동으로 사람을 추적</a:t>
                      </a:r>
                      <a:r>
                        <a:rPr lang="en-US" altLang="ko-KR" sz="2400" dirty="0" smtClean="0"/>
                        <a:t>· </a:t>
                      </a:r>
                      <a:r>
                        <a:rPr lang="ko-KR" altLang="en-US" sz="2400" dirty="0" smtClean="0"/>
                        <a:t>감시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err="1" smtClean="0"/>
                        <a:t>변장정도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dirty="0" smtClean="0"/>
                        <a:t>동태적인 수사활동이므로 수시로 변장이 필요함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종류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dirty="0" smtClean="0"/>
                        <a:t>도보미행과 자동차 미행</a:t>
                      </a:r>
                      <a:r>
                        <a:rPr lang="en-US" altLang="ko-KR" sz="2400" dirty="0" smtClean="0"/>
                        <a:t>, </a:t>
                      </a:r>
                      <a:r>
                        <a:rPr lang="ko-KR" altLang="en-US" sz="2400" dirty="0" smtClean="0"/>
                        <a:t>단독미행과 공동미행 등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8676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998"/>
                <a:gridCol w="6651768"/>
              </a:tblGrid>
              <a:tr h="37084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잠복감시</a:t>
                      </a:r>
                      <a:endParaRPr lang="ko-KR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감시대상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dirty="0" smtClean="0"/>
                        <a:t>사람</a:t>
                      </a:r>
                      <a:r>
                        <a:rPr lang="en-US" altLang="ko-KR" sz="2400" dirty="0" smtClean="0"/>
                        <a:t>+</a:t>
                      </a:r>
                      <a:r>
                        <a:rPr lang="ko-KR" altLang="en-US" sz="2400" dirty="0" smtClean="0"/>
                        <a:t>장소 즉</a:t>
                      </a:r>
                      <a:r>
                        <a:rPr lang="en-US" altLang="ko-KR" sz="2400" dirty="0" smtClean="0"/>
                        <a:t>, </a:t>
                      </a:r>
                      <a:r>
                        <a:rPr lang="ko-KR" altLang="en-US" sz="2400" dirty="0" smtClean="0"/>
                        <a:t>사람 기타 사건에 관계가 인정되는 자의 </a:t>
                      </a:r>
                      <a:r>
                        <a:rPr lang="ko-KR" altLang="en-US" sz="2400" dirty="0" err="1" smtClean="0"/>
                        <a:t>배회처</a:t>
                      </a:r>
                      <a:endParaRPr lang="ko-KR" alt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행동방법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dirty="0" smtClean="0"/>
                        <a:t>일정한 장소에 고정하여 감시하는 정적인 수사활동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err="1" smtClean="0"/>
                        <a:t>변장정도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dirty="0" smtClean="0"/>
                        <a:t>정적인 수사활동이므로 장소에 어울리는 변장만으로 충분함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종류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dirty="0" smtClean="0"/>
                        <a:t>외부잠복감시</a:t>
                      </a:r>
                      <a:r>
                        <a:rPr lang="en-US" altLang="ko-KR" sz="2400" dirty="0" smtClean="0"/>
                        <a:t>, </a:t>
                      </a:r>
                      <a:r>
                        <a:rPr lang="ko-KR" altLang="en-US" sz="2400" dirty="0" smtClean="0"/>
                        <a:t>내부잠복감시</a:t>
                      </a:r>
                      <a:r>
                        <a:rPr lang="en-US" altLang="ko-KR" sz="2400" dirty="0" smtClean="0"/>
                        <a:t>, </a:t>
                      </a:r>
                      <a:r>
                        <a:rPr lang="ko-KR" altLang="en-US" sz="2400" dirty="0" smtClean="0"/>
                        <a:t>유인잠복감시 등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1532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5328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미행과 잠복감시의 공통점 </a:t>
                      </a:r>
                      <a:r>
                        <a:rPr lang="en-US" altLang="ko-KR" sz="2400" dirty="0" smtClean="0"/>
                        <a:t>(</a:t>
                      </a:r>
                      <a:r>
                        <a:rPr lang="ko-KR" altLang="en-US" sz="2400" dirty="0" smtClean="0"/>
                        <a:t>목적</a:t>
                      </a:r>
                      <a:r>
                        <a:rPr lang="en-US" altLang="ko-KR" sz="240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400" dirty="0" smtClean="0"/>
                        <a:t>범인체포 및 용의자 발견</a:t>
                      </a:r>
                      <a:endParaRPr lang="en-US" altLang="ko-KR" sz="240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400" dirty="0" smtClean="0"/>
                        <a:t>용의자 언동 및 동정파악</a:t>
                      </a:r>
                      <a:endParaRPr lang="en-US" altLang="ko-KR" sz="240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400" dirty="0" smtClean="0"/>
                        <a:t>물품의 이동사실 확인</a:t>
                      </a:r>
                      <a:r>
                        <a:rPr lang="en-US" altLang="ko-KR" sz="2400" dirty="0" smtClean="0"/>
                        <a:t>. </a:t>
                      </a:r>
                      <a:r>
                        <a:rPr lang="ko-KR" altLang="en-US" sz="2400" dirty="0" smtClean="0"/>
                        <a:t>따라서 피해품의 회복이나 우범지역의 범죄예방과는 무관함</a:t>
                      </a:r>
                      <a:r>
                        <a:rPr lang="en-US" altLang="ko-KR" sz="2400" dirty="0" smtClean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400" dirty="0" smtClean="0"/>
                        <a:t>공범자</a:t>
                      </a:r>
                      <a:r>
                        <a:rPr lang="en-US" altLang="ko-KR" sz="2400" dirty="0" smtClean="0"/>
                        <a:t>, </a:t>
                      </a:r>
                      <a:r>
                        <a:rPr lang="ko-KR" altLang="en-US" sz="2400" dirty="0" smtClean="0"/>
                        <a:t>관련자 파악</a:t>
                      </a:r>
                      <a:endParaRPr lang="en-US" altLang="ko-KR" sz="240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400" dirty="0" smtClean="0"/>
                        <a:t>현행법 검거 및 현장증거수집</a:t>
                      </a:r>
                      <a:endParaRPr lang="en-US" altLang="ko-KR" sz="240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400" dirty="0" smtClean="0"/>
                        <a:t>정보의 </a:t>
                      </a:r>
                      <a:r>
                        <a:rPr lang="ko-KR" altLang="en-US" sz="2400" dirty="0" err="1" smtClean="0"/>
                        <a:t>신빙도를</a:t>
                      </a:r>
                      <a:r>
                        <a:rPr lang="ko-KR" altLang="en-US" sz="2400" dirty="0" smtClean="0"/>
                        <a:t> 내사 또는 확인하기 위한 것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중요성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미행과 잠복감시는 용의자의 발견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범인의 체포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현행범인의 검거를 최종 목적으로 </a:t>
            </a:r>
            <a:r>
              <a:rPr lang="ko-KR" altLang="en-US" dirty="0" err="1" smtClean="0"/>
              <a:t>하고있다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ko-KR" altLang="en-US" dirty="0" smtClean="0"/>
              <a:t>미행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잠복감시의 종류와 준비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미행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잠복감시의 종류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1)</a:t>
            </a:r>
            <a:r>
              <a:rPr lang="ko-KR" altLang="en-US" dirty="0" smtClean="0"/>
              <a:t>미행의 종류 </a:t>
            </a:r>
            <a:r>
              <a:rPr lang="en-US" altLang="ko-KR" dirty="0" smtClean="0"/>
              <a:t>(</a:t>
            </a:r>
            <a:r>
              <a:rPr lang="ko-KR" altLang="en-US" dirty="0" smtClean="0"/>
              <a:t>미행감시</a:t>
            </a:r>
            <a:r>
              <a:rPr lang="en-US" altLang="ko-KR" dirty="0" smtClean="0"/>
              <a:t>=</a:t>
            </a:r>
            <a:r>
              <a:rPr lang="ko-KR" altLang="en-US" dirty="0" smtClean="0"/>
              <a:t>이동감시</a:t>
            </a:r>
            <a:r>
              <a:rPr lang="en-US" altLang="ko-KR" dirty="0" smtClean="0"/>
              <a:t>)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혐의자를 따라 이동하면서 감시하는 것을 말한다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도보미행과 자동차 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미행으로 구별하며 </a:t>
            </a:r>
            <a:r>
              <a:rPr lang="ko-KR" altLang="en-US" dirty="0" err="1" smtClean="0"/>
              <a:t>미행원의</a:t>
            </a:r>
            <a:r>
              <a:rPr lang="ko-KR" altLang="en-US" dirty="0" smtClean="0"/>
              <a:t> 수에 따라 단독미행과 </a:t>
            </a:r>
            <a:r>
              <a:rPr lang="en-US" altLang="ko-KR" dirty="0" smtClean="0"/>
              <a:t>2</a:t>
            </a:r>
            <a:r>
              <a:rPr lang="ko-KR" altLang="en-US" dirty="0" smtClean="0"/>
              <a:t>명 이상이 하는 공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동 미행으로 구별 할 수 있다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2) </a:t>
            </a:r>
            <a:r>
              <a:rPr lang="ko-KR" altLang="en-US" dirty="0" smtClean="0"/>
              <a:t>잠복감시의 종류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잠복감시는 일정한 장소에 고정하여 혐의자를 감시하는 것을 말한다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잠복감시에는 외부 잠복감시와 내무 잠복감시 그리고 유인잠복감시가 있다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ko-KR" altLang="en-US" dirty="0" smtClean="0"/>
              <a:t>탐문수사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탐문수사란</a:t>
            </a:r>
            <a:r>
              <a:rPr lang="en-US" altLang="ko-KR" dirty="0" smtClean="0"/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범죄가 발생하였거나 또는 발생하였다고 생각할 때</a:t>
            </a:r>
            <a:r>
              <a:rPr lang="en-US" altLang="ko-KR" dirty="0" smtClean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범죄사실과 그 범인에 관한 사항을 알고 있는 자 및 이에 관하여 어떤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 사정을 알고 있는 자로부터 이것에 관한 사실을 탐지하여 범죄를 </a:t>
            </a:r>
            <a:r>
              <a:rPr lang="ko-KR" altLang="en-US" dirty="0" err="1" smtClean="0"/>
              <a:t>입증하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고 범인을 검거하는 수사방법이며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수사단서가 되는 경우가 많다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미행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잠복감시에 당하는 수사관의 자세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1) </a:t>
            </a:r>
            <a:r>
              <a:rPr lang="ko-KR" altLang="en-US" dirty="0" smtClean="0"/>
              <a:t>미행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잠복감시에 당하는 수사관의 자세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2) </a:t>
            </a:r>
            <a:r>
              <a:rPr lang="ko-KR" altLang="en-US" dirty="0" smtClean="0"/>
              <a:t>대상인물 및 가옥조사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3) </a:t>
            </a:r>
            <a:r>
              <a:rPr lang="ko-KR" altLang="en-US" dirty="0" smtClean="0"/>
              <a:t>적절한 변장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ko-KR" altLang="en-US" dirty="0" smtClean="0"/>
              <a:t>미행의 방법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3900486" cy="4814902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도보미행의 방법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(1) </a:t>
            </a:r>
            <a:r>
              <a:rPr lang="ko-KR" altLang="en-US" dirty="0" smtClean="0"/>
              <a:t>기본적인 방법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①단독미행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②공동미행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(2) </a:t>
            </a:r>
            <a:r>
              <a:rPr lang="ko-KR" altLang="en-US" dirty="0" smtClean="0"/>
              <a:t>적당한 거리유지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(3) </a:t>
            </a:r>
            <a:r>
              <a:rPr lang="ko-KR" altLang="en-US" dirty="0" smtClean="0"/>
              <a:t>보행속도는 대상자와 동일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2"/>
          </p:nvPr>
        </p:nvSpPr>
        <p:spPr>
          <a:xfrm>
            <a:off x="4500562" y="1357298"/>
            <a:ext cx="4143404" cy="4814902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(4) </a:t>
            </a:r>
            <a:r>
              <a:rPr lang="ko-KR" altLang="en-US" dirty="0" smtClean="0"/>
              <a:t>시선의 방향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(5) </a:t>
            </a:r>
            <a:r>
              <a:rPr lang="ko-KR" altLang="en-US" dirty="0" smtClean="0"/>
              <a:t>지형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지물의 이용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(6) </a:t>
            </a:r>
            <a:r>
              <a:rPr lang="ko-KR" altLang="en-US" dirty="0" smtClean="0"/>
              <a:t>건물의 모퉁이 길을 도는 요령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(7) </a:t>
            </a:r>
            <a:r>
              <a:rPr lang="ko-KR" altLang="en-US" dirty="0" smtClean="0"/>
              <a:t>열차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버스 등을 이용할 경우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(8) </a:t>
            </a:r>
            <a:r>
              <a:rPr lang="ko-KR" altLang="en-US" dirty="0" smtClean="0"/>
              <a:t>대상자가 택시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기타 자동차를 이용할 경우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(9) </a:t>
            </a:r>
            <a:r>
              <a:rPr lang="ko-KR" altLang="en-US" dirty="0" smtClean="0"/>
              <a:t>엘리베이터를 이용한 경우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(10) </a:t>
            </a:r>
            <a:r>
              <a:rPr lang="ko-KR" altLang="en-US" dirty="0" smtClean="0"/>
              <a:t>극장에 입장할 경우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(11) </a:t>
            </a:r>
            <a:r>
              <a:rPr lang="ko-KR" altLang="en-US" dirty="0" smtClean="0"/>
              <a:t>상점 들에 들어갔을 경우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(12) </a:t>
            </a:r>
            <a:r>
              <a:rPr lang="ko-KR" altLang="en-US" dirty="0" smtClean="0"/>
              <a:t>타인과 대화할 경우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(13) </a:t>
            </a:r>
            <a:r>
              <a:rPr lang="ko-KR" altLang="en-US" dirty="0" smtClean="0"/>
              <a:t>일정한 지역을 배회할 경우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(14) </a:t>
            </a:r>
            <a:r>
              <a:rPr lang="ko-KR" altLang="en-US" dirty="0" smtClean="0"/>
              <a:t>대상자를 놓쳐버린 경우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(15) </a:t>
            </a:r>
            <a:r>
              <a:rPr lang="ko-KR" altLang="en-US" dirty="0" smtClean="0"/>
              <a:t>대상자가 자신에 대한 미행여부를 확인하는 경우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(16) </a:t>
            </a:r>
            <a:r>
              <a:rPr lang="ko-KR" altLang="en-US" dirty="0" smtClean="0"/>
              <a:t>미행 중 대상자가 시비를 걸어 올 경우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(17) </a:t>
            </a:r>
            <a:r>
              <a:rPr lang="ko-KR" altLang="en-US" dirty="0" smtClean="0"/>
              <a:t>휴지를 버리는 경우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자동차 미행의 방법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1) </a:t>
            </a:r>
            <a:r>
              <a:rPr lang="ko-KR" altLang="en-US" dirty="0" smtClean="0"/>
              <a:t>일반적인 방법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(1) </a:t>
            </a:r>
            <a:r>
              <a:rPr lang="ko-KR" altLang="en-US" dirty="0" smtClean="0"/>
              <a:t>교통량이 적은 한적한 장소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   - </a:t>
            </a:r>
            <a:r>
              <a:rPr lang="ko-KR" altLang="en-US" dirty="0" smtClean="0"/>
              <a:t>충분한 거리 유지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(2) </a:t>
            </a:r>
            <a:r>
              <a:rPr lang="ko-KR" altLang="en-US" dirty="0" smtClean="0"/>
              <a:t>교통량이 복잡한 장소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- </a:t>
            </a:r>
            <a:r>
              <a:rPr lang="ko-KR" altLang="en-US" dirty="0" smtClean="0"/>
              <a:t>근접하여 미행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잠복감시의 방법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1) </a:t>
            </a:r>
            <a:r>
              <a:rPr lang="ko-KR" altLang="en-US" dirty="0" smtClean="0"/>
              <a:t>잠복의 형태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-</a:t>
            </a:r>
            <a:r>
              <a:rPr lang="ko-KR" altLang="en-US" dirty="0" smtClean="0"/>
              <a:t>원거리 감시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근거리 감시 </a:t>
            </a:r>
            <a:r>
              <a:rPr lang="en-US" altLang="ko-KR" dirty="0" smtClean="0"/>
              <a:t>(</a:t>
            </a:r>
            <a:r>
              <a:rPr lang="ko-KR" altLang="en-US" dirty="0" smtClean="0"/>
              <a:t>대상과 거리에 따라 구분</a:t>
            </a:r>
            <a:r>
              <a:rPr lang="en-US" altLang="ko-KR" dirty="0" smtClean="0"/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-</a:t>
            </a:r>
            <a:r>
              <a:rPr lang="ko-KR" altLang="en-US" dirty="0" smtClean="0"/>
              <a:t>고정 감시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이동감시 </a:t>
            </a:r>
            <a:r>
              <a:rPr lang="en-US" altLang="ko-KR" dirty="0" smtClean="0"/>
              <a:t>(</a:t>
            </a:r>
            <a:r>
              <a:rPr lang="ko-KR" altLang="en-US" dirty="0" smtClean="0"/>
              <a:t>잠복장소의 고정 여부에 따라 구분</a:t>
            </a:r>
            <a:r>
              <a:rPr lang="en-US" altLang="ko-KR" dirty="0" smtClean="0"/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-</a:t>
            </a:r>
            <a:r>
              <a:rPr lang="ko-KR" altLang="en-US" dirty="0" smtClean="0"/>
              <a:t>거주 감시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유인감시 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2) </a:t>
            </a:r>
            <a:r>
              <a:rPr lang="ko-KR" altLang="en-US" dirty="0" smtClean="0"/>
              <a:t>잠복감시 대상의 선정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-</a:t>
            </a:r>
            <a:r>
              <a:rPr lang="ko-KR" altLang="en-US" dirty="0" smtClean="0"/>
              <a:t>범인이 숙박 또는 여비조달을 위하여 출입할 가능성이 있는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가족</a:t>
            </a:r>
            <a:r>
              <a:rPr lang="en-US" altLang="ko-KR" dirty="0" smtClean="0"/>
              <a:t>· </a:t>
            </a:r>
            <a:r>
              <a:rPr lang="ko-KR" altLang="en-US" dirty="0" smtClean="0"/>
              <a:t>친족의 집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-</a:t>
            </a:r>
            <a:r>
              <a:rPr lang="ko-KR" altLang="en-US" dirty="0" smtClean="0"/>
              <a:t>범인이 숙박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장물의 증여 또는 변장을 하기 위하여 출입할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가능성이 있는 내연의 집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-</a:t>
            </a:r>
            <a:r>
              <a:rPr lang="ko-KR" altLang="en-US" dirty="0" smtClean="0"/>
              <a:t>범인이 도피 방법 등을 상의하기 위한 공범자 등의 집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-</a:t>
            </a:r>
            <a:r>
              <a:rPr lang="ko-KR" altLang="en-US" dirty="0" smtClean="0"/>
              <a:t>범인이 장물을 처분하기 위하여 출입할 가능성이 있는 전당포</a:t>
            </a:r>
            <a:r>
              <a:rPr lang="en-US" altLang="ko-KR" dirty="0" smtClean="0"/>
              <a:t>,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고물상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사채업자의 사무소 부근 등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3) </a:t>
            </a:r>
            <a:r>
              <a:rPr lang="ko-KR" altLang="en-US" dirty="0" smtClean="0"/>
              <a:t>외부 잠복감시 방법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-</a:t>
            </a:r>
            <a:r>
              <a:rPr lang="ko-KR" altLang="en-US" dirty="0" smtClean="0"/>
              <a:t>잠복이라 하는 경우는 일반적으로 외부 잠복감시를 의미하며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  내부 잠복은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특별한 경우에 실시한다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(1) </a:t>
            </a:r>
            <a:r>
              <a:rPr lang="ko-KR" altLang="en-US" dirty="0" smtClean="0"/>
              <a:t>장소의 선정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- </a:t>
            </a:r>
            <a:r>
              <a:rPr lang="ko-KR" altLang="en-US" dirty="0" smtClean="0"/>
              <a:t>잠복감시의 대상자가 정해지면 다음으로 적절한 잠복감시의 장소를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    선정해야 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en-US" altLang="ko-KR" dirty="0" smtClean="0"/>
              <a:t>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329642" cy="525953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(2) </a:t>
            </a:r>
            <a:r>
              <a:rPr lang="ko-KR" altLang="en-US" dirty="0" smtClean="0"/>
              <a:t>위장</a:t>
            </a:r>
            <a:r>
              <a:rPr lang="en-US" altLang="ko-KR" dirty="0" smtClean="0"/>
              <a:t>· </a:t>
            </a:r>
            <a:r>
              <a:rPr lang="ko-KR" altLang="en-US" dirty="0" smtClean="0"/>
              <a:t>변장상의 주의사항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권총 기타 호신 용구는 눈치채지 않게 소지 착용한다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카메라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망원경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무전기 등의 기재는 외부에 감지되지 않도록 위장한다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잠복감시는 장시간 일정한 장소에 머무르는 일이 많으므로 변장뿐만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아니라 행동위장에도 유의한다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적당한 잠복감시 장소가 없을 때에는 그 지역에 알맞은 직업인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즉 시</a:t>
            </a:r>
            <a:r>
              <a:rPr lang="en-US" altLang="ko-KR" dirty="0" smtClean="0"/>
              <a:t> · </a:t>
            </a:r>
            <a:r>
              <a:rPr lang="ko-KR" altLang="en-US" dirty="0" err="1" smtClean="0"/>
              <a:t>읍면</a:t>
            </a:r>
            <a:r>
              <a:rPr lang="ko-KR" altLang="en-US" dirty="0" smtClean="0"/>
              <a:t> 공무원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회사원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수금원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노무자 등으로 변장하여 용무를 위장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하여 감시한다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잠복기간이 짧은 경우에는 신문이나 잡지를 읽는 척 하면서 감시하는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 것도 하나의 방법이다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(3) </a:t>
            </a:r>
            <a:r>
              <a:rPr lang="ko-KR" altLang="en-US" dirty="0" smtClean="0"/>
              <a:t>연속적인 감시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부득이한 경우를 제외하고는 반드시 </a:t>
            </a:r>
            <a:r>
              <a:rPr lang="en-US" altLang="ko-KR" dirty="0" smtClean="0"/>
              <a:t>1</a:t>
            </a:r>
            <a:r>
              <a:rPr lang="ko-KR" altLang="en-US" dirty="0" smtClean="0"/>
              <a:t>개소에 </a:t>
            </a:r>
            <a:r>
              <a:rPr lang="en-US" altLang="ko-KR" dirty="0" smtClean="0"/>
              <a:t>2</a:t>
            </a:r>
            <a:r>
              <a:rPr lang="ko-KR" altLang="en-US" dirty="0" smtClean="0"/>
              <a:t>명 이상의 감시원을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배치해서 감시에 간격이 생기지 않도록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특히 장기간의 잠복에는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 교대근무 계획을 세워두는 것이 필요하다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(4) </a:t>
            </a:r>
            <a:r>
              <a:rPr lang="ko-KR" altLang="en-US" dirty="0" smtClean="0"/>
              <a:t>야간 </a:t>
            </a:r>
            <a:r>
              <a:rPr lang="ko-KR" altLang="en-US" dirty="0" err="1" smtClean="0"/>
              <a:t>잠복감시시</a:t>
            </a:r>
            <a:r>
              <a:rPr lang="ko-KR" altLang="en-US" dirty="0" smtClean="0"/>
              <a:t> 주의사항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야간의 잠복감시는 어두운 곳을 이용하여 은밀하게 감시할 수 있는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장점이 있는 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대상자의 행동을 감시하는 데 어려운 점 또한 있다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4) </a:t>
            </a:r>
            <a:r>
              <a:rPr lang="ko-KR" altLang="en-US" dirty="0" smtClean="0"/>
              <a:t>내부감시의 방법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-</a:t>
            </a:r>
            <a:r>
              <a:rPr lang="ko-KR" altLang="en-US" dirty="0" smtClean="0"/>
              <a:t>내부감시는 대상자와 직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간접으로 </a:t>
            </a:r>
            <a:r>
              <a:rPr lang="ko-KR" altLang="en-US" dirty="0" err="1" smtClean="0"/>
              <a:t>관계있는</a:t>
            </a:r>
            <a:r>
              <a:rPr lang="ko-KR" altLang="en-US" dirty="0" smtClean="0"/>
              <a:t> 자의 주택 등에 들어가서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  대상자의 동태 및 상황을 감시하는 것이기 때문에 여러 가지 면에서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신중을 기하여야 한다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1. </a:t>
            </a:r>
            <a:r>
              <a:rPr lang="ko-KR" altLang="en-US" dirty="0" err="1" smtClean="0"/>
              <a:t>탐문수사시</a:t>
            </a:r>
            <a:r>
              <a:rPr lang="ko-KR" altLang="en-US" dirty="0" smtClean="0"/>
              <a:t> 요령과 방법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1)</a:t>
            </a:r>
            <a:r>
              <a:rPr lang="ko-KR" altLang="en-US" dirty="0" smtClean="0"/>
              <a:t>일반적 유의사항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(1) </a:t>
            </a:r>
            <a:r>
              <a:rPr lang="ko-KR" altLang="en-US" dirty="0" smtClean="0"/>
              <a:t>상대방을 읽는 관찰력과 판단력의 함양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(2) </a:t>
            </a:r>
            <a:r>
              <a:rPr lang="ko-KR" altLang="en-US" dirty="0" smtClean="0"/>
              <a:t>정보의 출처를 근거 있게 확인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(3) </a:t>
            </a:r>
            <a:r>
              <a:rPr lang="ko-KR" altLang="en-US" dirty="0" smtClean="0"/>
              <a:t>연쇄적 탐문실시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(4) </a:t>
            </a:r>
            <a:r>
              <a:rPr lang="ko-KR" altLang="en-US" dirty="0" smtClean="0"/>
              <a:t>상대자의 사정을 이용한 탐문활동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(5) </a:t>
            </a:r>
            <a:r>
              <a:rPr lang="ko-KR" altLang="en-US" dirty="0" smtClean="0"/>
              <a:t>탐문내용의 가치판단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(6) </a:t>
            </a:r>
            <a:r>
              <a:rPr lang="ko-KR" altLang="en-US" dirty="0" smtClean="0"/>
              <a:t>책임감 있는 탐문활동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2) </a:t>
            </a:r>
            <a:r>
              <a:rPr lang="ko-KR" altLang="en-US" dirty="0" smtClean="0"/>
              <a:t>탐문수사의 방법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(1) </a:t>
            </a:r>
            <a:r>
              <a:rPr lang="ko-KR" altLang="en-US" dirty="0" smtClean="0"/>
              <a:t>직접탐문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①신분 명시 상태 하의 탐문활동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②신분은닉 또는 위장활동 상태 하의 탐문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(2) </a:t>
            </a:r>
            <a:r>
              <a:rPr lang="ko-KR" altLang="en-US" dirty="0" smtClean="0"/>
              <a:t>간접탐문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 - </a:t>
            </a:r>
            <a:r>
              <a:rPr lang="ko-KR" altLang="en-US" dirty="0" smtClean="0"/>
              <a:t>수사관이 그 상대자에게 직접 탐문을 하기가 어렵고 또한 그 효과를 거두기가 어려울 때에 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자의 협력을 얻어서 간접적으로 탐문하는 방법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2. </a:t>
            </a:r>
            <a:r>
              <a:rPr lang="ko-KR" altLang="en-US" dirty="0" err="1" smtClean="0"/>
              <a:t>탐문수사시</a:t>
            </a:r>
            <a:r>
              <a:rPr lang="ko-KR" altLang="en-US" dirty="0" smtClean="0"/>
              <a:t> 자세와 면담요령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1) </a:t>
            </a:r>
            <a:r>
              <a:rPr lang="ko-KR" altLang="en-US" dirty="0" smtClean="0"/>
              <a:t>상대의 긴장완화 및 신뢰획득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2) </a:t>
            </a:r>
            <a:r>
              <a:rPr lang="ko-KR" altLang="en-US" dirty="0" smtClean="0"/>
              <a:t>자발적인 진술 및 협조를 유도할 것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3) </a:t>
            </a:r>
            <a:r>
              <a:rPr lang="ko-KR" altLang="en-US" dirty="0" smtClean="0"/>
              <a:t>상대자의 주의를 환기시킬 것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4) </a:t>
            </a:r>
            <a:r>
              <a:rPr lang="ko-KR" altLang="en-US" dirty="0" smtClean="0"/>
              <a:t>설득의 기술을 발휘할 것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5) </a:t>
            </a:r>
            <a:r>
              <a:rPr lang="ko-KR" altLang="en-US" dirty="0" smtClean="0"/>
              <a:t>대화에서 얻은 자료는 통합 기억할 것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3. </a:t>
            </a:r>
            <a:r>
              <a:rPr lang="ko-KR" altLang="en-US" dirty="0" err="1" smtClean="0"/>
              <a:t>탐문시</a:t>
            </a:r>
            <a:r>
              <a:rPr lang="ko-KR" altLang="en-US" dirty="0" smtClean="0"/>
              <a:t> 청취방식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1) </a:t>
            </a:r>
            <a:r>
              <a:rPr lang="ko-KR" altLang="en-US" dirty="0" smtClean="0"/>
              <a:t>탐문의 목적을 설명한다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2) </a:t>
            </a:r>
            <a:r>
              <a:rPr lang="ko-KR" altLang="en-US" dirty="0" smtClean="0"/>
              <a:t>질문의 용어는 상대자의 수준에 맞게 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3) </a:t>
            </a:r>
            <a:r>
              <a:rPr lang="ko-KR" altLang="en-US" dirty="0" smtClean="0"/>
              <a:t>질문이 암시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유도가 되지 않도록 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4) </a:t>
            </a:r>
            <a:r>
              <a:rPr lang="ko-KR" altLang="en-US" dirty="0" smtClean="0"/>
              <a:t>상대자의 이야기를 끝까지 청취하라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5) </a:t>
            </a:r>
            <a:r>
              <a:rPr lang="ko-KR" altLang="en-US" dirty="0" smtClean="0"/>
              <a:t>질문방식의 다양성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(1) </a:t>
            </a:r>
            <a:r>
              <a:rPr lang="ko-KR" altLang="en-US" dirty="0" smtClean="0"/>
              <a:t>전체법과 </a:t>
            </a:r>
            <a:r>
              <a:rPr lang="ko-KR" altLang="en-US" dirty="0" err="1" smtClean="0"/>
              <a:t>일문일답법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(2) </a:t>
            </a:r>
            <a:r>
              <a:rPr lang="ko-KR" altLang="en-US" dirty="0" smtClean="0"/>
              <a:t>자유응답법과 </a:t>
            </a:r>
            <a:r>
              <a:rPr lang="ko-KR" altLang="en-US" dirty="0" err="1" smtClean="0"/>
              <a:t>선택응답법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(3) </a:t>
            </a:r>
            <a:r>
              <a:rPr lang="ko-KR" altLang="en-US" dirty="0" smtClean="0"/>
              <a:t>부정문과 긍정문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6) </a:t>
            </a:r>
            <a:r>
              <a:rPr lang="ko-KR" altLang="en-US" dirty="0" smtClean="0"/>
              <a:t>거동수상자 목격에 대한 질문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7) </a:t>
            </a:r>
            <a:r>
              <a:rPr lang="ko-KR" altLang="en-US" dirty="0" smtClean="0"/>
              <a:t>적절한 방식의 질문 진행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8) </a:t>
            </a:r>
            <a:r>
              <a:rPr lang="ko-KR" altLang="en-US" dirty="0" smtClean="0"/>
              <a:t>대화 도중 비평 등을 피하고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다른 일에 정신을 팔지 말 것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9) </a:t>
            </a:r>
            <a:r>
              <a:rPr lang="ko-KR" altLang="en-US" dirty="0" smtClean="0"/>
              <a:t>대화를 통하여 얻은 자료는 반드시 기억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10) </a:t>
            </a:r>
            <a:r>
              <a:rPr lang="ko-KR" altLang="en-US" dirty="0" smtClean="0"/>
              <a:t>탐문 </a:t>
            </a:r>
            <a:r>
              <a:rPr lang="ko-KR" altLang="en-US" dirty="0" err="1" smtClean="0"/>
              <a:t>종결시</a:t>
            </a:r>
            <a:r>
              <a:rPr lang="ko-KR" altLang="en-US" dirty="0" smtClean="0"/>
              <a:t> 감사표시와 후일 약속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329642" cy="54292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4. </a:t>
            </a:r>
            <a:r>
              <a:rPr lang="ko-KR" altLang="en-US" dirty="0" smtClean="0"/>
              <a:t>탐문수사 이후의 조치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1) </a:t>
            </a:r>
            <a:r>
              <a:rPr lang="ko-KR" altLang="en-US" dirty="0" smtClean="0"/>
              <a:t>탐문내용의 보고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단편적인 것이라도 수사 간부에게 보고하여야 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2) </a:t>
            </a:r>
            <a:r>
              <a:rPr lang="ko-KR" altLang="en-US" dirty="0" smtClean="0"/>
              <a:t>진술의 확보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수사진행 또는 공판에서 증거로 하기 위해서 기록해 두어야 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3) </a:t>
            </a:r>
            <a:r>
              <a:rPr lang="ko-KR" altLang="en-US" dirty="0" smtClean="0"/>
              <a:t>정보제공자 보호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탐문의 상대방에게 어떠한 불편을 끼치거나 생각지도 않은 피해를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당 하게 해서는 안 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5. </a:t>
            </a:r>
            <a:r>
              <a:rPr lang="ko-KR" altLang="en-US" dirty="0" err="1" smtClean="0"/>
              <a:t>선면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選面</a:t>
            </a:r>
            <a:r>
              <a:rPr lang="en-US" altLang="ko-KR" dirty="0" smtClean="0"/>
              <a:t>)</a:t>
            </a:r>
            <a:r>
              <a:rPr lang="ko-KR" altLang="en-US" dirty="0" smtClean="0"/>
              <a:t>수사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err="1" smtClean="0"/>
              <a:t>선면수사란</a:t>
            </a:r>
            <a:r>
              <a:rPr lang="en-US" altLang="ko-KR" dirty="0" smtClean="0"/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범인의 인상특징을 알고 있는 피해자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참고인 등의 협력을</a:t>
            </a:r>
            <a:r>
              <a:rPr lang="en-US" altLang="ko-KR" dirty="0" smtClean="0"/>
              <a:t>  </a:t>
            </a:r>
            <a:r>
              <a:rPr lang="ko-KR" altLang="en-US" dirty="0" smtClean="0"/>
              <a:t>얻거나 이미 파악된 범인의 사진 등과 대조함으로써 불특정 다수의 사람들 중에서 범인을 특정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발견하게 하거나 변사체의 사진 등에 의하여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 신원을 발견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확인하는 수사활동으로 이는 개인식별법의 한 수단이다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1207</TotalTime>
  <Words>1420</Words>
  <Application>Microsoft Office PowerPoint</Application>
  <PresentationFormat>화면 슬라이드 쇼(4:3)</PresentationFormat>
  <Paragraphs>198</Paragraphs>
  <Slides>29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0" baseType="lpstr">
      <vt:lpstr>오렌지</vt:lpstr>
      <vt:lpstr>슬라이드 1</vt:lpstr>
      <vt:lpstr>탐문수사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미행 · 잠복감시</vt:lpstr>
      <vt:lpstr>슬라이드 14</vt:lpstr>
      <vt:lpstr>슬라이드 15</vt:lpstr>
      <vt:lpstr>슬라이드 16</vt:lpstr>
      <vt:lpstr>슬라이드 17</vt:lpstr>
      <vt:lpstr>미행 · 잠복감시의 종류와 준비</vt:lpstr>
      <vt:lpstr>슬라이드 19</vt:lpstr>
      <vt:lpstr>슬라이드 20</vt:lpstr>
      <vt:lpstr>미행의 방법</vt:lpstr>
      <vt:lpstr>슬라이드 22</vt:lpstr>
      <vt:lpstr>슬라이드 23</vt:lpstr>
      <vt:lpstr>슬라이드 24</vt:lpstr>
      <vt:lpstr>슬라이드 25</vt:lpstr>
      <vt:lpstr>슬라이드 26</vt:lpstr>
      <vt:lpstr>  </vt:lpstr>
      <vt:lpstr>슬라이드 28</vt:lpstr>
      <vt:lpstr>슬라이드 29</vt:lpstr>
    </vt:vector>
  </TitlesOfParts>
  <Company>Royal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범죄수사총론</dc:title>
  <dc:creator>Very Infortant Person</dc:creator>
  <cp:lastModifiedBy>Windows XP Professional</cp:lastModifiedBy>
  <cp:revision>125</cp:revision>
  <dcterms:created xsi:type="dcterms:W3CDTF">2011-11-17T01:05:11Z</dcterms:created>
  <dcterms:modified xsi:type="dcterms:W3CDTF">2011-12-12T06:52:10Z</dcterms:modified>
</cp:coreProperties>
</file>