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446" r:id="rId2"/>
    <p:sldId id="44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750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EF3E1-5AB1-4CB8-A83F-F232B32FD94A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78FF-88E5-41D9-9A41-2951B7B81F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ko-KR" altLang="en-US" dirty="0" smtClean="0"/>
              <a:t>현장감식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116654"/>
          </a:xfrm>
        </p:spPr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ko-KR" altLang="en-US" dirty="0" smtClean="0"/>
              <a:t>현장감식이란</a:t>
            </a:r>
            <a:r>
              <a:rPr lang="en-US" altLang="ko-KR" dirty="0" smtClean="0"/>
              <a:t>?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아직 감정에 이르기 전에 범죄 장소나 범죄의 의심이 있는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장소에 임하여 범죄와 관계되는 여러 자료들을 발견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수집하여 이를 과학적으로 검토하여 사건의 진상을 확인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판단하고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범죄를 증명함에 충분한 증거자료로서 활용할 수 있도록 하는 현장에서의 수사활동을 말한다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5) </a:t>
            </a:r>
            <a:r>
              <a:rPr lang="ko-KR" altLang="en-US" dirty="0" smtClean="0"/>
              <a:t>유류물의 촬영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· </a:t>
            </a:r>
            <a:r>
              <a:rPr lang="ko-KR" altLang="en-US" dirty="0" err="1" smtClean="0"/>
              <a:t>유류물을</a:t>
            </a:r>
            <a:r>
              <a:rPr lang="ko-KR" altLang="en-US" dirty="0" smtClean="0"/>
              <a:t> 촬영 시에는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(1) </a:t>
            </a:r>
            <a:r>
              <a:rPr lang="ko-KR" altLang="en-US" dirty="0" smtClean="0"/>
              <a:t>장소적 상황과 </a:t>
            </a:r>
            <a:r>
              <a:rPr lang="ko-KR" altLang="en-US" dirty="0" err="1" smtClean="0"/>
              <a:t>유류물을</a:t>
            </a:r>
            <a:r>
              <a:rPr lang="ko-KR" altLang="en-US" dirty="0" smtClean="0"/>
              <a:t> 함께 촬영함으로써 유류상태가 충분히 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 </a:t>
            </a:r>
            <a:r>
              <a:rPr lang="ko-KR" altLang="en-US" dirty="0" err="1" smtClean="0"/>
              <a:t>사되어야</a:t>
            </a:r>
            <a:r>
              <a:rPr lang="ko-KR" altLang="en-US" dirty="0" smtClean="0"/>
              <a:t>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(2) </a:t>
            </a:r>
            <a:r>
              <a:rPr lang="ko-KR" altLang="en-US" dirty="0" smtClean="0"/>
              <a:t>유류물의 형태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특징이 표현되도록 </a:t>
            </a:r>
            <a:r>
              <a:rPr lang="ko-KR" altLang="en-US" dirty="0" err="1" smtClean="0"/>
              <a:t>근접촬영하는</a:t>
            </a:r>
            <a:r>
              <a:rPr lang="ko-KR" altLang="en-US" dirty="0" smtClean="0"/>
              <a:t> 것이 원칙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(3) </a:t>
            </a:r>
            <a:r>
              <a:rPr lang="ko-KR" altLang="en-US" dirty="0" smtClean="0"/>
              <a:t>중요 </a:t>
            </a:r>
            <a:r>
              <a:rPr lang="ko-KR" altLang="en-US" dirty="0" err="1" smtClean="0"/>
              <a:t>유류물은</a:t>
            </a:r>
            <a:r>
              <a:rPr lang="ko-KR" altLang="en-US" dirty="0" smtClean="0"/>
              <a:t> 반드시 우선 촬영 후 수거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6) </a:t>
            </a:r>
            <a:r>
              <a:rPr lang="ko-KR" altLang="en-US" dirty="0" smtClean="0"/>
              <a:t>현장유류지문의 촬영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현재유류지문과 검출지문을 촬영할 경우 검출장소를 촬영하고 그 주위도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명확히 촬영하여야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잠재지문의 경우는 그대로 촬영할 것이 아니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라 검출 후에 촬영하여야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1166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7) </a:t>
            </a:r>
            <a:r>
              <a:rPr lang="ko-KR" altLang="en-US" dirty="0" smtClean="0"/>
              <a:t>족적 및 차량 </a:t>
            </a:r>
            <a:r>
              <a:rPr lang="ko-KR" altLang="en-US" dirty="0" err="1" smtClean="0"/>
              <a:t>타이어흔의</a:t>
            </a:r>
            <a:r>
              <a:rPr lang="ko-KR" altLang="en-US" dirty="0" smtClean="0"/>
              <a:t> 흔적촬영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족적 및 차륜적을 촬영할 경우에는 보행선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보행각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보폭 등을 정확히 표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현하여 도주방향과 장소관계가 확인되도록 촬영 하여야 할 뿐 아니라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길이를 알 수 있도록 줄자를 첨가하여 촬영한다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8) </a:t>
            </a:r>
            <a:r>
              <a:rPr lang="ko-KR" altLang="en-US" dirty="0" smtClean="0"/>
              <a:t>영상녹화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영상녹화는 현장사진촬영에 대한 보충자료로 사용되며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범죄현장에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대하여 현장 사진보다 더 포괄적이고 완전한 시각적 기록을 제공한다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현장도면 및 현장스케치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1) </a:t>
            </a:r>
            <a:r>
              <a:rPr lang="ko-KR" altLang="en-US" dirty="0" smtClean="0"/>
              <a:t>현장도면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현장도면에는 약도와 세밀도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현장부근도면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현장주위도면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현장건물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가옥도면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범죄현장도면 등으로 나누어 볼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현장도면은 도면을 보는 사람이 쉽게 이해할 수 있도록 작성되어야 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2) </a:t>
            </a:r>
            <a:r>
              <a:rPr lang="ko-KR" altLang="en-US" dirty="0" smtClean="0"/>
              <a:t>범죄현장스케치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범죄현장스케치란 범죄현장의 모습이 어떤가를 정확하게 묘사하는 도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형이나 그림을 말하며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범죄현장을 보다 정확하게 설명하게 설명하기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위해 현장사진의 보완자료로 활용된다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 smtClean="0"/>
              <a:t>4. </a:t>
            </a:r>
            <a:r>
              <a:rPr lang="ko-KR" altLang="en-US" sz="2200" dirty="0" smtClean="0"/>
              <a:t>증거물의 채취 및 보존</a:t>
            </a:r>
            <a:endParaRPr lang="ko-KR" altLang="en-US" sz="2200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1924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현장증거물의 중요성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2) </a:t>
            </a:r>
            <a:r>
              <a:rPr lang="ko-KR" altLang="en-US" dirty="0" smtClean="0"/>
              <a:t>현장증거물</a:t>
            </a:r>
            <a:r>
              <a:rPr lang="en-US" altLang="ko-KR" dirty="0" smtClean="0"/>
              <a:t>(</a:t>
            </a:r>
            <a:r>
              <a:rPr lang="ko-KR" altLang="en-US" dirty="0" smtClean="0"/>
              <a:t>현장자료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채취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smtClean="0"/>
              <a:t>현장증거물의 보존요령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  (1) </a:t>
            </a:r>
            <a:r>
              <a:rPr lang="ko-KR" altLang="en-US" dirty="0" smtClean="0"/>
              <a:t>원상보존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  (2)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증명력의</a:t>
            </a:r>
            <a:r>
              <a:rPr lang="ko-KR" altLang="en-US" dirty="0" smtClean="0"/>
              <a:t> 확보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①제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자 참여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②사진촬영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③채취경위기록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4429124" y="1600200"/>
            <a:ext cx="428628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     (3) </a:t>
            </a:r>
            <a:r>
              <a:rPr lang="ko-KR" altLang="en-US" dirty="0" smtClean="0"/>
              <a:t>증거가치의 확보</a:t>
            </a: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①현장책임자 지휘통제하의 채취</a:t>
            </a: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        ②적절한 채취방법 선택</a:t>
            </a: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        ③</a:t>
            </a:r>
            <a:r>
              <a:rPr lang="ko-KR" altLang="en-US" dirty="0" err="1" smtClean="0"/>
              <a:t>채취전</a:t>
            </a:r>
            <a:r>
              <a:rPr lang="ko-KR" altLang="en-US" dirty="0" smtClean="0"/>
              <a:t> 촬영</a:t>
            </a: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④자료의 파괴변질 혼합방지 및 </a:t>
            </a: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            </a:t>
            </a:r>
            <a:r>
              <a:rPr lang="ko-KR" altLang="en-US" dirty="0" smtClean="0"/>
              <a:t>신속한 감정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4) </a:t>
            </a:r>
            <a:r>
              <a:rPr lang="ko-KR" altLang="en-US" dirty="0" err="1" smtClean="0"/>
              <a:t>감정물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채취시</a:t>
            </a:r>
            <a:r>
              <a:rPr lang="ko-KR" altLang="en-US" dirty="0" smtClean="0"/>
              <a:t> 일반적 유의사항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(1) </a:t>
            </a:r>
            <a:r>
              <a:rPr lang="ko-KR" altLang="en-US" dirty="0" smtClean="0"/>
              <a:t>시료의 채취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(2) </a:t>
            </a:r>
            <a:r>
              <a:rPr lang="ko-KR" altLang="en-US" dirty="0" err="1" smtClean="0"/>
              <a:t>대조물</a:t>
            </a:r>
            <a:r>
              <a:rPr lang="ko-KR" altLang="en-US" dirty="0" smtClean="0"/>
              <a:t> 채취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(3) </a:t>
            </a:r>
            <a:r>
              <a:rPr lang="ko-KR" altLang="en-US" dirty="0" smtClean="0"/>
              <a:t>자료손상주의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(4) </a:t>
            </a:r>
            <a:r>
              <a:rPr lang="ko-KR" altLang="en-US" dirty="0" smtClean="0"/>
              <a:t>기타 변질방지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5. </a:t>
            </a:r>
            <a:r>
              <a:rPr lang="ko-KR" altLang="en-US" dirty="0" smtClean="0"/>
              <a:t>증거물의 포장 및 송부요령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증거물의 밀봉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2) </a:t>
            </a:r>
            <a:r>
              <a:rPr lang="ko-KR" altLang="en-US" dirty="0" smtClean="0"/>
              <a:t>증거물의 포장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smtClean="0"/>
              <a:t>증거물의 송부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증거물 채취 현장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642910" y="1643050"/>
            <a:ext cx="7286676" cy="4929222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329642" cy="542928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600" dirty="0" smtClean="0"/>
              <a:t>1. </a:t>
            </a:r>
            <a:r>
              <a:rPr lang="ko-KR" altLang="en-US" sz="2600" dirty="0" smtClean="0"/>
              <a:t>현장감식전 준비사항</a:t>
            </a:r>
            <a:endParaRPr lang="en-US" altLang="ko-KR" sz="26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1) </a:t>
            </a:r>
            <a:r>
              <a:rPr lang="ko-KR" altLang="en-US" sz="2600" dirty="0" smtClean="0"/>
              <a:t>지휘관은 현장도착시 최초임장경찰관으로부터 사건관련정보를 수집함과 동시에 설정된 경찰통제선 및 현장진출입로를 확인한다</a:t>
            </a:r>
            <a:endParaRPr lang="en-US" altLang="ko-KR" sz="26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600" dirty="0" smtClean="0"/>
              <a:t>  2) </a:t>
            </a:r>
            <a:r>
              <a:rPr lang="ko-KR" altLang="en-US" sz="2600" dirty="0" smtClean="0"/>
              <a:t>필요한 경우 현장에 대한 안전조치를 재평가하여 조정하고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현장수색을 위한 압수수색영장발부의 필요성 등 법적인 문제를 검토하여야 한다</a:t>
            </a:r>
            <a:endParaRPr lang="en-US" altLang="ko-KR" sz="26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600" dirty="0" smtClean="0"/>
              <a:t>  3)</a:t>
            </a:r>
            <a:r>
              <a:rPr lang="ko-KR" altLang="en-US" sz="2600" dirty="0" smtClean="0"/>
              <a:t> 최초에 설정된 경찰통제선의 적정성 여부를 평가하여 범죄현장이 </a:t>
            </a:r>
            <a:r>
              <a:rPr lang="ko-KR" altLang="en-US" sz="2600" dirty="0" err="1" smtClean="0"/>
              <a:t>잘보존되고</a:t>
            </a:r>
            <a:r>
              <a:rPr lang="ko-KR" altLang="en-US" sz="2600" dirty="0" smtClean="0"/>
              <a:t> 있는지를 확인하고</a:t>
            </a:r>
            <a:r>
              <a:rPr lang="en-US" altLang="ko-KR" sz="2600" dirty="0" smtClean="0"/>
              <a:t>, </a:t>
            </a:r>
            <a:r>
              <a:rPr lang="ko-KR" altLang="en-US" sz="2600" dirty="0" err="1" smtClean="0"/>
              <a:t>필요시에는</a:t>
            </a:r>
            <a:r>
              <a:rPr lang="ko-KR" altLang="en-US" sz="2600" dirty="0" smtClean="0"/>
              <a:t> </a:t>
            </a:r>
            <a:r>
              <a:rPr lang="ko-KR" altLang="en-US" sz="2600" dirty="0" err="1" smtClean="0"/>
              <a:t>경찰통제선을</a:t>
            </a:r>
            <a:r>
              <a:rPr lang="ko-KR" altLang="en-US" sz="2600" dirty="0" smtClean="0"/>
              <a:t> 변경한다</a:t>
            </a:r>
            <a:endParaRPr lang="en-US" altLang="ko-KR" sz="2600" dirty="0" smtClean="0"/>
          </a:p>
          <a:p>
            <a:pPr>
              <a:buNone/>
            </a:pPr>
            <a:r>
              <a:rPr lang="en-US" altLang="ko-KR" sz="2600" dirty="0" smtClean="0"/>
              <a:t>  </a:t>
            </a:r>
            <a:endParaRPr lang="ko-KR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401080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4) </a:t>
            </a:r>
            <a:r>
              <a:rPr lang="ko-KR" altLang="en-US" dirty="0" smtClean="0"/>
              <a:t>수사관은 범죄현장의 범위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현장수사의 대상과 우선순위를 결정하고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 현장수사관들 상호간에 통신수단을 확보한다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5) </a:t>
            </a:r>
            <a:r>
              <a:rPr lang="ko-KR" altLang="en-US" dirty="0" smtClean="0"/>
              <a:t>현장에 가까운 곳에 현장 수사회의 장소 및 장비보관 그리고 증거물의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 임시보관을 위한 공간을 확보한다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6) </a:t>
            </a:r>
            <a:r>
              <a:rPr lang="ko-KR" altLang="en-US" dirty="0" smtClean="0"/>
              <a:t>목격자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참고인 등을 확보하여 그 신원을 확인함과 동시에 수사관을 투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err="1" smtClean="0"/>
              <a:t>입하여사건현장</a:t>
            </a:r>
            <a:r>
              <a:rPr lang="ko-KR" altLang="en-US" dirty="0" smtClean="0"/>
              <a:t> 주변지역에 대한 탐문수사를 실시한다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err="1" smtClean="0"/>
              <a:t>현장감식시</a:t>
            </a:r>
            <a:r>
              <a:rPr lang="ko-KR" altLang="en-US" dirty="0" smtClean="0"/>
              <a:t> 유의사항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1) </a:t>
            </a:r>
            <a:r>
              <a:rPr lang="ko-KR" altLang="en-US" dirty="0" err="1" smtClean="0"/>
              <a:t>현장감식시</a:t>
            </a:r>
            <a:r>
              <a:rPr lang="ko-KR" altLang="en-US" dirty="0" smtClean="0"/>
              <a:t> 착안점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(1) </a:t>
            </a:r>
            <a:r>
              <a:rPr lang="ko-KR" altLang="en-US" dirty="0" smtClean="0"/>
              <a:t>유류품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현장에 남기고 간 흉기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의류 등의 물건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(2) </a:t>
            </a:r>
            <a:r>
              <a:rPr lang="ko-KR" altLang="en-US" dirty="0" err="1" smtClean="0"/>
              <a:t>유류물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대소변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타액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정액 등 인체에서 유류된 액체와 관련이 있는 것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(3) </a:t>
            </a:r>
            <a:r>
              <a:rPr lang="ko-KR" altLang="en-US" dirty="0" smtClean="0"/>
              <a:t>유류품과 </a:t>
            </a:r>
            <a:r>
              <a:rPr lang="ko-KR" altLang="en-US" dirty="0" err="1" smtClean="0"/>
              <a:t>유류물을</a:t>
            </a:r>
            <a:r>
              <a:rPr lang="ko-KR" altLang="en-US" dirty="0" smtClean="0"/>
              <a:t> 구분하여 감식을 하는 것이 일반적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2) </a:t>
            </a:r>
            <a:r>
              <a:rPr lang="ko-KR" altLang="en-US" dirty="0" err="1" smtClean="0"/>
              <a:t>현장감식시</a:t>
            </a:r>
            <a:r>
              <a:rPr lang="ko-KR" altLang="en-US" dirty="0" smtClean="0"/>
              <a:t> 유의사항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(1) </a:t>
            </a:r>
            <a:r>
              <a:rPr lang="ko-KR" altLang="en-US" dirty="0" smtClean="0"/>
              <a:t>광범위한 감식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(2) </a:t>
            </a:r>
            <a:r>
              <a:rPr lang="ko-KR" altLang="en-US" dirty="0" smtClean="0"/>
              <a:t>일정한 순서에 따른 감식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(3) </a:t>
            </a:r>
            <a:r>
              <a:rPr lang="ko-KR" altLang="en-US" dirty="0" smtClean="0"/>
              <a:t>반복적인 감식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(4) </a:t>
            </a:r>
            <a:r>
              <a:rPr lang="ko-KR" altLang="en-US" dirty="0" smtClean="0"/>
              <a:t>장갑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덧신</a:t>
            </a:r>
            <a:r>
              <a:rPr lang="en-US" altLang="ko-KR" dirty="0" smtClean="0"/>
              <a:t> · </a:t>
            </a:r>
            <a:r>
              <a:rPr lang="ko-KR" altLang="en-US" dirty="0" err="1" smtClean="0"/>
              <a:t>통행판을</a:t>
            </a:r>
            <a:r>
              <a:rPr lang="ko-KR" altLang="en-US" dirty="0" smtClean="0"/>
              <a:t> 이용한 감식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(5) </a:t>
            </a:r>
            <a:r>
              <a:rPr lang="ko-KR" altLang="en-US" dirty="0" smtClean="0"/>
              <a:t>모순발견 등에 치중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(6) </a:t>
            </a:r>
            <a:r>
              <a:rPr lang="ko-KR" altLang="en-US" dirty="0" smtClean="0"/>
              <a:t>사진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기록 등에 의한 입증조치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(7) </a:t>
            </a:r>
            <a:r>
              <a:rPr lang="ko-KR" altLang="en-US" dirty="0" smtClean="0"/>
              <a:t>채취한 자료 등의 적절한 활용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329642" cy="55007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범죄현장사진촬영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1) </a:t>
            </a:r>
            <a:r>
              <a:rPr lang="ko-KR" altLang="en-US" dirty="0" smtClean="0"/>
              <a:t>의의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“</a:t>
            </a:r>
            <a:r>
              <a:rPr lang="ko-KR" altLang="en-US" dirty="0" smtClean="0"/>
              <a:t>한 장의 사진이 열 사람의 진술보다 가치 있다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58204" cy="51880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2) </a:t>
            </a:r>
            <a:r>
              <a:rPr lang="ko-KR" altLang="en-US" dirty="0" smtClean="0"/>
              <a:t>중요성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(1) </a:t>
            </a:r>
            <a:r>
              <a:rPr lang="ko-KR" altLang="en-US" dirty="0" smtClean="0"/>
              <a:t>범죄현장사진은 현장에 유류된 자료를 범죄 및 범인과 결속시킬 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증거자료로서 활용할 수 있다는 점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(2) </a:t>
            </a:r>
            <a:r>
              <a:rPr lang="ko-KR" altLang="en-US" dirty="0" smtClean="0"/>
              <a:t>범죄현장사진은 범죄수사에 가장 중요한 범죄현장의 세밀한 부분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</a:t>
            </a:r>
            <a:r>
              <a:rPr lang="ko-KR" altLang="en-US" dirty="0" smtClean="0"/>
              <a:t>까지 정확하게 현출시킴으로써 조서로서 표현이 곤란한 경우에도 쉽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고 간단하게 표현할 수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발견 당시의 현장상황을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자에게  생생하고 올바르게 이해 시킬 수 있다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(3) </a:t>
            </a:r>
            <a:r>
              <a:rPr lang="ko-KR" altLang="en-US" dirty="0" smtClean="0"/>
              <a:t>범죄현장사진은 수사관 또는 재판관의 추측이나 주관적 편견으로 인한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    사실인식의 왜곡을 배제하고 사람의 관찰 및 기억력의 한계를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   극복 할 수 있게 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3)</a:t>
            </a:r>
            <a:r>
              <a:rPr lang="ko-KR" altLang="en-US" dirty="0" smtClean="0"/>
              <a:t>현장기록사진의 이용효과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(1) </a:t>
            </a:r>
            <a:r>
              <a:rPr lang="ko-KR" altLang="en-US" dirty="0" smtClean="0"/>
              <a:t>현장보존의 효과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당시 범죄현장의 상황을 객관적으로 보존하여 후일에 다시 관찰이 가능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(2) </a:t>
            </a:r>
            <a:r>
              <a:rPr lang="ko-KR" altLang="en-US" dirty="0" smtClean="0"/>
              <a:t>수사자료로서의 효과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현장을 보지 않은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자에게도 현장상황을 파악하게 하는 수사자료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(3) </a:t>
            </a:r>
            <a:r>
              <a:rPr lang="ko-KR" altLang="en-US" dirty="0" smtClean="0"/>
              <a:t>증거자료로서의 효과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검증조서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실황조사서에 첨부함으로써 범죄현장을 보지 못한 법관에게도 범죄사실에 관한 심증을 명확하게 형성시켜 준다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4) </a:t>
            </a:r>
            <a:r>
              <a:rPr lang="ko-KR" altLang="en-US" dirty="0" smtClean="0"/>
              <a:t>사체 촬영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범죄현장에서 사체를 촬영하는 경우에는 관찰진행에 따라 전신착의</a:t>
            </a:r>
            <a:r>
              <a:rPr lang="en-US" altLang="ko-KR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손상된 신체의 찔린 상처</a:t>
            </a:r>
            <a:r>
              <a:rPr lang="en-US" altLang="ko-KR" dirty="0" smtClean="0"/>
              <a:t>(</a:t>
            </a:r>
            <a:r>
              <a:rPr lang="ko-KR" altLang="en-US" dirty="0" smtClean="0"/>
              <a:t>창상</a:t>
            </a:r>
            <a:r>
              <a:rPr lang="en-US" altLang="ko-KR" dirty="0" smtClean="0"/>
              <a:t>)</a:t>
            </a:r>
            <a:r>
              <a:rPr lang="ko-KR" altLang="en-US" dirty="0" smtClean="0"/>
              <a:t>등을 순차적으로 촬영하고 사체가 변형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되지 않게 하여야 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1207</TotalTime>
  <Words>813</Words>
  <Application>Microsoft Office PowerPoint</Application>
  <PresentationFormat>화면 슬라이드 쇼(4:3)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오렌지</vt:lpstr>
      <vt:lpstr>현장감식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4. 증거물의 채취 및 보존</vt:lpstr>
      <vt:lpstr>슬라이드 16</vt:lpstr>
      <vt:lpstr>슬라이드 17</vt:lpstr>
      <vt:lpstr>증거물 채취 현장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범죄수사총론</dc:title>
  <dc:creator>Very Infortant Person</dc:creator>
  <cp:lastModifiedBy>Windows XP Professional</cp:lastModifiedBy>
  <cp:revision>125</cp:revision>
  <dcterms:created xsi:type="dcterms:W3CDTF">2011-11-17T01:05:11Z</dcterms:created>
  <dcterms:modified xsi:type="dcterms:W3CDTF">2011-12-12T06:50:08Z</dcterms:modified>
</cp:coreProperties>
</file>