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7"/>
  </p:notesMasterIdLst>
  <p:sldIdLst>
    <p:sldId id="412" r:id="rId2"/>
    <p:sldId id="413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736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EF3E1-5AB1-4CB8-A83F-F232B32FD94A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178FF-88E5-41D9-9A41-2951B7B81F1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직사각형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선 연결선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직선 연결선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직사각형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타원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타원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타원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선 연결선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직선 연결선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직사각형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타원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타원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타원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타원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타원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직선 연결선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텍스트 개체 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4" name="텍스트 개체 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직사각형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내용 개체 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21" name="날짜 개체 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바닥글 개체 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직선 연결선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직선 연결선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날짜 개체 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바닥글 개체 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선 연결선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E115D0D-0D6D-4181-BF36-B8264C01EE65}" type="datetimeFigureOut">
              <a:rPr lang="ko-KR" altLang="en-US" smtClean="0"/>
              <a:pPr/>
              <a:t>2011-12-12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사각형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선 연결선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C99D308-BEB1-437B-8C8E-AF8BA47802F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1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1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1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1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1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dirty="0" smtClean="0"/>
              <a:t>제</a:t>
            </a:r>
            <a:r>
              <a:rPr lang="en-US" altLang="ko-KR" sz="6000" dirty="0" smtClean="0"/>
              <a:t>3</a:t>
            </a:r>
            <a:r>
              <a:rPr lang="ko-KR" altLang="en-US" sz="6000" dirty="0" smtClean="0"/>
              <a:t>편 범죄수사활동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2571744"/>
            <a:ext cx="8329642" cy="39022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ko-KR" altLang="en-US" sz="4800" dirty="0" smtClean="0"/>
              <a:t>제</a:t>
            </a:r>
            <a:r>
              <a:rPr lang="en-US" altLang="ko-KR" sz="4800" dirty="0" smtClean="0"/>
              <a:t>1</a:t>
            </a:r>
            <a:r>
              <a:rPr lang="ko-KR" altLang="en-US" sz="4800" dirty="0" smtClean="0"/>
              <a:t>장   </a:t>
            </a:r>
            <a:r>
              <a:rPr lang="ko-KR" altLang="en-US" sz="4800" dirty="0" err="1" smtClean="0"/>
              <a:t>초동수사와</a:t>
            </a:r>
            <a:r>
              <a:rPr lang="ko-KR" altLang="en-US" sz="4800" dirty="0" smtClean="0"/>
              <a:t> 현장수사</a:t>
            </a:r>
            <a:endParaRPr lang="en-US" altLang="ko-KR" sz="4800" dirty="0" smtClean="0"/>
          </a:p>
          <a:p>
            <a:pPr algn="ctr">
              <a:buNone/>
            </a:pPr>
            <a:r>
              <a:rPr lang="ko-KR" altLang="en-US" sz="4800" dirty="0" smtClean="0"/>
              <a:t>제</a:t>
            </a:r>
            <a:r>
              <a:rPr lang="en-US" altLang="ko-KR" sz="4800" dirty="0" smtClean="0"/>
              <a:t>2</a:t>
            </a:r>
            <a:r>
              <a:rPr lang="ko-KR" altLang="en-US" sz="4800" dirty="0" smtClean="0"/>
              <a:t>장   자료수집을 위한 수사</a:t>
            </a:r>
            <a:endParaRPr lang="en-US" altLang="ko-KR" sz="4800" dirty="0" smtClean="0"/>
          </a:p>
          <a:p>
            <a:pPr algn="ctr">
              <a:buNone/>
            </a:pPr>
            <a:r>
              <a:rPr lang="ko-KR" altLang="en-US" sz="4800" dirty="0" smtClean="0"/>
              <a:t>제</a:t>
            </a:r>
            <a:r>
              <a:rPr lang="en-US" altLang="ko-KR" sz="4800" dirty="0" smtClean="0"/>
              <a:t>3</a:t>
            </a:r>
            <a:r>
              <a:rPr lang="ko-KR" altLang="en-US" sz="4800" dirty="0" smtClean="0"/>
              <a:t>장   수사자료에 의한 수사</a:t>
            </a:r>
            <a:endParaRPr lang="ko-KR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43890" cy="487375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현장보존 및 통제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현장보존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범죄현장에 증거가 될 만한 유류된 물건들로부터 매우 중요한 정보가 얻어지기 때문에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어떤 방식으로든지 훼손되거나 변경되지 않도록 해야 한다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   </a:t>
            </a:r>
            <a:r>
              <a:rPr lang="en-US" altLang="ko-KR" dirty="0" smtClean="0"/>
              <a:t>2) </a:t>
            </a:r>
            <a:r>
              <a:rPr lang="ko-KR" altLang="en-US" dirty="0" smtClean="0"/>
              <a:t>현장통제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현장에서는 출입이 허가되지 않는 사람을 내보내고 구경꾼이나 일반인의 접근을 막기 위해 경찰통제선</a:t>
            </a:r>
            <a:r>
              <a:rPr lang="en-US" altLang="ko-KR" dirty="0" smtClean="0"/>
              <a:t>(police line)</a:t>
            </a:r>
            <a:r>
              <a:rPr lang="ko-KR" altLang="en-US" dirty="0" smtClean="0"/>
              <a:t>을 설치해야 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경찰서의 조치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4143404"/>
          </a:xfrm>
        </p:spPr>
        <p:txBody>
          <a:bodyPr>
            <a:normAutofit fontScale="92500" lnSpcReduction="20000"/>
          </a:bodyPr>
          <a:lstStyle/>
          <a:p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보고 및 수배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수사관 현장급파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직원 수배 소집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4.</a:t>
            </a:r>
            <a:r>
              <a:rPr lang="ko-KR" altLang="en-US" dirty="0" smtClean="0"/>
              <a:t>긴급배치의 실시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수사긴급배치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수사긴급배치란</a:t>
            </a:r>
            <a:r>
              <a:rPr lang="en-US" altLang="ko-KR" dirty="0" smtClean="0"/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  </a:t>
            </a:r>
            <a:r>
              <a:rPr lang="en-US" altLang="ko-KR" dirty="0" smtClean="0"/>
              <a:t> </a:t>
            </a:r>
            <a:r>
              <a:rPr lang="ko-KR" altLang="en-US" dirty="0" smtClean="0"/>
              <a:t>수사긴급배치는 중요사건이 발생하였을 때 신속하게 경찰력을 배치하여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 범인의 도주로 차단 및 검문검색을 통하여 범인을 체포하는 데 그 목적이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 있으므로 </a:t>
            </a:r>
            <a:r>
              <a:rPr lang="ko-KR" altLang="en-US" dirty="0" err="1" smtClean="0"/>
              <a:t>적시성</a:t>
            </a:r>
            <a:r>
              <a:rPr lang="ko-KR" altLang="en-US" dirty="0" smtClean="0"/>
              <a:t> 있는 활동이 요구된다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긴급배치의 범위와 경력동원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sz="quarter" idx="1"/>
          </p:nvPr>
        </p:nvGraphicFramePr>
        <p:xfrm>
          <a:off x="285720" y="500043"/>
          <a:ext cx="8429684" cy="6241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694"/>
                <a:gridCol w="3500462"/>
                <a:gridCol w="4000528"/>
              </a:tblGrid>
              <a:tr h="43360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갑호배치</a:t>
                      </a:r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2150517">
                <a:tc rowSpan="2"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사건</a:t>
                      </a:r>
                      <a:endParaRPr lang="en-US" altLang="ko-KR" dirty="0" smtClean="0"/>
                    </a:p>
                    <a:p>
                      <a:pPr latinLnBrk="1"/>
                      <a:r>
                        <a:rPr lang="ko-KR" altLang="en-US" dirty="0" smtClean="0"/>
                        <a:t>범위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00000"/>
                        </a:lnSpc>
                        <a:buAutoNum type="arabicPeriod"/>
                      </a:pPr>
                      <a:r>
                        <a:rPr lang="ko-KR" altLang="en-US" sz="2000" dirty="0" smtClean="0"/>
                        <a:t>살인사건</a:t>
                      </a:r>
                      <a:endParaRPr lang="en-US" altLang="ko-KR" sz="200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AutoNum type="arabicPeriod"/>
                      </a:pPr>
                      <a:endParaRPr lang="en-US" altLang="ko-KR" sz="200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dirty="0" smtClean="0"/>
                        <a:t>강도</a:t>
                      </a:r>
                      <a:r>
                        <a:rPr lang="en-US" altLang="ko-KR" sz="2000" dirty="0" smtClean="0"/>
                        <a:t>, </a:t>
                      </a:r>
                      <a:r>
                        <a:rPr lang="ko-KR" altLang="en-US" sz="2000" dirty="0" smtClean="0"/>
                        <a:t>강간</a:t>
                      </a:r>
                      <a:r>
                        <a:rPr lang="en-US" altLang="ko-KR" sz="2000" dirty="0" smtClean="0"/>
                        <a:t>, </a:t>
                      </a:r>
                      <a:r>
                        <a:rPr lang="ko-KR" altLang="en-US" sz="2000" dirty="0" smtClean="0"/>
                        <a:t>유괴</a:t>
                      </a:r>
                      <a:r>
                        <a:rPr lang="en-US" altLang="ko-KR" sz="2000" dirty="0" smtClean="0"/>
                        <a:t>, </a:t>
                      </a:r>
                      <a:r>
                        <a:rPr lang="ko-KR" altLang="en-US" sz="2000" dirty="0" smtClean="0"/>
                        <a:t>방화살인</a:t>
                      </a:r>
                      <a:endParaRPr lang="en-US" altLang="ko-KR" sz="200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en-US" altLang="ko-KR" sz="2000" dirty="0" smtClean="0"/>
                        <a:t>2</a:t>
                      </a:r>
                      <a:r>
                        <a:rPr lang="ko-KR" altLang="en-US" sz="2000" dirty="0" smtClean="0"/>
                        <a:t>명 이상의 집단살인과 연쇄살인</a:t>
                      </a:r>
                      <a:endParaRPr lang="en-US" altLang="ko-KR" sz="2000" dirty="0" smtClean="0"/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AutoNum type="arabicPeriod" startAt="2"/>
                      </a:pPr>
                      <a:r>
                        <a:rPr lang="ko-KR" altLang="en-US" sz="2000" dirty="0" smtClean="0"/>
                        <a:t>강도사건</a:t>
                      </a:r>
                      <a:endParaRPr lang="en-US" altLang="ko-KR" sz="200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AutoNum type="arabicPeriod" startAt="2"/>
                      </a:pPr>
                      <a:endParaRPr lang="en-US" altLang="ko-KR" sz="200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dirty="0" smtClean="0"/>
                        <a:t>인질강도 및 해상강도</a:t>
                      </a:r>
                      <a:endParaRPr lang="en-US" altLang="ko-KR" sz="200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dirty="0" smtClean="0"/>
                        <a:t>연쇄강도</a:t>
                      </a:r>
                      <a:endParaRPr lang="en-US" altLang="ko-KR" sz="200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dirty="0" smtClean="0"/>
                        <a:t>총기</a:t>
                      </a:r>
                      <a:r>
                        <a:rPr lang="en-US" altLang="ko-KR" sz="2000" dirty="0" smtClean="0"/>
                        <a:t>·</a:t>
                      </a:r>
                      <a:r>
                        <a:rPr lang="ko-KR" altLang="en-US" sz="2000" dirty="0" smtClean="0"/>
                        <a:t>폭발물 소지 강도</a:t>
                      </a:r>
                      <a:endParaRPr lang="en-US" altLang="ko-KR" sz="200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dirty="0" smtClean="0"/>
                        <a:t>금융기관 및 </a:t>
                      </a:r>
                      <a:r>
                        <a:rPr lang="en-US" altLang="ko-KR" sz="2000" dirty="0" smtClean="0"/>
                        <a:t>5000</a:t>
                      </a:r>
                      <a:r>
                        <a:rPr lang="ko-KR" altLang="en-US" sz="2000" dirty="0" smtClean="0"/>
                        <a:t>만원 이상 다액강도</a:t>
                      </a:r>
                      <a:endParaRPr lang="en-US" altLang="ko-KR" sz="2000" dirty="0" smtClean="0"/>
                    </a:p>
                  </a:txBody>
                  <a:tcPr/>
                </a:tc>
              </a:tr>
              <a:tr h="2739699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AutoNum type="arabicPeriod" startAt="3"/>
                      </a:pPr>
                      <a:r>
                        <a:rPr lang="ko-KR" altLang="en-US" sz="2000" dirty="0" smtClean="0"/>
                        <a:t>방화사건</a:t>
                      </a:r>
                      <a:endParaRPr lang="en-US" altLang="ko-KR" sz="200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AutoNum type="arabicPeriod" startAt="3"/>
                      </a:pPr>
                      <a:endParaRPr lang="en-US" altLang="ko-KR" sz="200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baseline="0" dirty="0" smtClean="0"/>
                        <a:t>관공서</a:t>
                      </a:r>
                      <a:r>
                        <a:rPr lang="en-US" altLang="ko-KR" sz="2000" baseline="0" dirty="0" smtClean="0"/>
                        <a:t>, </a:t>
                      </a:r>
                      <a:r>
                        <a:rPr lang="ko-KR" altLang="en-US" sz="2000" baseline="0" dirty="0" smtClean="0"/>
                        <a:t>산업시설</a:t>
                      </a:r>
                      <a:r>
                        <a:rPr lang="en-US" altLang="ko-KR" sz="2000" baseline="0" dirty="0" smtClean="0"/>
                        <a:t>, </a:t>
                      </a:r>
                      <a:r>
                        <a:rPr lang="ko-KR" altLang="en-US" sz="2000" baseline="0" dirty="0" smtClean="0"/>
                        <a:t>시장 등의 방화</a:t>
                      </a:r>
                      <a:endParaRPr lang="en-US" altLang="ko-KR" sz="2000" baseline="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baseline="0" dirty="0" smtClean="0"/>
                        <a:t>열차</a:t>
                      </a:r>
                      <a:r>
                        <a:rPr lang="en-US" altLang="ko-KR" sz="2000" baseline="0" dirty="0" smtClean="0"/>
                        <a:t>, </a:t>
                      </a:r>
                      <a:r>
                        <a:rPr lang="ko-KR" altLang="en-US" sz="2000" baseline="0" dirty="0" smtClean="0"/>
                        <a:t>항공기</a:t>
                      </a:r>
                      <a:r>
                        <a:rPr lang="en-US" altLang="ko-KR" sz="2000" baseline="0" dirty="0" smtClean="0"/>
                        <a:t>, </a:t>
                      </a:r>
                      <a:r>
                        <a:rPr lang="ko-KR" altLang="en-US" sz="2000" baseline="0" dirty="0" smtClean="0"/>
                        <a:t>선박 등의 방화</a:t>
                      </a:r>
                      <a:endParaRPr lang="en-US" altLang="ko-KR" sz="2000" baseline="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baseline="0" dirty="0" smtClean="0"/>
                        <a:t>연쇄방화</a:t>
                      </a:r>
                      <a:r>
                        <a:rPr lang="en-US" altLang="ko-KR" sz="2000" baseline="0" dirty="0" smtClean="0"/>
                        <a:t>, </a:t>
                      </a:r>
                      <a:r>
                        <a:rPr lang="ko-KR" altLang="en-US" sz="2000" baseline="0" dirty="0" smtClean="0"/>
                        <a:t>중요한 범죄은닉목적 방화</a:t>
                      </a:r>
                      <a:endParaRPr lang="en-US" altLang="ko-KR" sz="2000" baseline="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baseline="0" dirty="0" smtClean="0"/>
                        <a:t>보험금 취득 목적 방화</a:t>
                      </a:r>
                      <a:endParaRPr lang="en-US" altLang="ko-KR" sz="2000" baseline="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baseline="0" dirty="0" smtClean="0"/>
                        <a:t>기타 계획적인 방화</a:t>
                      </a:r>
                      <a:endParaRPr lang="en-US" altLang="ko-KR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AutoNum type="arabicPeriod" startAt="4"/>
                      </a:pPr>
                      <a:r>
                        <a:rPr lang="ko-KR" altLang="en-US" sz="2000" baseline="0" dirty="0" smtClean="0"/>
                        <a:t>기타 중요사건</a:t>
                      </a:r>
                      <a:endParaRPr lang="en-US" altLang="ko-KR" sz="2000" baseline="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AutoNum type="arabicPeriod" startAt="4"/>
                      </a:pPr>
                      <a:endParaRPr lang="en-US" altLang="ko-KR" sz="2000" baseline="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baseline="0" dirty="0" smtClean="0"/>
                        <a:t>약취유인 또는 약취</a:t>
                      </a:r>
                      <a:r>
                        <a:rPr lang="en-US" altLang="ko-KR" sz="2000" baseline="0" dirty="0" smtClean="0"/>
                        <a:t>(</a:t>
                      </a:r>
                      <a:r>
                        <a:rPr lang="ko-KR" altLang="en-US" sz="2000" baseline="0" dirty="0" smtClean="0"/>
                        <a:t>인질</a:t>
                      </a:r>
                      <a:r>
                        <a:rPr lang="en-US" altLang="ko-KR" sz="2000" baseline="0" dirty="0" smtClean="0"/>
                        <a:t>)</a:t>
                      </a:r>
                      <a:r>
                        <a:rPr lang="ko-KR" altLang="en-US" sz="2000" baseline="0" dirty="0" smtClean="0"/>
                        <a:t>강도</a:t>
                      </a:r>
                      <a:endParaRPr lang="en-US" altLang="ko-KR" sz="2000" baseline="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baseline="0" dirty="0" smtClean="0"/>
                        <a:t>조직폭력사건</a:t>
                      </a:r>
                      <a:endParaRPr lang="en-US" altLang="ko-KR" sz="2000" baseline="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baseline="0" dirty="0" err="1" smtClean="0"/>
                        <a:t>구인또는</a:t>
                      </a:r>
                      <a:r>
                        <a:rPr lang="ko-KR" altLang="en-US" sz="2000" baseline="0" dirty="0" smtClean="0"/>
                        <a:t> 구속 피의자 도주</a:t>
                      </a:r>
                      <a:endParaRPr lang="en-US" altLang="ko-KR" sz="2000" baseline="0" dirty="0" smtClean="0"/>
                    </a:p>
                    <a:p>
                      <a:pPr marL="342900" indent="-342900" latinLnBrk="1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ko-KR" altLang="en-US" sz="2000" baseline="0" dirty="0" smtClean="0"/>
                        <a:t>총기</a:t>
                      </a:r>
                      <a:r>
                        <a:rPr lang="en-US" altLang="ko-KR" sz="2000" baseline="0" dirty="0" smtClean="0"/>
                        <a:t>, </a:t>
                      </a:r>
                      <a:r>
                        <a:rPr lang="ko-KR" altLang="en-US" sz="2000" baseline="0" dirty="0" smtClean="0"/>
                        <a:t>대량의 탄약 및 폭발물 절도</a:t>
                      </a:r>
                      <a:endParaRPr lang="en-US" altLang="ko-KR" sz="2000" dirty="0" smtClean="0"/>
                    </a:p>
                  </a:txBody>
                  <a:tcPr/>
                </a:tc>
              </a:tr>
              <a:tr h="74841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경력동원</a:t>
                      </a:r>
                      <a:endParaRPr lang="ko-KR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형사</a:t>
                      </a:r>
                      <a:r>
                        <a:rPr lang="en-US" altLang="ko-KR" sz="2000" dirty="0" smtClean="0"/>
                        <a:t>(</a:t>
                      </a:r>
                      <a:r>
                        <a:rPr lang="ko-KR" altLang="en-US" sz="2000" dirty="0" smtClean="0"/>
                        <a:t>수사요원</a:t>
                      </a:r>
                      <a:r>
                        <a:rPr lang="en-US" altLang="ko-KR" sz="2000" dirty="0" smtClean="0"/>
                        <a:t>), </a:t>
                      </a:r>
                      <a:r>
                        <a:rPr lang="ko-KR" altLang="en-US" sz="2000" dirty="0" smtClean="0"/>
                        <a:t>지구대</a:t>
                      </a:r>
                      <a:r>
                        <a:rPr lang="en-US" altLang="ko-KR" sz="2000" dirty="0" smtClean="0"/>
                        <a:t>,</a:t>
                      </a:r>
                      <a:r>
                        <a:rPr lang="en-US" altLang="ko-KR" sz="2000" baseline="0" dirty="0" smtClean="0"/>
                        <a:t> </a:t>
                      </a:r>
                      <a:r>
                        <a:rPr lang="ko-KR" altLang="en-US" sz="2000" baseline="0" dirty="0" smtClean="0"/>
                        <a:t>검문소요원 가동경력 </a:t>
                      </a:r>
                      <a:r>
                        <a:rPr lang="en-US" altLang="ko-KR" sz="2000" baseline="0" dirty="0" smtClean="0"/>
                        <a:t>100%</a:t>
                      </a:r>
                      <a:endParaRPr lang="ko-KR" altLang="en-US" sz="20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5"/>
          <p:cNvGraphicFramePr>
            <a:graphicFrameLocks/>
          </p:cNvGraphicFramePr>
          <p:nvPr/>
        </p:nvGraphicFramePr>
        <p:xfrm>
          <a:off x="214282" y="500042"/>
          <a:ext cx="8501122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185"/>
                <a:gridCol w="7353937"/>
              </a:tblGrid>
              <a:tr h="385285">
                <a:tc>
                  <a:txBody>
                    <a:bodyPr/>
                    <a:lstStyle/>
                    <a:p>
                      <a:pPr algn="ctr" latinLnBrk="1"/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 err="1" smtClean="0"/>
                        <a:t>을호배치</a:t>
                      </a:r>
                      <a:endParaRPr lang="ko-KR" altLang="en-US" sz="2400" dirty="0"/>
                    </a:p>
                  </a:txBody>
                  <a:tcPr/>
                </a:tc>
              </a:tr>
              <a:tr h="432914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사건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범위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ko-KR" altLang="en-US" sz="2400" dirty="0" smtClean="0"/>
                        <a:t>다음 사건 중 </a:t>
                      </a:r>
                      <a:r>
                        <a:rPr lang="ko-KR" altLang="en-US" sz="2400" dirty="0" err="1" smtClean="0"/>
                        <a:t>갑호</a:t>
                      </a:r>
                      <a:r>
                        <a:rPr lang="ko-KR" altLang="en-US" sz="2400" dirty="0" smtClean="0"/>
                        <a:t> 이외의 사건인 경우</a:t>
                      </a:r>
                      <a:endParaRPr lang="en-US" altLang="ko-KR" sz="2400" dirty="0" smtClean="0"/>
                    </a:p>
                    <a:p>
                      <a:pPr marL="457200" indent="-457200">
                        <a:buAutoNum type="arabicPeriod"/>
                      </a:pPr>
                      <a:endParaRPr lang="en-US" altLang="ko-KR" sz="2400" dirty="0" smtClean="0"/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400" dirty="0" smtClean="0"/>
                        <a:t>살인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강도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방화</a:t>
                      </a:r>
                      <a:endParaRPr lang="en-US" altLang="ko-KR" sz="2400" dirty="0" smtClean="0"/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400" dirty="0" smtClean="0"/>
                        <a:t>중요 상해치사사건</a:t>
                      </a:r>
                      <a:endParaRPr lang="en-US" altLang="ko-KR" sz="2400" dirty="0" smtClean="0"/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2400" dirty="0" smtClean="0"/>
                        <a:t>1</a:t>
                      </a:r>
                      <a:r>
                        <a:rPr lang="ko-KR" altLang="en-US" sz="2400" dirty="0" smtClean="0"/>
                        <a:t>억 원 이상의 다액절도</a:t>
                      </a:r>
                      <a:endParaRPr lang="en-US" altLang="ko-KR" sz="2400" dirty="0" smtClean="0"/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400" dirty="0" smtClean="0"/>
                        <a:t>관공서 및 국가중요시설 절도</a:t>
                      </a:r>
                      <a:endParaRPr lang="en-US" altLang="ko-KR" sz="2400" dirty="0" smtClean="0"/>
                    </a:p>
                    <a:p>
                      <a:pPr marL="342900" indent="-34290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ko-KR" altLang="en-US" sz="2400" dirty="0" smtClean="0"/>
                        <a:t>국보급 문화재 절도</a:t>
                      </a:r>
                      <a:endParaRPr lang="en-US" altLang="ko-KR" sz="2400" dirty="0" smtClean="0"/>
                    </a:p>
                    <a:p>
                      <a:pPr marL="342900" indent="-342900">
                        <a:buFontTx/>
                        <a:buNone/>
                      </a:pPr>
                      <a:endParaRPr lang="en-US" altLang="ko-KR" sz="2400" dirty="0" smtClean="0"/>
                    </a:p>
                    <a:p>
                      <a:pPr marL="342900" indent="-342900">
                        <a:buFontTx/>
                        <a:buNone/>
                      </a:pPr>
                      <a:r>
                        <a:rPr lang="en-US" altLang="ko-KR" sz="2400" dirty="0" smtClean="0"/>
                        <a:t>2. </a:t>
                      </a:r>
                      <a:r>
                        <a:rPr lang="ko-KR" altLang="en-US" sz="2400" dirty="0" smtClean="0"/>
                        <a:t>기타 </a:t>
                      </a:r>
                      <a:r>
                        <a:rPr lang="ko-KR" altLang="en-US" sz="2400" dirty="0" err="1" smtClean="0"/>
                        <a:t>관서장이</a:t>
                      </a:r>
                      <a:r>
                        <a:rPr lang="ko-KR" altLang="en-US" sz="2400" dirty="0" smtClean="0"/>
                        <a:t> 중요하다고 판단하여 긴급배치가</a:t>
                      </a:r>
                      <a:r>
                        <a:rPr lang="en-US" altLang="ko-KR" sz="2400" baseline="0" dirty="0" smtClean="0"/>
                        <a:t> </a:t>
                      </a:r>
                      <a:r>
                        <a:rPr lang="ko-KR" altLang="en-US" sz="2400" dirty="0" smtClean="0"/>
                        <a:t>필요하다고 인정하는 사건</a:t>
                      </a:r>
                      <a:endParaRPr lang="ko-KR" altLang="en-US" sz="2400" dirty="0"/>
                    </a:p>
                  </a:txBody>
                  <a:tcPr/>
                </a:tc>
              </a:tr>
              <a:tr h="69351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400" dirty="0" smtClean="0"/>
                        <a:t>경력</a:t>
                      </a:r>
                      <a:endParaRPr lang="en-US" altLang="ko-KR" sz="2400" dirty="0" smtClean="0"/>
                    </a:p>
                    <a:p>
                      <a:pPr latinLnBrk="1"/>
                      <a:r>
                        <a:rPr lang="ko-KR" altLang="en-US" sz="2400" dirty="0" smtClean="0"/>
                        <a:t>동원</a:t>
                      </a:r>
                      <a:endParaRPr lang="ko-KR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400" dirty="0" smtClean="0"/>
                        <a:t>형사</a:t>
                      </a:r>
                      <a:r>
                        <a:rPr lang="en-US" altLang="ko-KR" sz="2400" dirty="0" smtClean="0"/>
                        <a:t>(</a:t>
                      </a:r>
                      <a:r>
                        <a:rPr lang="ko-KR" altLang="en-US" sz="2400" dirty="0" smtClean="0"/>
                        <a:t>수사요원</a:t>
                      </a:r>
                      <a:r>
                        <a:rPr lang="en-US" altLang="ko-KR" sz="2400" dirty="0" smtClean="0"/>
                        <a:t>)</a:t>
                      </a:r>
                      <a:r>
                        <a:rPr lang="ko-KR" altLang="en-US" sz="2400" dirty="0" smtClean="0"/>
                        <a:t>는 가동경력 </a:t>
                      </a:r>
                      <a:r>
                        <a:rPr lang="en-US" altLang="ko-KR" sz="2400" dirty="0" smtClean="0"/>
                        <a:t>100% </a:t>
                      </a:r>
                      <a:r>
                        <a:rPr lang="ko-KR" altLang="en-US" sz="2400" dirty="0" smtClean="0"/>
                        <a:t>지구대</a:t>
                      </a:r>
                      <a:r>
                        <a:rPr lang="en-US" altLang="ko-KR" sz="2400" dirty="0" smtClean="0"/>
                        <a:t>, </a:t>
                      </a:r>
                      <a:r>
                        <a:rPr lang="ko-KR" altLang="en-US" sz="2400" dirty="0" smtClean="0"/>
                        <a:t>검문소요원은 </a:t>
                      </a:r>
                      <a:r>
                        <a:rPr lang="en-US" altLang="ko-KR" sz="2400" dirty="0" smtClean="0"/>
                        <a:t>50%</a:t>
                      </a:r>
                      <a:endParaRPr lang="ko-KR" alt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58204" cy="51166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ko-KR" sz="2700" dirty="0" smtClean="0"/>
              <a:t>2. </a:t>
            </a:r>
            <a:r>
              <a:rPr lang="ko-KR" altLang="en-US" sz="2700" dirty="0" err="1" smtClean="0"/>
              <a:t>발령권자</a:t>
            </a:r>
            <a:endParaRPr lang="en-US" altLang="ko-KR" sz="2700" dirty="0" smtClean="0"/>
          </a:p>
          <a:p>
            <a:pPr>
              <a:buNone/>
            </a:pPr>
            <a:endParaRPr lang="en-US" altLang="ko-KR" sz="2700" dirty="0" smtClean="0"/>
          </a:p>
          <a:p>
            <a:pPr>
              <a:lnSpc>
                <a:spcPct val="160000"/>
              </a:lnSpc>
              <a:buNone/>
            </a:pPr>
            <a:r>
              <a:rPr lang="en-US" altLang="ko-KR" sz="2700" dirty="0" smtClean="0"/>
              <a:t>  1) </a:t>
            </a:r>
            <a:r>
              <a:rPr lang="ko-KR" altLang="en-US" sz="2700" dirty="0" smtClean="0"/>
              <a:t>긴급배치를 사건방생지 관할경찰서 또는 인접경찰서에 시행할 경우</a:t>
            </a:r>
            <a:endParaRPr lang="en-US" altLang="ko-KR" sz="2700" dirty="0" smtClean="0"/>
          </a:p>
          <a:p>
            <a:pPr>
              <a:lnSpc>
                <a:spcPct val="160000"/>
              </a:lnSpc>
              <a:buNone/>
            </a:pPr>
            <a:r>
              <a:rPr lang="en-US" altLang="ko-KR" sz="2700" dirty="0" smtClean="0"/>
              <a:t>    - </a:t>
            </a:r>
            <a:r>
              <a:rPr lang="ko-KR" altLang="en-US" sz="2700" dirty="0" smtClean="0"/>
              <a:t>발생지 관할경찰서장이 발령한다</a:t>
            </a:r>
            <a:endParaRPr lang="en-US" altLang="ko-KR" sz="2700" dirty="0" smtClean="0"/>
          </a:p>
          <a:p>
            <a:pPr>
              <a:lnSpc>
                <a:spcPct val="160000"/>
              </a:lnSpc>
              <a:buNone/>
            </a:pPr>
            <a:r>
              <a:rPr lang="en-US" altLang="ko-KR" sz="2700" dirty="0" smtClean="0"/>
              <a:t>    - </a:t>
            </a:r>
            <a:r>
              <a:rPr lang="ko-KR" altLang="en-US" sz="2700" dirty="0" smtClean="0"/>
              <a:t>인접경찰서가 타 시</a:t>
            </a:r>
            <a:r>
              <a:rPr lang="en-US" altLang="ko-KR" sz="2700" dirty="0" smtClean="0"/>
              <a:t>·</a:t>
            </a:r>
            <a:r>
              <a:rPr lang="ko-KR" altLang="en-US" sz="2700" dirty="0" smtClean="0"/>
              <a:t> 도 지방경찰청 관할인 경우도 같다</a:t>
            </a:r>
            <a:endParaRPr lang="en-US" altLang="ko-KR" sz="2700" dirty="0" smtClean="0"/>
          </a:p>
          <a:p>
            <a:pPr>
              <a:buNone/>
            </a:pPr>
            <a:r>
              <a:rPr lang="en-US" altLang="ko-KR" sz="2700" dirty="0" smtClean="0"/>
              <a:t>  </a:t>
            </a:r>
          </a:p>
          <a:p>
            <a:pPr>
              <a:lnSpc>
                <a:spcPct val="170000"/>
              </a:lnSpc>
              <a:buNone/>
            </a:pPr>
            <a:r>
              <a:rPr lang="en-US" altLang="ko-KR" sz="2700" dirty="0" smtClean="0"/>
              <a:t>  2) </a:t>
            </a:r>
            <a:r>
              <a:rPr lang="ko-KR" altLang="en-US" sz="2700" dirty="0" smtClean="0"/>
              <a:t>긴급배치를 사건발생지 지방경찰청의 전 경찰관서 또는 </a:t>
            </a:r>
            <a:endParaRPr lang="en-US" altLang="ko-KR" sz="2700" dirty="0" smtClean="0"/>
          </a:p>
          <a:p>
            <a:pPr>
              <a:lnSpc>
                <a:spcPct val="170000"/>
              </a:lnSpc>
              <a:buNone/>
            </a:pPr>
            <a:r>
              <a:rPr lang="ko-KR" altLang="en-US" sz="2700" dirty="0" smtClean="0"/>
              <a:t>       인접 지방경찰청에 시행할 경우 발생지 지방경찰청장이 발령한다</a:t>
            </a:r>
            <a:endParaRPr lang="en-US" altLang="ko-KR" sz="2700" dirty="0" smtClean="0"/>
          </a:p>
          <a:p>
            <a:pPr>
              <a:buNone/>
            </a:pPr>
            <a:r>
              <a:rPr lang="en-US" altLang="ko-KR" sz="2700" dirty="0" smtClean="0"/>
              <a:t>   </a:t>
            </a:r>
          </a:p>
          <a:p>
            <a:pPr>
              <a:buNone/>
            </a:pPr>
            <a:r>
              <a:rPr lang="en-US" altLang="ko-KR" sz="2700" dirty="0" smtClean="0"/>
              <a:t>  3) </a:t>
            </a:r>
            <a:r>
              <a:rPr lang="ko-KR" altLang="en-US" sz="2700" dirty="0" smtClean="0"/>
              <a:t>전국적인 긴급배치를 실시할 경우 경찰청장이 발령한다</a:t>
            </a:r>
            <a:endParaRPr lang="en-US" altLang="ko-KR" sz="2700" dirty="0" smtClean="0"/>
          </a:p>
          <a:p>
            <a:pPr>
              <a:buNone/>
            </a:pPr>
            <a:r>
              <a:rPr lang="en-US" altLang="ko-KR" dirty="0" smtClean="0"/>
              <a:t>    </a:t>
            </a:r>
          </a:p>
          <a:p>
            <a:pPr>
              <a:buNone/>
            </a:pPr>
            <a:r>
              <a:rPr lang="en-US" altLang="ko-KR" dirty="0" smtClean="0"/>
              <a:t>  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긴급배치의 실시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329642" cy="518809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1. </a:t>
            </a:r>
            <a:r>
              <a:rPr lang="ko-KR" altLang="en-US" dirty="0" smtClean="0"/>
              <a:t>긴급배치 수배서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err="1" smtClean="0"/>
              <a:t>발령권자는</a:t>
            </a:r>
            <a:r>
              <a:rPr lang="ko-KR" altLang="en-US" dirty="0" smtClean="0"/>
              <a:t> 긴급배치를 함에 있어서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사건의 종류</a:t>
            </a:r>
            <a:r>
              <a:rPr lang="en-US" altLang="ko-KR" dirty="0" smtClean="0"/>
              <a:t> ·</a:t>
            </a:r>
            <a:r>
              <a:rPr lang="ko-KR" altLang="en-US" dirty="0" smtClean="0"/>
              <a:t> 규모</a:t>
            </a:r>
            <a:r>
              <a:rPr lang="en-US" altLang="ko-KR" dirty="0" smtClean="0"/>
              <a:t> ·</a:t>
            </a:r>
            <a:r>
              <a:rPr lang="ko-KR" altLang="en-US" dirty="0" smtClean="0"/>
              <a:t> 범인도주로 및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 차량이용 등을 감안하여 </a:t>
            </a:r>
            <a:r>
              <a:rPr lang="en-US" altLang="ko-KR" dirty="0" smtClean="0"/>
              <a:t>[</a:t>
            </a:r>
            <a:r>
              <a:rPr lang="ko-KR" altLang="en-US" dirty="0" smtClean="0"/>
              <a:t>긴급배치수배서</a:t>
            </a:r>
            <a:r>
              <a:rPr lang="en-US" altLang="ko-KR" dirty="0" smtClean="0"/>
              <a:t>]</a:t>
            </a:r>
            <a:r>
              <a:rPr lang="ko-KR" altLang="en-US" dirty="0" smtClean="0"/>
              <a:t>에 의해 신속히 긴급배치 수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배를 하여야 한다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7467600" cy="504521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2. </a:t>
            </a:r>
            <a:r>
              <a:rPr lang="ko-KR" altLang="en-US" dirty="0" smtClean="0"/>
              <a:t>관련 경찰관서에 통보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2</a:t>
            </a:r>
            <a:r>
              <a:rPr lang="ko-KR" altLang="en-US" dirty="0" smtClean="0"/>
              <a:t>개 이상의 경찰서 또는 지방경찰청에 긴급배치를 발령할 경우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err="1" smtClean="0"/>
              <a:t>발령권자는</a:t>
            </a:r>
            <a:r>
              <a:rPr lang="ko-KR" altLang="en-US" dirty="0" smtClean="0"/>
              <a:t> 긴급배치 수배사항을 관련 경찰관서에 통보를 하여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야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통보를 받은 경찰관서장은 </a:t>
            </a:r>
            <a:r>
              <a:rPr lang="ko-KR" altLang="en-US" dirty="0" err="1" smtClean="0"/>
              <a:t>지체없이</a:t>
            </a:r>
            <a:r>
              <a:rPr lang="ko-KR" altLang="en-US" dirty="0" smtClean="0"/>
              <a:t> 긴급배치를 하여야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 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58204" cy="487375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3. </a:t>
            </a:r>
            <a:r>
              <a:rPr lang="ko-KR" altLang="en-US" dirty="0" smtClean="0"/>
              <a:t>보고 및 해제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긴급배치 발령 및 비상 해제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err="1" smtClean="0"/>
              <a:t>발령권자는</a:t>
            </a:r>
            <a:r>
              <a:rPr lang="ko-KR" altLang="en-US" dirty="0" smtClean="0"/>
              <a:t> 긴급배치 발령 시에는 </a:t>
            </a:r>
            <a:r>
              <a:rPr lang="ko-KR" altLang="en-US" dirty="0" err="1" smtClean="0"/>
              <a:t>지체없이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긴급배치실시부에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 의거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차상급</a:t>
            </a:r>
            <a:r>
              <a:rPr lang="ko-KR" altLang="en-US" dirty="0" smtClean="0"/>
              <a:t> 기관의 장에게 보고하여야 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비상 </a:t>
            </a:r>
            <a:r>
              <a:rPr lang="ko-KR" altLang="en-US" dirty="0" err="1" smtClean="0"/>
              <a:t>해제시에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6</a:t>
            </a:r>
            <a:r>
              <a:rPr lang="ko-KR" altLang="en-US" dirty="0" smtClean="0"/>
              <a:t>시간 이내에 같은 서식에 의해 해제 일시 및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사유</a:t>
            </a:r>
            <a:r>
              <a:rPr lang="en-US" altLang="ko-KR" dirty="0" smtClean="0"/>
              <a:t>, </a:t>
            </a:r>
            <a:r>
              <a:rPr lang="ko-KR" altLang="en-US" dirty="0" smtClean="0"/>
              <a:t>단속원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err="1" smtClean="0"/>
              <a:t>칙</a:t>
            </a:r>
            <a:r>
              <a:rPr lang="ko-KR" altLang="en-US" dirty="0" smtClean="0"/>
              <a:t> 등을 보고 하여야 한다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58204" cy="5116654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2) </a:t>
            </a:r>
            <a:r>
              <a:rPr lang="ko-KR" altLang="en-US" dirty="0" smtClean="0"/>
              <a:t>긴급배치의 생략 및 해제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20" y="2000240"/>
          <a:ext cx="8501122" cy="4191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382"/>
                <a:gridCol w="7909740"/>
              </a:tblGrid>
              <a:tr h="2500330">
                <a:tc>
                  <a:txBody>
                    <a:bodyPr/>
                    <a:lstStyle/>
                    <a:p>
                      <a:pPr latinLnBrk="1"/>
                      <a:endParaRPr lang="en-US" altLang="ko-KR" sz="2100" dirty="0" smtClean="0"/>
                    </a:p>
                    <a:p>
                      <a:pPr latinLnBrk="1"/>
                      <a:endParaRPr lang="en-US" altLang="ko-KR" sz="2100" dirty="0" smtClean="0"/>
                    </a:p>
                    <a:p>
                      <a:pPr algn="ctr" latinLnBrk="1"/>
                      <a:r>
                        <a:rPr lang="ko-KR" altLang="en-US" sz="2100" dirty="0" smtClean="0"/>
                        <a:t>생략사유</a:t>
                      </a:r>
                      <a:endParaRPr lang="ko-KR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2100" b="0" dirty="0" smtClean="0">
                          <a:solidFill>
                            <a:schemeClr val="bg1"/>
                          </a:solidFill>
                        </a:rPr>
                        <a:t>·</a:t>
                      </a:r>
                      <a:r>
                        <a:rPr lang="ko-KR" altLang="en-US" sz="2100" b="0" dirty="0" smtClean="0">
                          <a:solidFill>
                            <a:schemeClr val="bg1"/>
                          </a:solidFill>
                        </a:rPr>
                        <a:t> 사건발생 후 상당시간이 경과하여 범인을 체포할 수 없다고 인정될 때</a:t>
                      </a:r>
                      <a:endParaRPr lang="en-US" altLang="ko-KR" sz="21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21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2100" b="0" dirty="0" smtClean="0">
                          <a:solidFill>
                            <a:schemeClr val="bg1"/>
                          </a:solidFill>
                        </a:rPr>
                        <a:t>·</a:t>
                      </a:r>
                      <a:r>
                        <a:rPr lang="ko-KR" altLang="en-US" sz="2100" b="0" dirty="0" smtClean="0">
                          <a:solidFill>
                            <a:schemeClr val="bg1"/>
                          </a:solidFill>
                        </a:rPr>
                        <a:t> 사건내용이 일체불상이거나 애매하여 긴급배치에 필요한 자료를 얻지 못할 때</a:t>
                      </a:r>
                      <a:endParaRPr lang="en-US" altLang="ko-KR" sz="21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21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2100" b="0" dirty="0" smtClean="0">
                          <a:solidFill>
                            <a:schemeClr val="bg1"/>
                          </a:solidFill>
                        </a:rPr>
                        <a:t>·</a:t>
                      </a:r>
                      <a:r>
                        <a:rPr lang="ko-KR" altLang="en-US" sz="2100" b="0" dirty="0" smtClean="0">
                          <a:solidFill>
                            <a:schemeClr val="bg1"/>
                          </a:solidFill>
                        </a:rPr>
                        <a:t> 범인의 성명</a:t>
                      </a:r>
                      <a:r>
                        <a:rPr lang="en-US" altLang="ko-KR" sz="21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ko-KR" altLang="en-US" sz="2100" b="0" dirty="0" smtClean="0">
                          <a:solidFill>
                            <a:schemeClr val="bg1"/>
                          </a:solidFill>
                        </a:rPr>
                        <a:t>주거</a:t>
                      </a:r>
                      <a:r>
                        <a:rPr lang="en-US" altLang="ko-KR" sz="2100" b="0" dirty="0" smtClean="0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ko-KR" altLang="en-US" sz="2100" b="0" dirty="0" smtClean="0">
                          <a:solidFill>
                            <a:schemeClr val="bg1"/>
                          </a:solidFill>
                        </a:rPr>
                        <a:t>연고선 등이 판명되어 조속히 체포할 수 있다고 판단된 때</a:t>
                      </a:r>
                      <a:endParaRPr lang="en-US" altLang="ko-KR" sz="21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21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2100" b="0" dirty="0" smtClean="0">
                          <a:solidFill>
                            <a:schemeClr val="bg1"/>
                          </a:solidFill>
                        </a:rPr>
                        <a:t>·</a:t>
                      </a:r>
                      <a:r>
                        <a:rPr lang="ko-KR" altLang="en-US" sz="2100" b="0" dirty="0" smtClean="0">
                          <a:solidFill>
                            <a:schemeClr val="bg1"/>
                          </a:solidFill>
                        </a:rPr>
                        <a:t> 기타 사건의 성질상 긴급배치가 필요하지 않다고 인정될 때</a:t>
                      </a:r>
                    </a:p>
                  </a:txBody>
                  <a:tcPr/>
                </a:tc>
              </a:tr>
              <a:tr h="1662557">
                <a:tc>
                  <a:txBody>
                    <a:bodyPr/>
                    <a:lstStyle/>
                    <a:p>
                      <a:pPr algn="ctr" latinLnBrk="1"/>
                      <a:endParaRPr lang="en-US" altLang="ko-KR" sz="2100" dirty="0" smtClean="0"/>
                    </a:p>
                    <a:p>
                      <a:pPr algn="ctr" latinLnBrk="1"/>
                      <a:r>
                        <a:rPr lang="ko-KR" altLang="en-US" sz="2100" dirty="0" smtClean="0"/>
                        <a:t>해제사유</a:t>
                      </a:r>
                      <a:endParaRPr lang="ko-KR" alt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2100" dirty="0" smtClean="0"/>
                        <a:t>·</a:t>
                      </a:r>
                      <a:r>
                        <a:rPr lang="ko-KR" altLang="en-US" sz="2100" dirty="0" smtClean="0"/>
                        <a:t> 범인을 체포하였을 </a:t>
                      </a:r>
                      <a:r>
                        <a:rPr lang="ko-KR" altLang="en-US" sz="2100" dirty="0" err="1" smtClean="0"/>
                        <a:t>떄</a:t>
                      </a:r>
                      <a:endParaRPr lang="en-US" altLang="ko-KR" sz="2100" dirty="0" smtClean="0"/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2100" dirty="0" smtClean="0"/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2100" dirty="0" smtClean="0"/>
                        <a:t>·</a:t>
                      </a:r>
                      <a:r>
                        <a:rPr lang="ko-KR" altLang="en-US" sz="2100" dirty="0" smtClean="0"/>
                        <a:t> 허위신고 또는 중요사건에 해당되지 않음이 판단되었을 때</a:t>
                      </a:r>
                      <a:endParaRPr lang="en-US" altLang="ko-KR" sz="2100" dirty="0" smtClean="0"/>
                    </a:p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2100" dirty="0" smtClean="0"/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2100" dirty="0" smtClean="0"/>
                        <a:t>·</a:t>
                      </a:r>
                      <a:r>
                        <a:rPr lang="ko-KR" altLang="en-US" sz="2100" dirty="0" smtClean="0"/>
                        <a:t> 긴급배치를 계속한다 하더라도 효과가 없다고 인정될 때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ko-KR" altLang="en-US" sz="7200" dirty="0" smtClean="0"/>
              <a:t>제</a:t>
            </a:r>
            <a:r>
              <a:rPr lang="en-US" altLang="ko-KR" sz="7200" dirty="0" smtClean="0"/>
              <a:t>1</a:t>
            </a:r>
            <a:r>
              <a:rPr lang="ko-KR" altLang="en-US" sz="7200" dirty="0" smtClean="0"/>
              <a:t>장 </a:t>
            </a:r>
            <a:endParaRPr lang="en-US" altLang="ko-KR" sz="7200" dirty="0" smtClean="0"/>
          </a:p>
          <a:p>
            <a:pPr algn="ctr">
              <a:buNone/>
            </a:pPr>
            <a:r>
              <a:rPr lang="ko-KR" altLang="en-US" sz="7200" dirty="0" err="1" smtClean="0"/>
              <a:t>초동수사와</a:t>
            </a:r>
            <a:r>
              <a:rPr lang="ko-KR" altLang="en-US" sz="7200" dirty="0" smtClean="0"/>
              <a:t> 현장수사</a:t>
            </a:r>
            <a:endParaRPr lang="ko-KR" alt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교양 훈련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329642" cy="504521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경찰청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지방청</a:t>
            </a:r>
            <a:r>
              <a:rPr lang="en-US" altLang="ko-KR" dirty="0" smtClean="0"/>
              <a:t> ·</a:t>
            </a:r>
            <a:r>
              <a:rPr lang="ko-KR" altLang="en-US" dirty="0" smtClean="0"/>
              <a:t> 경찰서 대상 연</a:t>
            </a:r>
            <a:r>
              <a:rPr lang="en-US" altLang="ko-KR" dirty="0" smtClean="0"/>
              <a:t> 1</a:t>
            </a:r>
            <a:r>
              <a:rPr lang="ko-KR" altLang="en-US" dirty="0" smtClean="0"/>
              <a:t>회 실시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2.  </a:t>
            </a:r>
            <a:r>
              <a:rPr lang="ko-KR" altLang="en-US" dirty="0" smtClean="0"/>
              <a:t>지방청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관할경찰서 대상 반기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 실시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3. </a:t>
            </a:r>
            <a:r>
              <a:rPr lang="ko-KR" altLang="en-US" dirty="0" smtClean="0"/>
              <a:t>경찰서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자체 계획에 의거 분기 </a:t>
            </a:r>
            <a:r>
              <a:rPr lang="en-US" altLang="ko-KR" dirty="0" smtClean="0"/>
              <a:t>1</a:t>
            </a:r>
            <a:r>
              <a:rPr lang="ko-KR" altLang="en-US" dirty="0" smtClean="0"/>
              <a:t>회 실시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현장관찰의 의의와 중요성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None/>
            </a:pPr>
            <a:endParaRPr lang="en-US" altLang="ko-KR" dirty="0" smtClean="0"/>
          </a:p>
          <a:p>
            <a:pPr marL="457200" indent="-457200">
              <a:lnSpc>
                <a:spcPct val="150000"/>
              </a:lnSpc>
            </a:pPr>
            <a:r>
              <a:rPr lang="ko-KR" altLang="en-US" dirty="0" smtClean="0"/>
              <a:t>현장관찰이란</a:t>
            </a:r>
            <a:r>
              <a:rPr lang="en-US" altLang="ko-KR" dirty="0" smtClean="0"/>
              <a:t>?</a:t>
            </a:r>
          </a:p>
          <a:p>
            <a:pPr marL="457200" indent="-457200">
              <a:lnSpc>
                <a:spcPct val="150000"/>
              </a:lnSpc>
              <a:buNone/>
            </a:pPr>
            <a:r>
              <a:rPr lang="ko-KR" altLang="en-US" dirty="0" smtClean="0"/>
              <a:t>      범죄현장에서 범행과 직접 또는 간접적으로 결부되어 있는 유형 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  </a:t>
            </a:r>
            <a:r>
              <a:rPr lang="ko-KR" altLang="en-US" dirty="0" smtClean="0"/>
              <a:t>내지 무형의 자료들을 수집하기 위하여 현장에 있는 자료나</a:t>
            </a:r>
            <a:r>
              <a:rPr lang="en-US" altLang="ko-KR" dirty="0" smtClean="0"/>
              <a:t> </a:t>
            </a:r>
            <a:r>
              <a:rPr lang="ko-KR" altLang="en-US" dirty="0" smtClean="0"/>
              <a:t>현상을 </a:t>
            </a:r>
            <a:endParaRPr lang="en-US" altLang="ko-KR" dirty="0" smtClean="0"/>
          </a:p>
          <a:p>
            <a:pPr marL="457200" indent="-457200"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관찰하는 활동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현장관찰의 중요성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1) </a:t>
            </a:r>
            <a:r>
              <a:rPr lang="ko-KR" altLang="en-US" dirty="0" smtClean="0"/>
              <a:t>현장은 증거의 보고라는 신념을 견지할 것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2) </a:t>
            </a:r>
            <a:r>
              <a:rPr lang="ko-KR" altLang="en-US" dirty="0" smtClean="0"/>
              <a:t>냉정</a:t>
            </a:r>
            <a:r>
              <a:rPr lang="en-US" altLang="ko-KR" dirty="0" smtClean="0"/>
              <a:t> ·</a:t>
            </a:r>
            <a:r>
              <a:rPr lang="ko-KR" altLang="en-US" dirty="0" smtClean="0"/>
              <a:t> 침착한 관찰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3) </a:t>
            </a:r>
            <a:r>
              <a:rPr lang="ko-KR" altLang="en-US" dirty="0" smtClean="0"/>
              <a:t>선입감을 피한 객관적 관찰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4) </a:t>
            </a:r>
            <a:r>
              <a:rPr lang="ko-KR" altLang="en-US" dirty="0" err="1" smtClean="0"/>
              <a:t>질서있는</a:t>
            </a:r>
            <a:r>
              <a:rPr lang="ko-KR" altLang="en-US" dirty="0" smtClean="0"/>
              <a:t> 관찰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5) </a:t>
            </a:r>
            <a:r>
              <a:rPr lang="ko-KR" altLang="en-US" dirty="0" smtClean="0"/>
              <a:t>광범위한 관찰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6) </a:t>
            </a:r>
            <a:r>
              <a:rPr lang="ko-KR" altLang="en-US" dirty="0" smtClean="0"/>
              <a:t>치밀하고 반복적인 관찰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7) </a:t>
            </a:r>
            <a:r>
              <a:rPr lang="ko-KR" altLang="en-US" dirty="0" smtClean="0"/>
              <a:t>모든 관찰수단의 활용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8) </a:t>
            </a:r>
            <a:r>
              <a:rPr lang="ko-KR" altLang="en-US" dirty="0" smtClean="0"/>
              <a:t>현장관찰은 수사지휘관의 통제 하에 움직일 것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58204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현장관찰의 일반적 순서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1) </a:t>
            </a:r>
            <a:r>
              <a:rPr lang="ko-KR" altLang="en-US" dirty="0" smtClean="0"/>
              <a:t>일반적 현장관찰 순서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(1) </a:t>
            </a:r>
            <a:r>
              <a:rPr lang="ko-KR" altLang="en-US" dirty="0" smtClean="0"/>
              <a:t>전체에서 부분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(2) </a:t>
            </a:r>
            <a:r>
              <a:rPr lang="ko-KR" altLang="en-US" dirty="0" smtClean="0"/>
              <a:t>외부에서 내부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(3) </a:t>
            </a:r>
            <a:r>
              <a:rPr lang="ko-KR" altLang="en-US" dirty="0" smtClean="0"/>
              <a:t>좌에서 우로 또는 우에서 좌로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(4) </a:t>
            </a:r>
            <a:r>
              <a:rPr lang="ko-KR" altLang="en-US" dirty="0" smtClean="0"/>
              <a:t>위에서 아래로 또는 아래로부터 위로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(5) </a:t>
            </a:r>
            <a:r>
              <a:rPr lang="ko-KR" altLang="en-US" dirty="0" smtClean="0"/>
              <a:t>밝은 곳에서 어두운 곳으로 이동</a:t>
            </a: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58204" cy="46434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2) </a:t>
            </a:r>
            <a:r>
              <a:rPr lang="ko-KR" altLang="en-US" dirty="0" smtClean="0"/>
              <a:t>범죄현장에서 구체적 현장 관찰순서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(1) </a:t>
            </a:r>
            <a:r>
              <a:rPr lang="ko-KR" altLang="en-US" dirty="0" smtClean="0"/>
              <a:t>현장부근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(2) </a:t>
            </a:r>
            <a:r>
              <a:rPr lang="ko-KR" altLang="en-US" dirty="0" smtClean="0"/>
              <a:t>가옥주변의 관찰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(3) </a:t>
            </a:r>
            <a:r>
              <a:rPr lang="ko-KR" altLang="en-US" dirty="0" smtClean="0"/>
              <a:t>가옥 외부 관찰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(4) </a:t>
            </a:r>
            <a:r>
              <a:rPr lang="ko-KR" altLang="en-US" dirty="0" smtClean="0"/>
              <a:t>현장내부 관찰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329642" cy="542928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3) </a:t>
            </a:r>
            <a:r>
              <a:rPr lang="ko-KR" altLang="en-US" dirty="0" err="1" smtClean="0"/>
              <a:t>현장관찰시</a:t>
            </a:r>
            <a:r>
              <a:rPr lang="ko-KR" altLang="en-US" dirty="0" smtClean="0"/>
              <a:t> 착안사항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(1) </a:t>
            </a:r>
            <a:r>
              <a:rPr lang="ko-KR" altLang="en-US" dirty="0" smtClean="0"/>
              <a:t>범인에 관한 사항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· </a:t>
            </a:r>
            <a:r>
              <a:rPr lang="ko-KR" altLang="en-US" dirty="0" smtClean="0"/>
              <a:t>범인의 신체적</a:t>
            </a:r>
            <a:r>
              <a:rPr lang="en-US" altLang="ko-KR" dirty="0" smtClean="0"/>
              <a:t> ·</a:t>
            </a:r>
            <a:r>
              <a:rPr lang="ko-KR" altLang="en-US" dirty="0" smtClean="0"/>
              <a:t> 생리적 특징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지문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장문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족문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혈액형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족흔의</a:t>
            </a:r>
            <a:r>
              <a:rPr lang="ko-KR" altLang="en-US" dirty="0" smtClean="0"/>
              <a:t> 보폭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족장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· </a:t>
            </a:r>
            <a:r>
              <a:rPr lang="ko-KR" altLang="en-US" dirty="0" smtClean="0"/>
              <a:t>범인의 착의</a:t>
            </a:r>
            <a:r>
              <a:rPr lang="en-US" altLang="ko-KR" dirty="0" smtClean="0"/>
              <a:t> ·</a:t>
            </a:r>
            <a:r>
              <a:rPr lang="ko-KR" altLang="en-US" dirty="0" smtClean="0"/>
              <a:t> 소지품</a:t>
            </a:r>
            <a:r>
              <a:rPr lang="en-US" altLang="ko-KR" dirty="0" smtClean="0"/>
              <a:t> ·</a:t>
            </a:r>
            <a:r>
              <a:rPr lang="ko-KR" altLang="en-US" dirty="0" smtClean="0"/>
              <a:t> 휴대품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현장에 유류된 착의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흉기</a:t>
            </a:r>
            <a:r>
              <a:rPr lang="en-US" altLang="ko-KR" dirty="0" smtClean="0"/>
              <a:t>, </a:t>
            </a:r>
            <a:r>
              <a:rPr lang="ko-KR" altLang="en-US" dirty="0" smtClean="0"/>
              <a:t>성냥 등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· </a:t>
            </a:r>
            <a:r>
              <a:rPr lang="ko-KR" altLang="en-US" dirty="0" smtClean="0"/>
              <a:t>범인의 지식과 지능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현장에 유류된 편지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협박문서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낙서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연고감</a:t>
            </a:r>
            <a:r>
              <a:rPr lang="en-US" altLang="ko-KR" dirty="0" smtClean="0"/>
              <a:t> ·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                           </a:t>
            </a:r>
            <a:r>
              <a:rPr lang="ko-KR" altLang="en-US" dirty="0" err="1" smtClean="0"/>
              <a:t>지리감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전기지식 등의 특수지식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· </a:t>
            </a:r>
            <a:r>
              <a:rPr lang="ko-KR" altLang="en-US" dirty="0" smtClean="0"/>
              <a:t>범인의 수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공범의 유무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침입방법이나 장물운반방법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흉기나 유류품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· </a:t>
            </a:r>
            <a:r>
              <a:rPr lang="ko-KR" altLang="en-US" dirty="0" smtClean="0"/>
              <a:t>범인의 직업 또는 생활환경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유류품의 냄새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오염상황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· </a:t>
            </a:r>
            <a:r>
              <a:rPr lang="ko-KR" altLang="en-US" dirty="0" smtClean="0"/>
              <a:t>범인의 전과 또는 상습성의 유무 </a:t>
            </a:r>
            <a:r>
              <a:rPr lang="en-US" altLang="ko-KR" dirty="0" smtClean="0"/>
              <a:t>: </a:t>
            </a:r>
            <a:r>
              <a:rPr lang="ko-KR" altLang="en-US" dirty="0" smtClean="0"/>
              <a:t>범행수간이 교묘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목적물의 선정방법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(2) </a:t>
            </a:r>
            <a:r>
              <a:rPr lang="ko-KR" altLang="en-US" dirty="0" err="1" smtClean="0"/>
              <a:t>범행일시에</a:t>
            </a:r>
            <a:r>
              <a:rPr lang="ko-KR" altLang="en-US" dirty="0" smtClean="0"/>
              <a:t> 관한 사항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시계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라디오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텔레비전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신문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우편물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우유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기타 정기 배달물의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상태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문단속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전등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식사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취사 등의 기타 상황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욕탕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주전자 등의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  </a:t>
            </a:r>
            <a:r>
              <a:rPr lang="ko-KR" altLang="en-US" dirty="0" err="1" smtClean="0"/>
              <a:t>물온도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시체의 체온</a:t>
            </a:r>
            <a:r>
              <a:rPr lang="en-US" altLang="ko-KR" dirty="0" smtClean="0"/>
              <a:t> ·  </a:t>
            </a:r>
            <a:r>
              <a:rPr lang="ko-KR" altLang="en-US" dirty="0" smtClean="0"/>
              <a:t>시체얼룩</a:t>
            </a:r>
            <a:r>
              <a:rPr lang="en-US" altLang="ko-KR" dirty="0" smtClean="0"/>
              <a:t> · </a:t>
            </a:r>
            <a:r>
              <a:rPr lang="ko-KR" altLang="en-US" dirty="0" err="1" smtClean="0"/>
              <a:t>시체굳음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부패의 진행상황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혈흔의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색조와 응고상황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(3) </a:t>
            </a:r>
            <a:r>
              <a:rPr lang="ko-KR" altLang="en-US" dirty="0" smtClean="0"/>
              <a:t>범행장소에 관한 사항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현장의 위치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교통기관의 관계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현장부근의 상황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피해현장의 상황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 유기한 용의가 있는 시체의 경우 시체의 부착물</a:t>
            </a:r>
            <a:r>
              <a:rPr lang="en-US" altLang="ko-KR" dirty="0" smtClean="0"/>
              <a:t>, </a:t>
            </a:r>
            <a:r>
              <a:rPr lang="ko-KR" altLang="en-US" dirty="0" smtClean="0"/>
              <a:t>양손의 물건</a:t>
            </a:r>
            <a:r>
              <a:rPr lang="en-US" altLang="ko-KR" dirty="0" smtClean="0"/>
              <a:t>, </a:t>
            </a:r>
            <a:r>
              <a:rPr lang="ko-KR" altLang="en-US" dirty="0" smtClean="0"/>
              <a:t>신발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발바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닥 등 부근의 여러 흔적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(4) </a:t>
            </a:r>
            <a:r>
              <a:rPr lang="ko-KR" altLang="en-US" dirty="0" smtClean="0"/>
              <a:t>범행동기에 관한 사항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피해품의 종별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수량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특징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가격 등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흉기의 종류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성질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공격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 부위</a:t>
            </a:r>
            <a:r>
              <a:rPr lang="en-US" altLang="ko-KR" dirty="0" smtClean="0"/>
              <a:t> · </a:t>
            </a:r>
            <a:r>
              <a:rPr lang="ko-KR" altLang="en-US" dirty="0" err="1" smtClean="0"/>
              <a:t>횟수정도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흉기의 소지자</a:t>
            </a:r>
            <a:r>
              <a:rPr lang="en-US" altLang="ko-KR" dirty="0" smtClean="0"/>
              <a:t>, </a:t>
            </a:r>
            <a:r>
              <a:rPr lang="ko-KR" altLang="en-US" dirty="0" smtClean="0"/>
              <a:t>보관하고 있었던 장소의 상황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(5) </a:t>
            </a:r>
            <a:r>
              <a:rPr lang="ko-KR" altLang="en-US" dirty="0" smtClean="0"/>
              <a:t>범행방법에 관한 사항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혈흔의 흩어진 상황</a:t>
            </a:r>
            <a:r>
              <a:rPr lang="en-US" altLang="ko-KR" dirty="0" smtClean="0"/>
              <a:t>, </a:t>
            </a:r>
            <a:r>
              <a:rPr lang="ko-KR" altLang="en-US" dirty="0" smtClean="0"/>
              <a:t>물건의 이동</a:t>
            </a:r>
            <a:r>
              <a:rPr lang="en-US" altLang="ko-KR" dirty="0" smtClean="0"/>
              <a:t> · </a:t>
            </a:r>
            <a:r>
              <a:rPr lang="ko-KR" altLang="en-US" dirty="0" smtClean="0"/>
              <a:t>전도 상황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침입구의</a:t>
            </a:r>
            <a:r>
              <a:rPr lang="ko-KR" altLang="en-US" dirty="0" smtClean="0"/>
              <a:t> 특이성</a:t>
            </a:r>
            <a:r>
              <a:rPr lang="en-US" altLang="ko-KR" dirty="0" smtClean="0"/>
              <a:t>,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욕실을 사용한 상황</a:t>
            </a:r>
            <a:r>
              <a:rPr lang="en-US" altLang="ko-KR" dirty="0" smtClean="0"/>
              <a:t>, </a:t>
            </a:r>
            <a:r>
              <a:rPr lang="ko-KR" altLang="en-US" dirty="0" smtClean="0"/>
              <a:t>특수한 행동의 유무</a:t>
            </a:r>
            <a:r>
              <a:rPr lang="en-US" altLang="ko-KR" dirty="0" smtClean="0"/>
              <a:t>, </a:t>
            </a:r>
            <a:r>
              <a:rPr lang="ko-KR" altLang="en-US" dirty="0" smtClean="0"/>
              <a:t>흉기 기타 유류품의 위치</a:t>
            </a:r>
            <a:r>
              <a:rPr lang="en-US" altLang="ko-KR" dirty="0" smtClean="0"/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· </a:t>
            </a:r>
            <a:r>
              <a:rPr lang="ko-KR" altLang="en-US" dirty="0" smtClean="0"/>
              <a:t>상황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4) </a:t>
            </a:r>
            <a:r>
              <a:rPr lang="ko-KR" altLang="en-US" dirty="0" err="1" smtClean="0"/>
              <a:t>현장관찰시</a:t>
            </a:r>
            <a:r>
              <a:rPr lang="ko-KR" altLang="en-US" dirty="0" smtClean="0"/>
              <a:t> 기록 작성요령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(1) </a:t>
            </a:r>
            <a:r>
              <a:rPr lang="ko-KR" altLang="en-US" dirty="0" smtClean="0"/>
              <a:t>수시로 빠짐없이 기록</a:t>
            </a:r>
            <a:endParaRPr lang="en-US" altLang="ko-KR" dirty="0" smtClean="0"/>
          </a:p>
          <a:p>
            <a:pPr>
              <a:lnSpc>
                <a:spcPct val="110000"/>
              </a:lnSpc>
              <a:buNone/>
            </a:pPr>
            <a:endParaRPr lang="en-US" altLang="ko-KR" dirty="0" smtClean="0"/>
          </a:p>
          <a:p>
            <a:pPr>
              <a:lnSpc>
                <a:spcPct val="110000"/>
              </a:lnSpc>
              <a:buNone/>
            </a:pPr>
            <a:r>
              <a:rPr lang="en-US" altLang="ko-KR" dirty="0" smtClean="0"/>
              <a:t>   (2) </a:t>
            </a:r>
            <a:r>
              <a:rPr lang="ko-KR" altLang="en-US" dirty="0" smtClean="0"/>
              <a:t>시간적 순서에 따른 기록</a:t>
            </a:r>
            <a:endParaRPr lang="en-US" altLang="ko-KR" dirty="0" smtClean="0"/>
          </a:p>
          <a:p>
            <a:pPr>
              <a:lnSpc>
                <a:spcPct val="110000"/>
              </a:lnSpc>
              <a:buNone/>
            </a:pPr>
            <a:r>
              <a:rPr lang="en-US" altLang="ko-KR" dirty="0" smtClean="0"/>
              <a:t>  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dirty="0" smtClean="0"/>
              <a:t>   (3) </a:t>
            </a:r>
            <a:r>
              <a:rPr lang="ko-KR" altLang="en-US" dirty="0" smtClean="0"/>
              <a:t>대상의 위치를 명백히 하여 정확하게 측정</a:t>
            </a:r>
            <a:endParaRPr lang="en-US" altLang="ko-KR" dirty="0" smtClean="0"/>
          </a:p>
          <a:p>
            <a:pPr>
              <a:lnSpc>
                <a:spcPct val="110000"/>
              </a:lnSpc>
              <a:buNone/>
            </a:pPr>
            <a:endParaRPr lang="en-US" altLang="ko-KR" dirty="0" smtClean="0"/>
          </a:p>
          <a:p>
            <a:pPr>
              <a:lnSpc>
                <a:spcPct val="110000"/>
              </a:lnSpc>
              <a:buNone/>
            </a:pPr>
            <a:r>
              <a:rPr lang="en-US" altLang="ko-KR" dirty="0" smtClean="0"/>
              <a:t>   (4) </a:t>
            </a:r>
            <a:r>
              <a:rPr lang="ko-KR" altLang="en-US" dirty="0" smtClean="0"/>
              <a:t>실측을 할 것</a:t>
            </a:r>
            <a:endParaRPr lang="en-US" altLang="ko-KR" dirty="0" smtClean="0"/>
          </a:p>
          <a:p>
            <a:pPr>
              <a:lnSpc>
                <a:spcPct val="110000"/>
              </a:lnSpc>
              <a:buNone/>
            </a:pPr>
            <a:r>
              <a:rPr lang="en-US" altLang="ko-KR" dirty="0" smtClean="0"/>
              <a:t>   </a:t>
            </a:r>
          </a:p>
          <a:p>
            <a:pPr>
              <a:lnSpc>
                <a:spcPct val="110000"/>
              </a:lnSpc>
              <a:buNone/>
            </a:pPr>
            <a:r>
              <a:rPr lang="en-US" altLang="ko-KR" dirty="0" smtClean="0"/>
              <a:t>   (5) </a:t>
            </a:r>
            <a:r>
              <a:rPr lang="ko-KR" altLang="en-US" dirty="0" smtClean="0"/>
              <a:t>사소한 것까지 기록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ko-KR" altLang="en-US" dirty="0" err="1" smtClean="0"/>
              <a:t>초동수사의</a:t>
            </a:r>
            <a:r>
              <a:rPr lang="ko-KR" altLang="en-US" dirty="0" smtClean="0"/>
              <a:t> 개념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초동수사란</a:t>
            </a:r>
            <a:r>
              <a:rPr lang="en-US" altLang="ko-KR" dirty="0" smtClean="0"/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최초 범죄가 발생하여 신고가 접수되면 주로 지구대에 근무하는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 정복경찰관이 사건을 수사하기 위하여 현장에 출동하게 되는데</a:t>
            </a:r>
            <a:r>
              <a:rPr lang="en-US" altLang="ko-KR" dirty="0" smtClean="0"/>
              <a:t>,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이러한 최초 현장에 출동한 경찰관의 조치를 </a:t>
            </a:r>
            <a:r>
              <a:rPr lang="ko-KR" altLang="en-US" dirty="0" err="1" smtClean="0"/>
              <a:t>초동조치</a:t>
            </a:r>
            <a:r>
              <a:rPr lang="ko-KR" altLang="en-US" dirty="0" smtClean="0"/>
              <a:t> 혹은 </a:t>
            </a:r>
            <a:r>
              <a:rPr lang="ko-KR" altLang="en-US" dirty="0" err="1" smtClean="0"/>
              <a:t>초동수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사라고 한다</a:t>
            </a:r>
            <a:r>
              <a:rPr lang="en-US" altLang="ko-KR" dirty="0" smtClean="0"/>
              <a:t>.</a:t>
            </a:r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5) </a:t>
            </a:r>
            <a:r>
              <a:rPr lang="ko-KR" altLang="en-US" dirty="0" smtClean="0"/>
              <a:t>현장수색방법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 현장수색이란</a:t>
            </a:r>
            <a:r>
              <a:rPr lang="en-US" altLang="ko-KR" dirty="0" smtClean="0"/>
              <a:t>?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   증거의 수집과 발견을 위해 현장관찰보다 더 넓은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 지역을 다수의 인원을 동원하여 면밀히 수색하는 것을 말한다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(2) </a:t>
            </a:r>
            <a:r>
              <a:rPr lang="ko-KR" altLang="en-US" dirty="0" smtClean="0"/>
              <a:t>범죄현장수색방법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</a:t>
            </a:r>
            <a:r>
              <a:rPr lang="ko-KR" altLang="en-US" dirty="0" smtClean="0"/>
              <a:t>①나선형 수색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소용돌이형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714612" y="2857496"/>
            <a:ext cx="4357718" cy="3429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② </a:t>
            </a:r>
            <a:r>
              <a:rPr lang="ko-KR" altLang="en-US" dirty="0" err="1" smtClean="0"/>
              <a:t>스트립형방식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벗기기방식</a:t>
            </a:r>
            <a:r>
              <a:rPr lang="en-US" altLang="ko-KR" dirty="0" smtClean="0"/>
              <a:t>)</a:t>
            </a:r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1071538" y="2143116"/>
            <a:ext cx="5214974" cy="4429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③ </a:t>
            </a:r>
            <a:r>
              <a:rPr lang="ko-KR" altLang="en-US" dirty="0" err="1" smtClean="0"/>
              <a:t>격자형방식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1357290" y="2214554"/>
            <a:ext cx="5500726" cy="3929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58204" cy="511665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④구역방식</a:t>
            </a:r>
            <a:r>
              <a:rPr lang="en-US" altLang="ko-KR" dirty="0" smtClean="0"/>
              <a:t>(Zone Method)</a:t>
            </a:r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1214414" y="2143116"/>
            <a:ext cx="6572296" cy="357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buNone/>
            </a:pPr>
            <a:r>
              <a:rPr lang="ko-KR" altLang="en-US" dirty="0" smtClean="0"/>
              <a:t>⑤파이</a:t>
            </a:r>
            <a:r>
              <a:rPr lang="en-US" altLang="ko-KR" dirty="0" smtClean="0"/>
              <a:t>(</a:t>
            </a:r>
            <a:r>
              <a:rPr lang="ko-KR" altLang="en-US" dirty="0" smtClean="0"/>
              <a:t>수레바퀴</a:t>
            </a:r>
            <a:r>
              <a:rPr lang="en-US" altLang="ko-KR" dirty="0" smtClean="0"/>
              <a:t>)</a:t>
            </a:r>
            <a:r>
              <a:rPr lang="ko-KR" altLang="en-US" dirty="0" smtClean="0"/>
              <a:t>형 방식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  <p:sp>
        <p:nvSpPr>
          <p:cNvPr id="4" name="직사각형 3"/>
          <p:cNvSpPr/>
          <p:nvPr/>
        </p:nvSpPr>
        <p:spPr>
          <a:xfrm>
            <a:off x="1142976" y="2143116"/>
            <a:ext cx="5572164" cy="428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sz="3300" dirty="0" smtClean="0"/>
              <a:t/>
            </a:r>
            <a:br>
              <a:rPr lang="en-US" altLang="ko-KR" sz="3300" dirty="0" smtClean="0"/>
            </a:br>
            <a:r>
              <a:rPr lang="ko-KR" altLang="en-US" sz="3300" dirty="0" err="1" smtClean="0"/>
              <a:t>초동수사의</a:t>
            </a:r>
            <a:r>
              <a:rPr lang="ko-KR" altLang="en-US" sz="3300" dirty="0" smtClean="0"/>
              <a:t> 목적</a:t>
            </a:r>
            <a:endParaRPr lang="ko-KR" altLang="en-US" sz="33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1. </a:t>
            </a:r>
            <a:r>
              <a:rPr lang="ko-KR" altLang="en-US" dirty="0" smtClean="0"/>
              <a:t>범인의 체포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초동수사의</a:t>
            </a:r>
            <a:r>
              <a:rPr lang="ko-KR" altLang="en-US" dirty="0" smtClean="0"/>
              <a:t> 제</a:t>
            </a:r>
            <a:r>
              <a:rPr lang="en-US" altLang="ko-KR" dirty="0" smtClean="0"/>
              <a:t> 1</a:t>
            </a:r>
            <a:r>
              <a:rPr lang="ko-KR" altLang="en-US" dirty="0" smtClean="0"/>
              <a:t>목적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2. </a:t>
            </a:r>
            <a:r>
              <a:rPr lang="ko-KR" altLang="en-US" dirty="0" smtClean="0"/>
              <a:t>현장보존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3. </a:t>
            </a:r>
            <a:r>
              <a:rPr lang="ko-KR" altLang="en-US" dirty="0" smtClean="0"/>
              <a:t>참고인 및 사건관계자의 신속한 진술확보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4. </a:t>
            </a:r>
            <a:r>
              <a:rPr lang="ko-KR" altLang="en-US" dirty="0" err="1" smtClean="0"/>
              <a:t>사건당시의</a:t>
            </a:r>
            <a:r>
              <a:rPr lang="ko-KR" altLang="en-US" dirty="0" smtClean="0"/>
              <a:t> 상황확보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/>
          <a:lstStyle/>
          <a:p>
            <a:r>
              <a:rPr lang="ko-KR" altLang="en-US" dirty="0" err="1" smtClean="0"/>
              <a:t>초동조치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428736"/>
            <a:ext cx="8258204" cy="5045216"/>
          </a:xfrm>
        </p:spPr>
        <p:txBody>
          <a:bodyPr/>
          <a:lstStyle/>
          <a:p>
            <a:pPr>
              <a:buNone/>
            </a:pPr>
            <a:r>
              <a:rPr lang="en-US" altLang="ko-KR" dirty="0" smtClean="0"/>
              <a:t>1. </a:t>
            </a:r>
            <a:r>
              <a:rPr lang="ko-KR" altLang="en-US" dirty="0" err="1" smtClean="0"/>
              <a:t>초동조치의</a:t>
            </a:r>
            <a:r>
              <a:rPr lang="ko-KR" altLang="en-US" dirty="0" smtClean="0"/>
              <a:t> 절차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1) </a:t>
            </a:r>
            <a:r>
              <a:rPr lang="ko-KR" altLang="en-US" dirty="0" smtClean="0"/>
              <a:t>신고의 접수와 현장출동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 -</a:t>
            </a:r>
            <a:r>
              <a:rPr lang="ko-KR" altLang="en-US" dirty="0" smtClean="0"/>
              <a:t>사건 신고를 접수 할 때 필수적으로 청취할 사항은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(1) </a:t>
            </a:r>
            <a:r>
              <a:rPr lang="ko-KR" altLang="en-US" dirty="0" smtClean="0"/>
              <a:t>신고인의 확인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(2) </a:t>
            </a:r>
            <a:r>
              <a:rPr lang="ko-KR" altLang="en-US" dirty="0" smtClean="0"/>
              <a:t>신고내용의 확인이 필요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</a:t>
            </a:r>
          </a:p>
          <a:p>
            <a:pPr>
              <a:buNone/>
            </a:pPr>
            <a:r>
              <a:rPr lang="en-US" altLang="ko-KR" dirty="0" smtClean="0"/>
              <a:t>       -</a:t>
            </a:r>
            <a:r>
              <a:rPr lang="ko-KR" altLang="en-US" dirty="0" smtClean="0"/>
              <a:t>전부의 사항을 청취할 수 없기 때문에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경우에는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(1) </a:t>
            </a:r>
            <a:r>
              <a:rPr lang="ko-KR" altLang="en-US" dirty="0" smtClean="0"/>
              <a:t>신고인의 </a:t>
            </a:r>
            <a:r>
              <a:rPr lang="ko-KR" altLang="en-US" dirty="0" err="1" smtClean="0"/>
              <a:t>인적사항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(2) </a:t>
            </a:r>
            <a:r>
              <a:rPr lang="ko-KR" altLang="en-US" dirty="0" err="1" smtClean="0"/>
              <a:t>사건발생일시와장소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(3) </a:t>
            </a:r>
            <a:r>
              <a:rPr lang="ko-KR" altLang="en-US" dirty="0" smtClean="0"/>
              <a:t>피해상황과 범인의 인상착의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     (4) </a:t>
            </a:r>
            <a:r>
              <a:rPr lang="ko-KR" altLang="en-US" dirty="0" smtClean="0"/>
              <a:t>도주경로와 현재 상황 등 중요한 사항을 먼저 확인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2) </a:t>
            </a:r>
            <a:r>
              <a:rPr lang="ko-KR" altLang="en-US" dirty="0" err="1" smtClean="0"/>
              <a:t>즉보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1</a:t>
            </a:r>
            <a:r>
              <a:rPr lang="ko-KR" altLang="en-US" dirty="0" smtClean="0"/>
              <a:t>보는 사건개요만을 간략하게 </a:t>
            </a:r>
            <a:r>
              <a:rPr lang="ko-KR" altLang="en-US" dirty="0" err="1" smtClean="0"/>
              <a:t>즉보하고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제</a:t>
            </a:r>
            <a:r>
              <a:rPr lang="en-US" altLang="ko-KR" dirty="0" smtClean="0"/>
              <a:t>2</a:t>
            </a:r>
            <a:r>
              <a:rPr lang="ko-KR" altLang="en-US" dirty="0" smtClean="0"/>
              <a:t>보부터는 범인의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추적</a:t>
            </a:r>
            <a:r>
              <a:rPr lang="en-US" altLang="ko-KR" dirty="0" smtClean="0"/>
              <a:t>, </a:t>
            </a:r>
            <a:r>
              <a:rPr lang="ko-KR" altLang="en-US" dirty="0" smtClean="0"/>
              <a:t> 체포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수배를 위하여 필요한 사항 및 피해자의 상황을 우선적으로 파악하면서 보고 하여야 한다</a:t>
            </a: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  <a:p>
            <a:pPr>
              <a:buNone/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3) </a:t>
            </a:r>
            <a:r>
              <a:rPr lang="ko-KR" altLang="en-US" dirty="0" smtClean="0"/>
              <a:t>현장급행 및 현장접근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(1) </a:t>
            </a:r>
            <a:r>
              <a:rPr lang="ko-KR" altLang="en-US" dirty="0" smtClean="0"/>
              <a:t>현장급행시의 주의사항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</a:t>
            </a:r>
            <a:r>
              <a:rPr lang="ko-KR" altLang="en-US" dirty="0" smtClean="0"/>
              <a:t>신고접수를 받은 경찰관은 최초 신고 받은 사항을 경찰서 주무과장에게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</a:t>
            </a:r>
            <a:r>
              <a:rPr lang="ko-KR" altLang="en-US" dirty="0" smtClean="0"/>
              <a:t> 보고하고 최단시간 내에 도착할 수 있도록 즉시 출동해야 한다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472518" cy="487375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(2) </a:t>
            </a:r>
            <a:r>
              <a:rPr lang="ko-KR" altLang="en-US" dirty="0" err="1" smtClean="0"/>
              <a:t>현장접근시</a:t>
            </a:r>
            <a:r>
              <a:rPr lang="ko-KR" altLang="en-US" dirty="0" smtClean="0"/>
              <a:t> 주의사항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1)</a:t>
            </a:r>
            <a:r>
              <a:rPr lang="ko-KR" altLang="en-US" dirty="0" smtClean="0"/>
              <a:t>가까운 거리에 주차를 하되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경광등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경보음을</a:t>
            </a:r>
            <a:r>
              <a:rPr lang="ko-KR" altLang="en-US" dirty="0" smtClean="0"/>
              <a:t> 자제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2)</a:t>
            </a:r>
            <a:r>
              <a:rPr lang="ko-KR" altLang="en-US" dirty="0" smtClean="0"/>
              <a:t>접근이 용이한 도로 이외에 다른 방향에서 접근해 보는 방안을 검토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   3)</a:t>
            </a:r>
            <a:r>
              <a:rPr lang="ko-KR" altLang="en-US" dirty="0" smtClean="0"/>
              <a:t>현장에는 한 사람 이상의 경찰관이 출동해야 하고</a:t>
            </a:r>
            <a:r>
              <a:rPr lang="en-US" altLang="ko-KR" dirty="0" smtClean="0"/>
              <a:t>, </a:t>
            </a:r>
            <a:r>
              <a:rPr lang="ko-KR" altLang="en-US" dirty="0" smtClean="0"/>
              <a:t>현장진입 전 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dirty="0" smtClean="0"/>
              <a:t>        현장사실을 </a:t>
            </a:r>
            <a:r>
              <a:rPr lang="ko-KR" altLang="en-US" dirty="0" err="1" smtClean="0"/>
              <a:t>지령실에</a:t>
            </a:r>
            <a:r>
              <a:rPr lang="ko-KR" altLang="en-US" dirty="0" smtClean="0"/>
              <a:t> 통지하는 등 주의 깊은 태도와 보고자세가 필요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r>
              <a:rPr lang="ko-KR" altLang="en-US" dirty="0" smtClean="0"/>
              <a:t>최초 현장도착 경찰관의 조치</a:t>
            </a:r>
            <a:r>
              <a:rPr lang="en-US" altLang="ko-KR" dirty="0" smtClean="0"/>
              <a:t>(</a:t>
            </a:r>
            <a:r>
              <a:rPr lang="ko-KR" altLang="en-US" dirty="0" smtClean="0"/>
              <a:t>현장임장과 현장통제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329642" cy="51166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1. </a:t>
            </a:r>
            <a:r>
              <a:rPr lang="ko-KR" altLang="en-US" dirty="0" smtClean="0"/>
              <a:t>범죄 진압 및 범인체포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 </a:t>
            </a:r>
            <a:r>
              <a:rPr lang="ko-KR" altLang="en-US" dirty="0" smtClean="0"/>
              <a:t>범죄현장에 최초로 도착한 자는 범행이 아직도 계속 중일 경우에는 신속히 범행을 진압하고 현행범으로 체포하여야 한다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2. </a:t>
            </a:r>
            <a:r>
              <a:rPr lang="ko-KR" altLang="en-US" dirty="0" smtClean="0"/>
              <a:t>부상자 구호</a:t>
            </a:r>
            <a:endParaRPr lang="en-US" altLang="ko-KR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dirty="0" smtClean="0"/>
              <a:t> </a:t>
            </a:r>
            <a:r>
              <a:rPr lang="ko-KR" altLang="en-US" dirty="0" smtClean="0"/>
              <a:t>현장에 제일 먼저 도착한 경찰관은 부상자가 있을 때에는 지체 없이 구호조치를 하는 것이 중요하며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범죄현장보존 등의 이유로 인명구호를 소홀히 해서는 </a:t>
            </a:r>
            <a:r>
              <a:rPr lang="ko-KR" altLang="en-US" dirty="0" err="1" smtClean="0"/>
              <a:t>안된다</a:t>
            </a: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오렌지">
  <a:themeElements>
    <a:clrScheme name="오렌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오렌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오렌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1207</TotalTime>
  <Words>1442</Words>
  <Application>Microsoft Office PowerPoint</Application>
  <PresentationFormat>화면 슬라이드 쇼(4:3)</PresentationFormat>
  <Paragraphs>247</Paragraphs>
  <Slides>35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35</vt:i4>
      </vt:variant>
    </vt:vector>
  </HeadingPairs>
  <TitlesOfParts>
    <vt:vector size="36" baseType="lpstr">
      <vt:lpstr>오렌지</vt:lpstr>
      <vt:lpstr>제3편 범죄수사활동</vt:lpstr>
      <vt:lpstr>슬라이드 2</vt:lpstr>
      <vt:lpstr>초동수사의 개념</vt:lpstr>
      <vt:lpstr>  초동수사의 목적</vt:lpstr>
      <vt:lpstr>초동조치</vt:lpstr>
      <vt:lpstr>슬라이드 6</vt:lpstr>
      <vt:lpstr>슬라이드 7</vt:lpstr>
      <vt:lpstr>슬라이드 8</vt:lpstr>
      <vt:lpstr>최초 현장도착 경찰관의 조치(현장임장과 현장통제)</vt:lpstr>
      <vt:lpstr>슬라이드 10</vt:lpstr>
      <vt:lpstr>경찰서의 조치</vt:lpstr>
      <vt:lpstr>수사긴급배치</vt:lpstr>
      <vt:lpstr>슬라이드 13</vt:lpstr>
      <vt:lpstr>슬라이드 14</vt:lpstr>
      <vt:lpstr>슬라이드 15</vt:lpstr>
      <vt:lpstr>긴급배치의 실시</vt:lpstr>
      <vt:lpstr>슬라이드 17</vt:lpstr>
      <vt:lpstr>슬라이드 18</vt:lpstr>
      <vt:lpstr>슬라이드 19</vt:lpstr>
      <vt:lpstr>교양 훈련</vt:lpstr>
      <vt:lpstr>현장관찰의 의의와 중요성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</vt:vector>
  </TitlesOfParts>
  <Company>Royal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범죄수사총론</dc:title>
  <dc:creator>Very Infortant Person</dc:creator>
  <cp:lastModifiedBy>Windows XP Professional</cp:lastModifiedBy>
  <cp:revision>125</cp:revision>
  <dcterms:created xsi:type="dcterms:W3CDTF">2011-11-17T01:05:11Z</dcterms:created>
  <dcterms:modified xsi:type="dcterms:W3CDTF">2011-12-12T06:48:42Z</dcterms:modified>
</cp:coreProperties>
</file>