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304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20" r:id="rId17"/>
    <p:sldId id="319" r:id="rId18"/>
    <p:sldId id="321" r:id="rId19"/>
    <p:sldId id="322" r:id="rId20"/>
    <p:sldId id="323" r:id="rId21"/>
    <p:sldId id="324" r:id="rId22"/>
    <p:sldId id="325" r:id="rId2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CC99"/>
    <a:srgbClr val="FFFF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402" autoAdjust="0"/>
    <p:restoredTop sz="90929"/>
  </p:normalViewPr>
  <p:slideViewPr>
    <p:cSldViewPr>
      <p:cViewPr varScale="1">
        <p:scale>
          <a:sx n="73" d="100"/>
          <a:sy n="73" d="100"/>
        </p:scale>
        <p:origin x="-1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535256-E6CB-41C9-AEFB-9F870CEBC6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06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97C655-642D-4749-A9F3-F105A23051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1353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0634D-C7A2-41C9-ACB1-B3ED3B3617F6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76253C-AAFD-4FB7-B59A-418584F060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590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93D606-6EEA-447D-8063-64693AEAAD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05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248400" y="304800"/>
            <a:ext cx="1981200" cy="6096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5791200" cy="6096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EF9C4A-2B75-4D0F-B2D0-8A15466E24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423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DD1110-F1EE-41E1-8944-95C05FC628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364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716CF8-143A-4C51-8F63-BDB7252C68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30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3962400"/>
            <a:ext cx="36957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33900" y="3962400"/>
            <a:ext cx="36957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E851F9-0555-4BD7-AC2F-47C5464822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131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603A5-37DE-4C5F-A840-E19E4E3C67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88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7FF9F5-C62A-4787-89F9-DC656BD5B0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46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148A-597D-4A2F-828F-149DB0EC6C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715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78CAD3-1923-4E5B-B550-5FD346AA61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562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239C1-6B1D-46E6-8AF4-38D51AD18C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741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3333CC">
                  <a:gamma/>
                  <a:shade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 </a:t>
            </a:r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62400"/>
            <a:ext cx="754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762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3A24DD4F-4516-4B42-BB3E-2DB3F32A24C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 u="sng">
          <a:solidFill>
            <a:srgbClr val="FFCC99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 u="sng">
          <a:solidFill>
            <a:srgbClr val="FFCC99"/>
          </a:solidFill>
          <a:latin typeface="굴림" pitchFamily="50" charset="-127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 u="sng">
          <a:solidFill>
            <a:srgbClr val="FFCC99"/>
          </a:solidFill>
          <a:latin typeface="굴림" pitchFamily="50" charset="-127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 u="sng">
          <a:solidFill>
            <a:srgbClr val="FFCC99"/>
          </a:solidFill>
          <a:latin typeface="굴림" pitchFamily="50" charset="-127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 u="sng">
          <a:solidFill>
            <a:srgbClr val="FFCC99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 u="sng">
          <a:solidFill>
            <a:srgbClr val="FFCC99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 u="sng">
          <a:solidFill>
            <a:srgbClr val="FFCC99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 u="sng">
          <a:solidFill>
            <a:srgbClr val="FFCC99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 u="sng">
          <a:solidFill>
            <a:srgbClr val="FFCC99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6D90-2371-481F-9EB2-CAA673974B4B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ko-KR" altLang="en-US" b="1" u="none">
                <a:latin typeface="Tahoma" pitchFamily="34" charset="0"/>
              </a:rPr>
              <a:t>탐색적 자료분석 실습 </a:t>
            </a:r>
            <a:r>
              <a:rPr lang="en-US" altLang="ko-KR" b="1" u="none">
                <a:latin typeface="바탕" pitchFamily="18" charset="-127"/>
                <a:ea typeface="바탕" pitchFamily="18" charset="-127"/>
              </a:rPr>
              <a:t>Ⅴ</a:t>
            </a:r>
            <a:r>
              <a:rPr lang="en-US" altLang="ko-KR" sz="3600" u="none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543800" cy="3886200"/>
          </a:xfrm>
        </p:spPr>
        <p:txBody>
          <a:bodyPr/>
          <a:lstStyle/>
          <a:p>
            <a:r>
              <a:rPr lang="ko-KR" altLang="en-US"/>
              <a:t>사례분석 </a:t>
            </a:r>
            <a:r>
              <a:rPr lang="en-US" altLang="ko-KR"/>
              <a:t>1: </a:t>
            </a:r>
            <a:r>
              <a:rPr lang="ko-KR" altLang="en-US"/>
              <a:t>체지방이 얼마나 있나</a:t>
            </a:r>
            <a:r>
              <a:rPr lang="en-US" altLang="ko-KR"/>
              <a:t>?</a:t>
            </a:r>
          </a:p>
          <a:p>
            <a:endParaRPr lang="en-US" altLang="ko-KR"/>
          </a:p>
          <a:p>
            <a:r>
              <a:rPr lang="ko-KR" altLang="en-US"/>
              <a:t>사례분석 </a:t>
            </a:r>
            <a:r>
              <a:rPr lang="en-US" altLang="ko-KR"/>
              <a:t>2: </a:t>
            </a:r>
            <a:r>
              <a:rPr lang="ko-KR" altLang="en-US"/>
              <a:t>남자육상 트랙 기록의</a:t>
            </a:r>
          </a:p>
          <a:p>
            <a:pPr>
              <a:buFontTx/>
              <a:buNone/>
            </a:pPr>
            <a:r>
              <a:rPr lang="ko-KR" altLang="en-US"/>
              <a:t>                   국가간 비교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78D01-AD88-4AD2-AB35-4AE769FED8CE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685800"/>
          </a:xfrm>
        </p:spPr>
        <p:txBody>
          <a:bodyPr/>
          <a:lstStyle/>
          <a:p>
            <a:r>
              <a:rPr lang="ko-KR" altLang="en-US" b="1" u="none"/>
              <a:t>잔차검정</a:t>
            </a:r>
            <a:r>
              <a:rPr lang="en-US" altLang="ko-KR" b="1" u="none"/>
              <a:t>:</a:t>
            </a:r>
            <a:r>
              <a:rPr lang="en-US" altLang="ko-KR" sz="3600" b="1" u="none"/>
              <a:t>Stat  Regression  Regression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ko-KR"/>
              <a:t> </a:t>
            </a: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3657600" y="5334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6248400" y="6096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33400" y="1600200"/>
            <a:ext cx="80010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3200" b="1"/>
              <a:t> Response</a:t>
            </a:r>
            <a:r>
              <a:rPr lang="en-US" altLang="ko-KR"/>
              <a:t> : Density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 </a:t>
            </a:r>
            <a:r>
              <a:rPr lang="en-US" altLang="ko-KR" sz="3200" b="1"/>
              <a:t>Predictors : </a:t>
            </a:r>
            <a:r>
              <a:rPr lang="en-US" altLang="ko-KR"/>
              <a:t>Age Abdomen Wrist Chest Biceps    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                       Hip Neck Thigh</a:t>
            </a:r>
          </a:p>
        </p:txBody>
      </p:sp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304800" y="3581400"/>
          <a:ext cx="41148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8" name="비트맵 이미지" r:id="rId3" imgW="5638095" imgH="3476190" progId="Paint.Picture">
                  <p:embed/>
                </p:oleObj>
              </mc:Choice>
              <mc:Fallback>
                <p:oleObj name="비트맵 이미지" r:id="rId3" imgW="5638095" imgH="347619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411480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9" name="Object 11"/>
          <p:cNvGraphicFramePr>
            <a:graphicFrameLocks noChangeAspect="1"/>
          </p:cNvGraphicFramePr>
          <p:nvPr/>
        </p:nvGraphicFramePr>
        <p:xfrm>
          <a:off x="4800600" y="3581400"/>
          <a:ext cx="4038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9" name="비트맵 이미지" r:id="rId5" imgW="6163535" imgH="3505689" progId="Paint.Picture">
                  <p:embed/>
                </p:oleObj>
              </mc:Choice>
              <mc:Fallback>
                <p:oleObj name="비트맵 이미지" r:id="rId5" imgW="6163535" imgH="3505689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81400"/>
                        <a:ext cx="4038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927E-B8F9-441A-8644-7174C541ECDE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r>
              <a:rPr lang="ko-KR" altLang="en-US" b="1" u="none"/>
              <a:t>잔차검정</a:t>
            </a:r>
            <a:r>
              <a:rPr lang="en-US" altLang="ko-KR" b="1" u="none"/>
              <a:t>:</a:t>
            </a:r>
            <a:r>
              <a:rPr lang="ko-KR" altLang="en-US" b="1" u="none"/>
              <a:t>특이점 존재</a:t>
            </a: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838200" y="1752600"/>
          <a:ext cx="371633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2" name="비트맵 이미지" r:id="rId3" imgW="8040222" imgH="5276190" progId="Paint.Picture">
                  <p:embed/>
                </p:oleObj>
              </mc:Choice>
              <mc:Fallback>
                <p:oleObj name="비트맵 이미지" r:id="rId3" imgW="8040222" imgH="52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71633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4876800" y="1600200"/>
          <a:ext cx="3962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3" name="비트맵 이미지" r:id="rId5" imgW="8221223" imgH="5315692" progId="Paint.Picture">
                  <p:embed/>
                </p:oleObj>
              </mc:Choice>
              <mc:Fallback>
                <p:oleObj name="비트맵 이미지" r:id="rId5" imgW="8221223" imgH="531569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39624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533400" y="4343400"/>
          <a:ext cx="4114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비트맵 이미지" r:id="rId7" imgW="5296639" imgH="3285714" progId="Paint.Picture">
                  <p:embed/>
                </p:oleObj>
              </mc:Choice>
              <mc:Fallback>
                <p:oleObj name="비트맵 이미지" r:id="rId7" imgW="5296639" imgH="328571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41148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B827-E34C-48D6-ADBF-DC54B0A4A905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다중공선성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4800600" y="1524000"/>
          <a:ext cx="4343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6" name="비트맵 이미지" r:id="rId3" imgW="5877745" imgH="4371429" progId="Paint.Picture">
                  <p:embed/>
                </p:oleObj>
              </mc:Choice>
              <mc:Fallback>
                <p:oleObj name="비트맵 이미지" r:id="rId3" imgW="5877745" imgH="437142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43434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43434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b="1"/>
              <a:t>다중공선성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설명변수간에 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존재하는 상호 선형적 연관성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/>
              <a:t> </a:t>
            </a:r>
            <a:r>
              <a:rPr lang="ko-KR" altLang="en-US" b="1"/>
              <a:t>분산팽창계수</a:t>
            </a:r>
            <a:r>
              <a:rPr lang="en-US" altLang="ko-KR" b="1"/>
              <a:t>(VIF)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 </a:t>
            </a:r>
            <a:r>
              <a:rPr lang="ko-KR" altLang="en-US"/>
              <a:t>대략 </a:t>
            </a:r>
            <a:r>
              <a:rPr lang="en-US" altLang="ko-KR"/>
              <a:t>10</a:t>
            </a:r>
            <a:r>
              <a:rPr lang="ko-KR" altLang="en-US"/>
              <a:t>을 기준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다중공선성의 유무를 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말하기  어려움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/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/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838200" y="3581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8382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F2AE5-E0B5-4648-93CA-AA7F5456ED20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685800"/>
          </a:xfrm>
        </p:spPr>
        <p:txBody>
          <a:bodyPr/>
          <a:lstStyle/>
          <a:p>
            <a:r>
              <a:rPr lang="ko-KR" altLang="en-US" b="1" u="none"/>
              <a:t>남자육상 트랙 기록의 국가간 비교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572000"/>
          </a:xfrm>
        </p:spPr>
        <p:txBody>
          <a:bodyPr/>
          <a:lstStyle/>
          <a:p>
            <a:r>
              <a:rPr lang="ko-KR" altLang="en-US" sz="2800" b="1"/>
              <a:t>연구목적</a:t>
            </a:r>
            <a:r>
              <a:rPr lang="en-US" altLang="ko-KR"/>
              <a:t>:</a:t>
            </a:r>
          </a:p>
          <a:p>
            <a:pPr>
              <a:buFontTx/>
              <a:buNone/>
            </a:pPr>
            <a:r>
              <a:rPr lang="en-US" altLang="ko-KR"/>
              <a:t>  </a:t>
            </a:r>
            <a:r>
              <a:rPr lang="en-US" altLang="ko-KR" sz="2400"/>
              <a:t>1) </a:t>
            </a:r>
            <a:r>
              <a:rPr lang="ko-KR" altLang="en-US" sz="2400"/>
              <a:t>대체로 잘하는 정도를 수량화해서 볼 수 있을까</a:t>
            </a:r>
            <a:r>
              <a:rPr lang="en-US" altLang="ko-KR" sz="2400"/>
              <a:t>?</a:t>
            </a:r>
          </a:p>
          <a:p>
            <a:pPr>
              <a:buFontTx/>
              <a:buNone/>
            </a:pPr>
            <a:r>
              <a:rPr lang="en-US" altLang="ko-KR" sz="2400"/>
              <a:t>   2) </a:t>
            </a:r>
            <a:r>
              <a:rPr lang="ko-KR" altLang="en-US" sz="2400"/>
              <a:t>그 나라의 전반적 수준에 비추어 특히 어떤 </a:t>
            </a:r>
          </a:p>
          <a:p>
            <a:pPr>
              <a:buFontTx/>
              <a:buNone/>
            </a:pPr>
            <a:r>
              <a:rPr lang="ko-KR" altLang="en-US" sz="2400"/>
              <a:t>       종목에서 강한지를 볼 수 있을까</a:t>
            </a:r>
            <a:r>
              <a:rPr lang="en-US" altLang="ko-KR" sz="2400"/>
              <a:t>?</a:t>
            </a:r>
          </a:p>
          <a:p>
            <a:pPr>
              <a:buFontTx/>
              <a:buNone/>
            </a:pPr>
            <a:endParaRPr lang="en-US" altLang="ko-KR" sz="2400"/>
          </a:p>
          <a:p>
            <a:r>
              <a:rPr lang="ko-KR" altLang="en-US" sz="2800" b="1"/>
              <a:t>측정변수</a:t>
            </a:r>
            <a:r>
              <a:rPr lang="en-US" altLang="ko-KR" sz="2800" b="1"/>
              <a:t>:</a:t>
            </a:r>
            <a:r>
              <a:rPr lang="en-US" altLang="ko-KR" sz="2800"/>
              <a:t> </a:t>
            </a:r>
            <a:r>
              <a:rPr lang="en-US" altLang="ko-KR" sz="2400"/>
              <a:t>55</a:t>
            </a:r>
            <a:r>
              <a:rPr lang="ko-KR" altLang="en-US" sz="2400"/>
              <a:t>개 국가의 </a:t>
            </a:r>
            <a:r>
              <a:rPr lang="en-US" altLang="ko-KR" sz="2400"/>
              <a:t>100m, 200m, 400m,  </a:t>
            </a:r>
          </a:p>
          <a:p>
            <a:pPr>
              <a:buFontTx/>
              <a:buNone/>
            </a:pPr>
            <a:r>
              <a:rPr lang="en-US" altLang="ko-KR" sz="2400"/>
              <a:t>                    800m, 1500m, 5Km, 10Km, </a:t>
            </a:r>
            <a:r>
              <a:rPr lang="ko-KR" altLang="en-US" sz="2400"/>
              <a:t>마라톤 기록</a:t>
            </a:r>
          </a:p>
          <a:p>
            <a:endParaRPr lang="en-US" altLang="ko-KR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6103-BDF7-46DD-8A08-B935CBF0A0EE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자료 탐색</a:t>
            </a:r>
            <a:r>
              <a:rPr lang="en-US" altLang="ko-KR" b="1" u="none"/>
              <a:t>: Graph  Histogram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457200" y="4038600"/>
          <a:ext cx="4191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3" name="비트맵 이미지" r:id="rId3" imgW="4982270" imgH="3524742" progId="Paint.Picture">
                  <p:embed/>
                </p:oleObj>
              </mc:Choice>
              <mc:Fallback>
                <p:oleObj name="비트맵 이미지" r:id="rId3" imgW="4982270" imgH="352474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4191000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4724400" y="53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28600" y="1447800"/>
          <a:ext cx="4191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비트맵 이미지" r:id="rId5" imgW="6533333" imgH="4667902" progId="Paint.Picture">
                  <p:embed/>
                </p:oleObj>
              </mc:Choice>
              <mc:Fallback>
                <p:oleObj name="비트맵 이미지" r:id="rId5" imgW="6533333" imgH="466790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41910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4572000" y="1447800"/>
          <a:ext cx="4267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비트맵 이미지" r:id="rId7" imgW="5068007" imgH="3400900" progId="Paint.Picture">
                  <p:embed/>
                </p:oleObj>
              </mc:Choice>
              <mc:Fallback>
                <p:oleObj name="비트맵 이미지" r:id="rId7" imgW="5068007" imgH="34009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267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4724400" y="4038600"/>
          <a:ext cx="403860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비트맵 이미지" r:id="rId9" imgW="4885714" imgH="3381847" progId="Paint.Picture">
                  <p:embed/>
                </p:oleObj>
              </mc:Choice>
              <mc:Fallback>
                <p:oleObj name="비트맵 이미지" r:id="rId9" imgW="4885714" imgH="338184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4038600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0DFE3-AD33-4E45-BBCA-0151B890B2E1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자료 탐색</a:t>
            </a:r>
            <a:r>
              <a:rPr lang="en-US" altLang="ko-KR" b="1" u="none"/>
              <a:t>: Graph  Histogram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4876800" y="1447800"/>
          <a:ext cx="36576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비트맵 이미지" r:id="rId3" imgW="4858428" imgH="3438095" progId="Paint.Picture">
                  <p:embed/>
                </p:oleObj>
              </mc:Choice>
              <mc:Fallback>
                <p:oleObj name="비트맵 이미지" r:id="rId3" imgW="4858428" imgH="34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36576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609600" y="1447800"/>
          <a:ext cx="4038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비트맵 이미지" r:id="rId5" imgW="4858428" imgH="3495238" progId="Paint.Picture">
                  <p:embed/>
                </p:oleObj>
              </mc:Choice>
              <mc:Fallback>
                <p:oleObj name="비트맵 이미지" r:id="rId5" imgW="4858428" imgH="349523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4038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609600" y="4038600"/>
          <a:ext cx="4038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비트맵 이미지" r:id="rId7" imgW="5095238" imgH="3696216" progId="Paint.Picture">
                  <p:embed/>
                </p:oleObj>
              </mc:Choice>
              <mc:Fallback>
                <p:oleObj name="비트맵 이미지" r:id="rId7" imgW="5095238" imgH="369621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40386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4800600" y="4191000"/>
          <a:ext cx="3810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비트맵 이미지" r:id="rId9" imgW="4866667" imgH="3371429" progId="Paint.Picture">
                  <p:embed/>
                </p:oleObj>
              </mc:Choice>
              <mc:Fallback>
                <p:oleObj name="비트맵 이미지" r:id="rId9" imgW="4866667" imgH="337142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91000"/>
                        <a:ext cx="3810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4724400" y="53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5499-8761-452F-A83D-1639E2EB8E67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77200" cy="685800"/>
          </a:xfrm>
        </p:spPr>
        <p:txBody>
          <a:bodyPr/>
          <a:lstStyle/>
          <a:p>
            <a:r>
              <a:rPr lang="ko-KR" altLang="en-US" b="1" u="none"/>
              <a:t>정규점수 변환</a:t>
            </a:r>
            <a:r>
              <a:rPr lang="en-US" altLang="ko-KR" b="1" u="none"/>
              <a:t>:Calc  Calculator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2286000" y="3810000"/>
          <a:ext cx="4572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비트맵 이미지" r:id="rId3" imgW="5095238" imgH="3971429" progId="Paint.Picture">
                  <p:embed/>
                </p:oleObj>
              </mc:Choice>
              <mc:Fallback>
                <p:oleObj name="비트맵 이미지" r:id="rId3" imgW="5095238" imgH="39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10000"/>
                        <a:ext cx="4572000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5257800" y="53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8153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en-US" altLang="ko-KR" sz="2800" b="1"/>
              <a:t>Store result in variable</a:t>
            </a:r>
            <a:r>
              <a:rPr lang="en-US" altLang="ko-KR"/>
              <a:t> : c12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en-US" altLang="ko-KR" sz="2800" b="1"/>
              <a:t>Expression : </a:t>
            </a:r>
            <a:r>
              <a:rPr lang="en-US" altLang="ko-KR"/>
              <a:t>NSCOR(</a:t>
            </a:r>
            <a:r>
              <a:rPr lang="en-US" altLang="ko-KR">
                <a:latin typeface="Times New Roman"/>
              </a:rPr>
              <a:t>‘</a:t>
            </a:r>
            <a:r>
              <a:rPr lang="en-US" altLang="ko-KR"/>
              <a:t>100m</a:t>
            </a:r>
            <a:r>
              <a:rPr lang="en-US" altLang="ko-KR">
                <a:latin typeface="Times New Roman"/>
              </a:rPr>
              <a:t>’</a:t>
            </a:r>
            <a:r>
              <a:rPr lang="en-US" altLang="ko-KR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ko-KR" altLang="en-US" sz="2800" b="1"/>
              <a:t>반복해서 모든 변수를 정규 점수화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09131-4076-4349-8DB5-20077E61D2D5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685800"/>
          </a:xfrm>
        </p:spPr>
        <p:txBody>
          <a:bodyPr/>
          <a:lstStyle/>
          <a:p>
            <a:r>
              <a:rPr lang="ko-KR" altLang="en-US" b="1" u="none"/>
              <a:t>정규점수화 전후변화</a:t>
            </a:r>
            <a:endParaRPr lang="ko-KR" altLang="en-US" sz="3200" b="1" u="none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609600" y="1524000"/>
          <a:ext cx="3657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비트맵 이미지" r:id="rId3" imgW="4753639" imgH="2238687" progId="Paint.Picture">
                  <p:embed/>
                </p:oleObj>
              </mc:Choice>
              <mc:Fallback>
                <p:oleObj name="비트맵 이미지" r:id="rId3" imgW="4753639" imgH="223868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576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524000" y="3276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변환전</a:t>
            </a:r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685800" y="3810000"/>
          <a:ext cx="2895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비트맵 이미지" r:id="rId5" imgW="6287378" imgH="4304762" progId="Paint.Picture">
                  <p:embed/>
                </p:oleObj>
              </mc:Choice>
              <mc:Fallback>
                <p:oleObj name="비트맵 이미지" r:id="rId5" imgW="6287378" imgH="430476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28956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4191000" y="3200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6172200" y="3276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변환후</a:t>
            </a:r>
          </a:p>
        </p:txBody>
      </p:sp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5257800" y="1447800"/>
          <a:ext cx="3657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8" name="비트맵 이미지" r:id="rId7" imgW="5952381" imgH="2104762" progId="Paint.Picture">
                  <p:embed/>
                </p:oleObj>
              </mc:Choice>
              <mc:Fallback>
                <p:oleObj name="비트맵 이미지" r:id="rId7" imgW="5952381" imgH="2104762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47800"/>
                        <a:ext cx="3657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5" name="Object 13"/>
          <p:cNvGraphicFramePr>
            <a:graphicFrameLocks noChangeAspect="1"/>
          </p:cNvGraphicFramePr>
          <p:nvPr/>
        </p:nvGraphicFramePr>
        <p:xfrm>
          <a:off x="5257800" y="3771900"/>
          <a:ext cx="29718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비트맵 이미지" r:id="rId9" imgW="6361905" imgH="4229690" progId="Paint.Picture">
                  <p:embed/>
                </p:oleObj>
              </mc:Choice>
              <mc:Fallback>
                <p:oleObj name="비트맵 이미지" r:id="rId9" imgW="6361905" imgH="4229690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71900"/>
                        <a:ext cx="29718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74240-BEC1-4FBC-8E7E-CBA2C9D406CB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685800"/>
          </a:xfrm>
        </p:spPr>
        <p:txBody>
          <a:bodyPr/>
          <a:lstStyle/>
          <a:p>
            <a:r>
              <a:rPr lang="ko-KR" altLang="en-US" b="1" u="none"/>
              <a:t>주성분분석</a:t>
            </a:r>
            <a:r>
              <a:rPr lang="en-US" altLang="ko-KR" b="1" u="none"/>
              <a:t>:</a:t>
            </a:r>
            <a:r>
              <a:rPr lang="en-US" altLang="ko-KR" sz="2800" b="1" u="none"/>
              <a:t>Stat  Multivariate  Principal Compo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4038600" y="685800"/>
            <a:ext cx="152400" cy="15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>
            <a:off x="6096000" y="685800"/>
            <a:ext cx="152400" cy="15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4724400" y="3124200"/>
          <a:ext cx="4191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비트맵 이미지" r:id="rId3" imgW="6295238" imgH="3742857" progId="Paint.Picture">
                  <p:embed/>
                </p:oleObj>
              </mc:Choice>
              <mc:Fallback>
                <p:oleObj name="비트맵 이미지" r:id="rId3" imgW="6295238" imgH="374285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4191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8229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/>
              <a:t> </a:t>
            </a:r>
            <a:r>
              <a:rPr lang="ko-KR" altLang="en-US" b="1"/>
              <a:t>주성분분석</a:t>
            </a:r>
            <a:r>
              <a:rPr lang="en-US" altLang="ko-KR" b="1"/>
              <a:t>: </a:t>
            </a:r>
            <a:r>
              <a:rPr lang="ko-KR" altLang="en-US"/>
              <a:t>다차원적인 변수 축소</a:t>
            </a:r>
            <a:r>
              <a:rPr lang="en-US" altLang="ko-KR"/>
              <a:t>, </a:t>
            </a:r>
            <a:r>
              <a:rPr lang="ko-KR" altLang="en-US"/>
              <a:t>서로 상관되어 있는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             반응변수들 간의 복잡한 구조 분석하는 기법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/>
              <a:t>Variables</a:t>
            </a:r>
            <a:r>
              <a:rPr lang="en-US" altLang="ko-KR"/>
              <a:t> : NS100m  NS200m</a:t>
            </a:r>
            <a:r>
              <a:rPr lang="en-US" altLang="ko-KR">
                <a:latin typeface="Times New Roman"/>
              </a:rPr>
              <a:t>…</a:t>
            </a:r>
            <a:r>
              <a:rPr lang="en-US" altLang="ko-KR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en-US" altLang="ko-KR" b="1"/>
              <a:t>Number of components</a:t>
            </a:r>
          </a:p>
          <a:p>
            <a:pPr>
              <a:spcBef>
                <a:spcPct val="50000"/>
              </a:spcBef>
            </a:pPr>
            <a:r>
              <a:rPr lang="en-US" altLang="ko-KR" b="1"/>
              <a:t>  to compute</a:t>
            </a:r>
            <a:r>
              <a:rPr lang="en-US" altLang="ko-KR"/>
              <a:t>: 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en-US" altLang="ko-KR" b="1"/>
              <a:t>Type of Matrix</a:t>
            </a:r>
            <a:r>
              <a:rPr lang="en-US" altLang="ko-KR"/>
              <a:t>: Covariance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7F4DF-FD9B-4FAE-9535-56C89010C95A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주성분분석</a:t>
            </a:r>
            <a:r>
              <a:rPr lang="en-US" altLang="ko-KR" b="1" u="none"/>
              <a:t>: </a:t>
            </a:r>
            <a:r>
              <a:rPr lang="ko-KR" altLang="en-US" b="1" u="none"/>
              <a:t>결과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2438400"/>
          </a:xfrm>
        </p:spPr>
        <p:txBody>
          <a:bodyPr/>
          <a:lstStyle/>
          <a:p>
            <a:r>
              <a:rPr lang="en-US" altLang="ko-KR" sz="1800" b="1"/>
              <a:t>PC1= -0.304*100m</a:t>
            </a:r>
            <a:r>
              <a:rPr lang="ko-KR" altLang="en-US" sz="1800" b="1"/>
              <a:t>기록</a:t>
            </a:r>
            <a:r>
              <a:rPr lang="en-US" altLang="ko-KR" sz="1800" b="1"/>
              <a:t>-0.343*200m</a:t>
            </a:r>
            <a:r>
              <a:rPr lang="ko-KR" altLang="en-US" sz="1800" b="1"/>
              <a:t>기록</a:t>
            </a:r>
            <a:r>
              <a:rPr lang="en-US" altLang="ko-KR" sz="1800" b="1"/>
              <a:t>-0.372*400m</a:t>
            </a:r>
            <a:r>
              <a:rPr lang="ko-KR" altLang="en-US" sz="1800" b="1"/>
              <a:t>기록</a:t>
            </a:r>
            <a:r>
              <a:rPr lang="en-US" altLang="ko-KR" sz="1800" b="1"/>
              <a:t>-0.364*800m</a:t>
            </a:r>
            <a:r>
              <a:rPr lang="ko-KR" altLang="en-US" sz="1800" b="1"/>
              <a:t>기록            </a:t>
            </a:r>
            <a:r>
              <a:rPr lang="en-US" altLang="ko-KR" sz="1800" b="1">
                <a:latin typeface="Times New Roman"/>
              </a:rPr>
              <a:t>–</a:t>
            </a:r>
            <a:r>
              <a:rPr lang="en-US" altLang="ko-KR" sz="1800" b="1"/>
              <a:t>0.371*1500m</a:t>
            </a:r>
            <a:r>
              <a:rPr lang="ko-KR" altLang="en-US" sz="1800" b="1"/>
              <a:t>기록</a:t>
            </a:r>
            <a:r>
              <a:rPr lang="en-US" altLang="ko-KR" sz="1800" b="1">
                <a:latin typeface="Times New Roman"/>
              </a:rPr>
              <a:t>–</a:t>
            </a:r>
            <a:r>
              <a:rPr lang="en-US" altLang="ko-KR" sz="1800" b="1"/>
              <a:t>0.370*5Km</a:t>
            </a:r>
            <a:r>
              <a:rPr lang="ko-KR" altLang="en-US" sz="1800" b="1"/>
              <a:t>기록</a:t>
            </a:r>
            <a:r>
              <a:rPr lang="en-US" altLang="ko-KR" sz="1800" b="1"/>
              <a:t>-0.362*10Km</a:t>
            </a:r>
            <a:r>
              <a:rPr lang="ko-KR" altLang="en-US" sz="1800" b="1"/>
              <a:t>기록</a:t>
            </a:r>
            <a:r>
              <a:rPr lang="en-US" altLang="ko-KR" sz="1800" b="1"/>
              <a:t>-0.336*Marathon</a:t>
            </a:r>
            <a:r>
              <a:rPr lang="ko-KR" altLang="en-US" sz="1800" b="1"/>
              <a:t>기록</a:t>
            </a:r>
          </a:p>
          <a:p>
            <a:pPr>
              <a:buFontTx/>
              <a:buNone/>
            </a:pPr>
            <a:r>
              <a:rPr lang="ko-KR" altLang="en-US" sz="1800" b="1"/>
              <a:t>              육상트랙 기록의 전반적 우수성</a:t>
            </a:r>
          </a:p>
          <a:p>
            <a:r>
              <a:rPr lang="en-US" altLang="ko-KR" sz="1800" b="1"/>
              <a:t>PC2= 0.611*100m</a:t>
            </a:r>
            <a:r>
              <a:rPr lang="ko-KR" altLang="en-US" sz="1800" b="1"/>
              <a:t>기록</a:t>
            </a:r>
            <a:r>
              <a:rPr lang="en-US" altLang="ko-KR" sz="1800" b="1"/>
              <a:t>+0.474*200m</a:t>
            </a:r>
            <a:r>
              <a:rPr lang="ko-KR" altLang="en-US" sz="1800" b="1"/>
              <a:t>기록</a:t>
            </a:r>
            <a:r>
              <a:rPr lang="en-US" altLang="ko-KR" sz="1800" b="1"/>
              <a:t>+0.145*400m</a:t>
            </a:r>
            <a:r>
              <a:rPr lang="ko-KR" altLang="en-US" sz="1800" b="1"/>
              <a:t>기록</a:t>
            </a:r>
            <a:r>
              <a:rPr lang="en-US" altLang="ko-KR" sz="1800" b="1"/>
              <a:t>+0.027*800m</a:t>
            </a:r>
            <a:r>
              <a:rPr lang="ko-KR" altLang="en-US" sz="1800" b="1"/>
              <a:t>기록 </a:t>
            </a:r>
            <a:r>
              <a:rPr lang="en-US" altLang="ko-KR" sz="1800" b="1"/>
              <a:t>- 0.113*1500m</a:t>
            </a:r>
            <a:r>
              <a:rPr lang="ko-KR" altLang="en-US" sz="1800" b="1"/>
              <a:t>기록</a:t>
            </a:r>
            <a:r>
              <a:rPr lang="en-US" altLang="ko-KR" sz="1800" b="1">
                <a:latin typeface="Times New Roman"/>
              </a:rPr>
              <a:t>–</a:t>
            </a:r>
            <a:r>
              <a:rPr lang="en-US" altLang="ko-KR" sz="1800" b="1"/>
              <a:t>0.307*5Km</a:t>
            </a:r>
            <a:r>
              <a:rPr lang="ko-KR" altLang="en-US" sz="1800" b="1"/>
              <a:t>기록</a:t>
            </a:r>
            <a:r>
              <a:rPr lang="en-US" altLang="ko-KR" sz="1800" b="1"/>
              <a:t>-0.351*10Km</a:t>
            </a:r>
            <a:r>
              <a:rPr lang="ko-KR" altLang="en-US" sz="1800" b="1"/>
              <a:t>기록 </a:t>
            </a:r>
            <a:r>
              <a:rPr lang="en-US" altLang="ko-KR" sz="1800" b="1"/>
              <a:t>-0.387*Marathon</a:t>
            </a:r>
            <a:r>
              <a:rPr lang="ko-KR" altLang="en-US" sz="1800" b="1"/>
              <a:t>기록</a:t>
            </a:r>
          </a:p>
          <a:p>
            <a:pPr>
              <a:buFontTx/>
              <a:buNone/>
            </a:pPr>
            <a:r>
              <a:rPr lang="ko-KR" altLang="en-US" sz="1800" b="1"/>
              <a:t>              단거리 대비 장거리의 우수성</a:t>
            </a: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1981200" y="3505200"/>
          <a:ext cx="4572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3" name="비트맵 이미지" r:id="rId3" imgW="5982535" imgH="3200000" progId="Paint.Picture">
                  <p:embed/>
                </p:oleObj>
              </mc:Choice>
              <mc:Fallback>
                <p:oleObj name="비트맵 이미지" r:id="rId3" imgW="5982535" imgH="32000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4572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0" y="3802063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12192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1219200" y="3200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31A71-92E0-40F5-8BE3-F72DCE3499BE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lang="ko-KR" altLang="en-US" b="1" u="none"/>
              <a:t>체지방이 얼마나 있나</a:t>
            </a:r>
            <a:r>
              <a:rPr lang="en-US" altLang="ko-KR" b="1" u="none"/>
              <a:t>?</a:t>
            </a:r>
            <a:endParaRPr lang="en-US" altLang="ko-KR" sz="3600" b="1" u="none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648200"/>
          </a:xfrm>
        </p:spPr>
        <p:txBody>
          <a:bodyPr/>
          <a:lstStyle/>
          <a:p>
            <a:r>
              <a:rPr lang="ko-KR" altLang="en-US" sz="2800" b="1"/>
              <a:t>연구목적 </a:t>
            </a:r>
            <a:r>
              <a:rPr lang="en-US" altLang="ko-KR" sz="2400"/>
              <a:t>: </a:t>
            </a:r>
            <a:r>
              <a:rPr lang="ko-KR" altLang="en-US" sz="2400"/>
              <a:t>체밀도 </a:t>
            </a:r>
            <a:r>
              <a:rPr lang="en-US" altLang="ko-KR" sz="2400"/>
              <a:t>Density</a:t>
            </a:r>
            <a:r>
              <a:rPr lang="ko-KR" altLang="en-US" sz="2400"/>
              <a:t>를 비만관련 신체적 변수로</a:t>
            </a:r>
          </a:p>
          <a:p>
            <a:pPr>
              <a:buFontTx/>
              <a:buNone/>
            </a:pPr>
            <a:r>
              <a:rPr lang="ko-KR" altLang="en-US" sz="2400"/>
              <a:t>                    예측하는 회귀모형 구축</a:t>
            </a:r>
          </a:p>
          <a:p>
            <a:endParaRPr lang="ko-KR" altLang="en-US" sz="2400" b="1"/>
          </a:p>
          <a:p>
            <a:r>
              <a:rPr lang="ko-KR" altLang="en-US" sz="2800" b="1"/>
              <a:t>신체측정 변수</a:t>
            </a:r>
            <a:r>
              <a:rPr lang="ko-KR" altLang="en-US" sz="2400"/>
              <a:t> </a:t>
            </a:r>
            <a:r>
              <a:rPr lang="en-US" altLang="ko-KR" sz="2400"/>
              <a:t>: </a:t>
            </a:r>
            <a:r>
              <a:rPr lang="ko-KR" altLang="en-US" sz="2400"/>
              <a:t>체밀도</a:t>
            </a:r>
            <a:r>
              <a:rPr lang="en-US" altLang="ko-KR" sz="2400"/>
              <a:t>, </a:t>
            </a:r>
            <a:r>
              <a:rPr lang="ko-KR" altLang="en-US" sz="2400"/>
              <a:t>체지방비율</a:t>
            </a:r>
            <a:r>
              <a:rPr lang="en-US" altLang="ko-KR" sz="2400"/>
              <a:t>, </a:t>
            </a:r>
            <a:r>
              <a:rPr lang="ko-KR" altLang="en-US" sz="2400"/>
              <a:t>나이</a:t>
            </a:r>
            <a:r>
              <a:rPr lang="en-US" altLang="ko-KR" sz="2400"/>
              <a:t>, </a:t>
            </a:r>
            <a:r>
              <a:rPr lang="ko-KR" altLang="en-US" sz="2400"/>
              <a:t>체중</a:t>
            </a:r>
            <a:r>
              <a:rPr lang="en-US" altLang="ko-KR" sz="2400"/>
              <a:t>, </a:t>
            </a:r>
            <a:r>
              <a:rPr lang="ko-KR" altLang="en-US" sz="2400"/>
              <a:t>키  </a:t>
            </a:r>
          </a:p>
          <a:p>
            <a:pPr>
              <a:buFontTx/>
              <a:buNone/>
            </a:pPr>
            <a:r>
              <a:rPr lang="ko-KR" altLang="en-US" sz="2400"/>
              <a:t>                            등과 </a:t>
            </a:r>
            <a:r>
              <a:rPr lang="en-US" altLang="ko-KR" sz="2400"/>
              <a:t>10</a:t>
            </a:r>
            <a:r>
              <a:rPr lang="ko-KR" altLang="en-US" sz="2400"/>
              <a:t>개 변수 측정</a:t>
            </a:r>
          </a:p>
          <a:p>
            <a:endParaRPr lang="ko-KR" altLang="en-US" sz="2400" b="1"/>
          </a:p>
          <a:p>
            <a:r>
              <a:rPr lang="ko-KR" altLang="en-US" sz="2800" b="1"/>
              <a:t>자료 출처</a:t>
            </a:r>
            <a:r>
              <a:rPr lang="ko-KR" altLang="en-US" sz="2400"/>
              <a:t> </a:t>
            </a:r>
            <a:r>
              <a:rPr lang="en-US" altLang="ko-KR" sz="2400"/>
              <a:t>: </a:t>
            </a:r>
            <a:r>
              <a:rPr lang="ko-KR" altLang="en-US" sz="2400"/>
              <a:t>미국 카네기멜론 대학교의 자료 도서관</a:t>
            </a:r>
          </a:p>
          <a:p>
            <a:endParaRPr lang="en-US" altLang="ko-KR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A75CF-1845-426A-986F-2FB23C57CDD6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주성분 점수 산점도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en-US" altLang="ko-KR" b="1"/>
              <a:t>Calc   Calculator</a:t>
            </a:r>
            <a:r>
              <a:rPr lang="en-US" altLang="ko-KR"/>
              <a:t>  : PC1,PC2</a:t>
            </a:r>
            <a:r>
              <a:rPr lang="ko-KR" altLang="en-US"/>
              <a:t>를 계산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b="1"/>
              <a:t> </a:t>
            </a:r>
            <a:r>
              <a:rPr lang="en-US" altLang="ko-KR" b="1"/>
              <a:t>Graph   Plot    : </a:t>
            </a:r>
            <a:r>
              <a:rPr lang="ko-KR" altLang="en-US"/>
              <a:t>주성분 점수 산점도를 그림</a:t>
            </a:r>
          </a:p>
          <a:p>
            <a:pPr>
              <a:spcBef>
                <a:spcPct val="50000"/>
              </a:spcBef>
            </a:pPr>
            <a:r>
              <a:rPr lang="ko-KR" altLang="en-US" b="1"/>
              <a:t>  </a:t>
            </a:r>
            <a:r>
              <a:rPr lang="en-US" altLang="ko-KR" b="1"/>
              <a:t>Annotation- Data label : </a:t>
            </a:r>
            <a:r>
              <a:rPr lang="ko-KR" altLang="en-US"/>
              <a:t>라벨표시</a:t>
            </a:r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57200" y="3429000"/>
          <a:ext cx="4343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비트맵 이미지" r:id="rId3" imgW="5106113" imgH="3914286" progId="Paint.Picture">
                  <p:embed/>
                </p:oleObj>
              </mc:Choice>
              <mc:Fallback>
                <p:oleObj name="비트맵 이미지" r:id="rId3" imgW="5106113" imgH="391428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4343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1371600" y="16764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1524000" y="2209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04458" name="Object 10"/>
          <p:cNvGraphicFramePr>
            <a:graphicFrameLocks noChangeAspect="1"/>
          </p:cNvGraphicFramePr>
          <p:nvPr/>
        </p:nvGraphicFramePr>
        <p:xfrm>
          <a:off x="4876800" y="3429000"/>
          <a:ext cx="4038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비트맵 이미지" r:id="rId5" imgW="6571429" imgH="4200000" progId="Paint.Picture">
                  <p:embed/>
                </p:oleObj>
              </mc:Choice>
              <mc:Fallback>
                <p:oleObj name="비트맵 이미지" r:id="rId5" imgW="6571429" imgH="42000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4038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1D8-7A4C-42CF-9587-8C696B5AB0A5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주성분 점수 산점도</a:t>
            </a: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533400" y="4114800"/>
          <a:ext cx="38227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0" name="비트맵 이미지" r:id="rId3" imgW="6954221" imgH="4619048" progId="Paint.Picture">
                  <p:embed/>
                </p:oleObj>
              </mc:Choice>
              <mc:Fallback>
                <p:oleObj name="비트맵 이미지" r:id="rId3" imgW="6954221" imgH="461904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38227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4724400" y="3962400"/>
          <a:ext cx="403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1" name="비트맵 이미지" r:id="rId5" imgW="6811326" imgH="4982270" progId="Paint.Picture">
                  <p:embed/>
                </p:oleObj>
              </mc:Choice>
              <mc:Fallback>
                <p:oleObj name="비트맵 이미지" r:id="rId5" imgW="6811326" imgH="498227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62400"/>
                        <a:ext cx="4038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7924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ko-KR" altLang="en-US" b="1"/>
              <a:t>미국</a:t>
            </a:r>
            <a:r>
              <a:rPr lang="ko-KR" altLang="en-US"/>
              <a:t>은 모든 트랙 종목에서 전반적으로 가장 우수함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/>
              <a:t> 그 다음 그룹은 케냐와 소련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</a:t>
            </a:r>
            <a:r>
              <a:rPr lang="ko-KR" altLang="en-US" b="1"/>
              <a:t>케냐</a:t>
            </a:r>
            <a:r>
              <a:rPr lang="ko-KR" altLang="en-US"/>
              <a:t>는 상대적으로 장거리가 우수함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</a:t>
            </a:r>
            <a:r>
              <a:rPr lang="ko-KR" altLang="en-US" b="1"/>
              <a:t>소련</a:t>
            </a:r>
            <a:r>
              <a:rPr lang="ko-KR" altLang="en-US"/>
              <a:t>은 단거리가 약간 우수함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834A-A5ED-464D-A6C2-A419E77A5370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r>
              <a:rPr lang="ko-KR" altLang="en-US" sz="3600" b="1" u="none"/>
              <a:t>주성분 좌표값의 순서에 따른 국가순위화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914400" y="3962400"/>
          <a:ext cx="71469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4" name="비트맵 이미지" r:id="rId3" imgW="4466667" imgH="1523810" progId="Paint.Picture">
                  <p:embed/>
                </p:oleObj>
              </mc:Choice>
              <mc:Fallback>
                <p:oleObj name="비트맵 이미지" r:id="rId3" imgW="4466667" imgH="15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7146925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ko-KR" altLang="en-US" b="1"/>
              <a:t>제 </a:t>
            </a:r>
            <a:r>
              <a:rPr lang="en-US" altLang="ko-KR" b="1"/>
              <a:t>1</a:t>
            </a:r>
            <a:r>
              <a:rPr lang="ko-KR" altLang="en-US" b="1"/>
              <a:t>주성분</a:t>
            </a:r>
            <a:r>
              <a:rPr lang="en-US" altLang="ko-KR" b="1"/>
              <a:t>(</a:t>
            </a:r>
            <a:r>
              <a:rPr lang="ko-KR" altLang="en-US" b="1"/>
              <a:t>전반적 트랙 우수성</a:t>
            </a:r>
            <a:r>
              <a:rPr lang="en-US" altLang="ko-KR" b="1"/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1: </a:t>
            </a:r>
            <a:r>
              <a:rPr lang="ko-KR" altLang="en-US"/>
              <a:t>미국  </a:t>
            </a:r>
            <a:r>
              <a:rPr lang="en-US" altLang="ko-KR"/>
              <a:t>2: </a:t>
            </a:r>
            <a:r>
              <a:rPr lang="ko-KR" altLang="en-US"/>
              <a:t>영국  </a:t>
            </a:r>
            <a:r>
              <a:rPr lang="en-US" altLang="ko-KR"/>
              <a:t>3: </a:t>
            </a:r>
            <a:r>
              <a:rPr lang="ko-KR" altLang="en-US"/>
              <a:t>동독</a:t>
            </a:r>
            <a:r>
              <a:rPr lang="en-US" altLang="ko-KR">
                <a:latin typeface="Times New Roman"/>
              </a:rPr>
              <a:t>…</a:t>
            </a:r>
            <a:r>
              <a:rPr lang="en-US" altLang="ko-KR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/>
              <a:t> </a:t>
            </a:r>
            <a:r>
              <a:rPr lang="ko-KR" altLang="en-US" b="1"/>
              <a:t>제 </a:t>
            </a:r>
            <a:r>
              <a:rPr lang="en-US" altLang="ko-KR" b="1"/>
              <a:t>2</a:t>
            </a:r>
            <a:r>
              <a:rPr lang="ko-KR" altLang="en-US" b="1"/>
              <a:t>주성분</a:t>
            </a:r>
            <a:r>
              <a:rPr lang="en-US" altLang="ko-KR" b="1"/>
              <a:t>(</a:t>
            </a:r>
            <a:r>
              <a:rPr lang="ko-KR" altLang="en-US" b="1"/>
              <a:t>단거리 대비 장거리의 우수성</a:t>
            </a:r>
            <a:r>
              <a:rPr lang="en-US" altLang="ko-KR" b="1"/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  1: </a:t>
            </a:r>
            <a:r>
              <a:rPr lang="ko-KR" altLang="en-US"/>
              <a:t>포르투갈  </a:t>
            </a:r>
            <a:r>
              <a:rPr lang="en-US" altLang="ko-KR"/>
              <a:t>2:</a:t>
            </a:r>
            <a:r>
              <a:rPr lang="ko-KR" altLang="en-US"/>
              <a:t>케냐  </a:t>
            </a:r>
            <a:r>
              <a:rPr lang="en-US" altLang="ko-KR"/>
              <a:t>3: </a:t>
            </a:r>
            <a:r>
              <a:rPr lang="ko-KR" altLang="en-US"/>
              <a:t>뉴질랜드 </a:t>
            </a:r>
            <a:r>
              <a:rPr lang="en-US" altLang="ko-KR">
                <a:latin typeface="Times New Roman"/>
              </a:rPr>
              <a:t>…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4913-6939-4F99-B4B1-F97951E426A0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자료 탐색</a:t>
            </a:r>
            <a:r>
              <a:rPr lang="en-US" altLang="ko-KR" b="1" u="none"/>
              <a:t>: Graph  Histogram</a:t>
            </a: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52400" y="1524000"/>
          <a:ext cx="3962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비트맵 이미지" r:id="rId3" imgW="6725589" imgH="4544059" progId="Paint.Picture">
                  <p:embed/>
                </p:oleObj>
              </mc:Choice>
              <mc:Fallback>
                <p:oleObj name="비트맵 이미지" r:id="rId3" imgW="6725589" imgH="454405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39624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4724400" y="53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5257800" y="1447800"/>
          <a:ext cx="3657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비트맵 이미지" r:id="rId5" imgW="6647619" imgH="4667902" progId="Paint.Picture">
                  <p:embed/>
                </p:oleObj>
              </mc:Choice>
              <mc:Fallback>
                <p:oleObj name="비트맵 이미지" r:id="rId5" imgW="6647619" imgH="4667902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47800"/>
                        <a:ext cx="3657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5257800" y="4191000"/>
          <a:ext cx="3657600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비트맵 이미지" r:id="rId7" imgW="6733333" imgH="4571429" progId="Paint.Picture">
                  <p:embed/>
                </p:oleObj>
              </mc:Choice>
              <mc:Fallback>
                <p:oleObj name="비트맵 이미지" r:id="rId7" imgW="6733333" imgH="4571429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657600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304800" y="4114800"/>
          <a:ext cx="40386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비트맵 이미지" r:id="rId9" imgW="6780952" imgH="4809524" progId="Paint.Picture">
                  <p:embed/>
                </p:oleObj>
              </mc:Choice>
              <mc:Fallback>
                <p:oleObj name="비트맵 이미지" r:id="rId9" imgW="6780952" imgH="4809524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14800"/>
                        <a:ext cx="40386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F3094-F326-4F51-83CE-CB1E80191F35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자료탐색</a:t>
            </a:r>
            <a:r>
              <a:rPr lang="en-US" altLang="ko-KR" b="1" u="none"/>
              <a:t>: Graph  Histogram</a:t>
            </a: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685800" y="3962400"/>
          <a:ext cx="35956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비트맵 이미지" r:id="rId3" imgW="6714286" imgH="4552381" progId="Paint.Picture">
                  <p:embed/>
                </p:oleObj>
              </mc:Choice>
              <mc:Fallback>
                <p:oleObj name="비트맵 이미지" r:id="rId3" imgW="6714286" imgH="45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3595688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4572000" y="53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33400" y="1447800"/>
          <a:ext cx="3657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비트맵 이미지" r:id="rId5" imgW="6744641" imgH="4715533" progId="Paint.Picture">
                  <p:embed/>
                </p:oleObj>
              </mc:Choice>
              <mc:Fallback>
                <p:oleObj name="비트맵 이미지" r:id="rId5" imgW="6744641" imgH="47155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3657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4800600" y="1447800"/>
          <a:ext cx="38862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비트맵 이미지" r:id="rId7" imgW="6628571" imgH="4715533" progId="Paint.Picture">
                  <p:embed/>
                </p:oleObj>
              </mc:Choice>
              <mc:Fallback>
                <p:oleObj name="비트맵 이미지" r:id="rId7" imgW="6628571" imgH="471553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886200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4876800" y="3990975"/>
          <a:ext cx="381000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비트맵 이미지" r:id="rId9" imgW="6916115" imgH="4780952" progId="Paint.Picture">
                  <p:embed/>
                </p:oleObj>
              </mc:Choice>
              <mc:Fallback>
                <p:oleObj name="비트맵 이미지" r:id="rId9" imgW="6916115" imgH="478095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90975"/>
                        <a:ext cx="3810000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AEF05-9B61-48BD-9D8A-FBFB151CDD48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자료탐색</a:t>
            </a:r>
            <a:r>
              <a:rPr lang="en-US" altLang="ko-KR" b="1" u="none"/>
              <a:t>: Graph  Histogram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685800" y="4170363"/>
          <a:ext cx="36576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2" name="비트맵 이미지" r:id="rId3" imgW="6582694" imgH="4563112" progId="Paint.Picture">
                  <p:embed/>
                </p:oleObj>
              </mc:Choice>
              <mc:Fallback>
                <p:oleObj name="비트맵 이미지" r:id="rId3" imgW="6582694" imgH="456311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70363"/>
                        <a:ext cx="3657600" cy="253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4572000" y="53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685800" y="1447800"/>
          <a:ext cx="3632200" cy="26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3" name="비트맵 이미지" r:id="rId5" imgW="6504762" imgH="4715533" progId="Paint.Picture">
                  <p:embed/>
                </p:oleObj>
              </mc:Choice>
              <mc:Fallback>
                <p:oleObj name="비트맵 이미지" r:id="rId5" imgW="6504762" imgH="471553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3632200" cy="263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4953000" y="1447800"/>
          <a:ext cx="3805238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비트맵 이미지" r:id="rId7" imgW="6849431" imgH="4676190" progId="Paint.Picture">
                  <p:embed/>
                </p:oleObj>
              </mc:Choice>
              <mc:Fallback>
                <p:oleObj name="비트맵 이미지" r:id="rId7" imgW="6849431" imgH="467619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47800"/>
                        <a:ext cx="3805238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5105400" y="4114800"/>
          <a:ext cx="35814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비트맵 이미지" r:id="rId9" imgW="6552381" imgH="4648849" progId="Paint.Picture">
                  <p:embed/>
                </p:oleObj>
              </mc:Choice>
              <mc:Fallback>
                <p:oleObj name="비트맵 이미지" r:id="rId9" imgW="6552381" imgH="4648849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35814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2F9AD-74B1-49C0-BC04-8551F77AA2B1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자료탐색</a:t>
            </a:r>
            <a:r>
              <a:rPr lang="en-US" altLang="ko-KR" b="1" u="none"/>
              <a:t>: Graph  Histogram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381000" y="4141788"/>
          <a:ext cx="4343400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" name="비트맵 이미지" r:id="rId3" imgW="5276190" imgH="3419952" progId="Paint.Picture">
                  <p:embed/>
                </p:oleObj>
              </mc:Choice>
              <mc:Fallback>
                <p:oleObj name="비트맵 이미지" r:id="rId3" imgW="5276190" imgH="3419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41788"/>
                        <a:ext cx="4343400" cy="271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4572000" y="53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609600" y="1447800"/>
          <a:ext cx="411480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비트맵 이미지" r:id="rId5" imgW="4923810" imgH="3362794" progId="Paint.Picture">
                  <p:embed/>
                </p:oleObj>
              </mc:Choice>
              <mc:Fallback>
                <p:oleObj name="비트맵 이미지" r:id="rId5" imgW="4923810" imgH="336279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4114800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4953000" y="1393825"/>
          <a:ext cx="396240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비트맵 이미지" r:id="rId7" imgW="5057143" imgH="3619048" progId="Paint.Picture">
                  <p:embed/>
                </p:oleObj>
              </mc:Choice>
              <mc:Fallback>
                <p:oleObj name="비트맵 이미지" r:id="rId7" imgW="5057143" imgH="361904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393825"/>
                        <a:ext cx="3962400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17F-8159-4345-9B16-837997C7FFD8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r>
              <a:rPr lang="ko-KR" altLang="en-US" b="1" u="none"/>
              <a:t>모형화</a:t>
            </a:r>
            <a:r>
              <a:rPr lang="en-US" altLang="ko-KR" b="1" u="none"/>
              <a:t>:</a:t>
            </a:r>
            <a:r>
              <a:rPr lang="en-US" altLang="ko-KR" sz="3600" b="1" u="none"/>
              <a:t>Stat  Regression  Stepwise</a:t>
            </a:r>
            <a:r>
              <a:rPr lang="en-US" altLang="ko-KR" sz="3600" b="1" u="none">
                <a:latin typeface="Times New Roman"/>
              </a:rPr>
              <a:t>…</a:t>
            </a:r>
            <a:endParaRPr lang="en-US" altLang="ko-KR" sz="3600" b="1" u="non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4953000"/>
          </a:xfrm>
        </p:spPr>
        <p:txBody>
          <a:bodyPr/>
          <a:lstStyle/>
          <a:p>
            <a:r>
              <a:rPr lang="en-US" altLang="ko-KR" sz="2400" b="1"/>
              <a:t>Response</a:t>
            </a:r>
            <a:r>
              <a:rPr lang="en-US" altLang="ko-KR" sz="2400"/>
              <a:t>: Density</a:t>
            </a:r>
          </a:p>
          <a:p>
            <a:r>
              <a:rPr lang="en-US" altLang="ko-KR" sz="2400" b="1"/>
              <a:t>Predictor</a:t>
            </a:r>
            <a:r>
              <a:rPr lang="en-US" altLang="ko-KR" sz="2400"/>
              <a:t>:  Age Neck Chest Abdomen Hip Thigh </a:t>
            </a:r>
          </a:p>
          <a:p>
            <a:pPr>
              <a:buFontTx/>
              <a:buNone/>
            </a:pPr>
            <a:r>
              <a:rPr lang="en-US" altLang="ko-KR" sz="2400"/>
              <a:t>                        Knee Ankle Biceps Forearm Wrist</a:t>
            </a:r>
          </a:p>
          <a:p>
            <a:r>
              <a:rPr lang="en-US" altLang="ko-KR" sz="2400" b="1"/>
              <a:t>Predictors to include in every model</a:t>
            </a:r>
            <a:r>
              <a:rPr lang="en-US" altLang="ko-KR" sz="2400"/>
              <a:t> :Age</a:t>
            </a: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3048000" y="53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5715000" y="5334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1905000" y="3352800"/>
          <a:ext cx="57070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6" name="비트맵 이미지" r:id="rId3" imgW="5706272" imgH="3486637" progId="Paint.Picture">
                  <p:embed/>
                </p:oleObj>
              </mc:Choice>
              <mc:Fallback>
                <p:oleObj name="비트맵 이미지" r:id="rId3" imgW="5706272" imgH="3486637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52800"/>
                        <a:ext cx="570706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37F1-9A64-411A-A281-103E26D53ECA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none"/>
              <a:t>모형화</a:t>
            </a:r>
            <a:r>
              <a:rPr lang="en-US" altLang="ko-KR" b="1" u="none"/>
              <a:t>: </a:t>
            </a:r>
            <a:r>
              <a:rPr lang="ko-KR" altLang="en-US" b="1" u="none"/>
              <a:t>결과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72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800"/>
              <a:t>최적회귀모형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ko-KR" altLang="en-US" sz="2000"/>
              <a:t> </a:t>
            </a:r>
            <a:r>
              <a:rPr lang="en-US" altLang="ko-KR" sz="2000"/>
              <a:t>Density </a:t>
            </a:r>
            <a:r>
              <a:rPr lang="en-US" altLang="ko-KR" sz="2800"/>
              <a:t>= </a:t>
            </a:r>
            <a:r>
              <a:rPr lang="en-US" altLang="ko-KR" sz="2000"/>
              <a:t>1.093 - 0.00015 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/>
              <a:t>  - 0.00218 Abdomen + 0.0045 Wrist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/>
              <a:t>  + 0.00034 Chest - 0.00063 Biceps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/>
              <a:t>  + 0.00072 Hip + 0.00094 Neck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/>
              <a:t>  - 0.00054 Thigh.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/>
              <a:t> [sd(</a:t>
            </a:r>
            <a:r>
              <a:rPr lang="ko-KR" altLang="en-US" sz="2000"/>
              <a:t>오차</a:t>
            </a:r>
            <a:r>
              <a:rPr lang="en-US" altLang="ko-KR" sz="2000"/>
              <a:t>)=0.01, </a:t>
            </a:r>
            <a:r>
              <a:rPr lang="ko-KR" altLang="en-US" sz="2000"/>
              <a:t>결정계수 </a:t>
            </a:r>
            <a:r>
              <a:rPr lang="en-US" altLang="ko-KR" sz="2000"/>
              <a:t>73.1%]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ko-KR" sz="2000"/>
          </a:p>
          <a:p>
            <a:pPr>
              <a:lnSpc>
                <a:spcPct val="90000"/>
              </a:lnSpc>
              <a:buFontTx/>
              <a:buNone/>
            </a:pPr>
            <a:endParaRPr lang="en-US" altLang="ko-KR" sz="2000"/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8534400" y="2438400"/>
          <a:ext cx="609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0" name="비트맵 이미지" r:id="rId3" imgW="609524" imgH="3962953" progId="Paint.Picture">
                  <p:embed/>
                </p:oleObj>
              </mc:Choice>
              <mc:Fallback>
                <p:oleObj name="비트맵 이미지" r:id="rId3" imgW="609524" imgH="396295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438400"/>
                        <a:ext cx="6096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4724400" y="1600200"/>
          <a:ext cx="382905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1" name="비트맵 이미지" r:id="rId5" imgW="3828571" imgH="4858428" progId="Paint.Picture">
                  <p:embed/>
                </p:oleObj>
              </mc:Choice>
              <mc:Fallback>
                <p:oleObj name="비트맵 이미지" r:id="rId5" imgW="3828571" imgH="485842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82905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E22B3-BDD1-4950-9D36-A5921799B70B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ko-KR" altLang="en-US" b="1" u="none"/>
              <a:t>산점도 행렬</a:t>
            </a:r>
            <a:r>
              <a:rPr lang="en-US" altLang="ko-KR" b="1" u="none"/>
              <a:t>:</a:t>
            </a:r>
            <a:r>
              <a:rPr lang="en-US" altLang="ko-KR" sz="4000" b="1" u="none"/>
              <a:t>Graph  Matrix Plot</a:t>
            </a:r>
            <a:r>
              <a:rPr lang="en-US" altLang="ko-KR" sz="4000" b="1" u="none">
                <a:latin typeface="Times New Roman"/>
              </a:rPr>
              <a:t>…</a:t>
            </a:r>
            <a:r>
              <a:rPr lang="en-US" altLang="ko-KR" b="1" u="none"/>
              <a:t> 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2438400"/>
          </a:xfrm>
        </p:spPr>
        <p:txBody>
          <a:bodyPr/>
          <a:lstStyle/>
          <a:p>
            <a:r>
              <a:rPr lang="en-US" altLang="ko-KR"/>
              <a:t>Graph Variables: </a:t>
            </a:r>
            <a:r>
              <a:rPr lang="en-US" altLang="ko-KR" sz="2400"/>
              <a:t>Density Age Abdomen Wrist</a:t>
            </a:r>
          </a:p>
          <a:p>
            <a:pPr>
              <a:buFontTx/>
              <a:buNone/>
            </a:pPr>
            <a:r>
              <a:rPr lang="en-US" altLang="ko-KR" sz="2400"/>
              <a:t>                                    Chest Forearm Hip Neck Thigh</a:t>
            </a: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4591050" y="2743200"/>
          <a:ext cx="44005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4" name="비트맵 이미지" r:id="rId3" imgW="4552381" imgH="3076190" progId="Paint.Picture">
                  <p:embed/>
                </p:oleObj>
              </mc:Choice>
              <mc:Fallback>
                <p:oleObj name="비트맵 이미지" r:id="rId3" imgW="4552381" imgH="307619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2743200"/>
                        <a:ext cx="44005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4953000" y="53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381000" y="2819400"/>
          <a:ext cx="41910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5" name="비트맵 이미지" r:id="rId5" imgW="6447619" imgH="3753374" progId="Paint.Picture">
                  <p:embed/>
                </p:oleObj>
              </mc:Choice>
              <mc:Fallback>
                <p:oleObj name="비트맵 이미지" r:id="rId5" imgW="6447619" imgH="375337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4191000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552</Words>
  <Application>Microsoft Office PowerPoint</Application>
  <PresentationFormat>화면 슬라이드 쇼(4:3)</PresentationFormat>
  <Paragraphs>112</Paragraphs>
  <Slides>22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굴림</vt:lpstr>
      <vt:lpstr>Times New Roman</vt:lpstr>
      <vt:lpstr>Tahoma</vt:lpstr>
      <vt:lpstr>바탕</vt:lpstr>
      <vt:lpstr>Symbol</vt:lpstr>
      <vt:lpstr>기본 디자인</vt:lpstr>
      <vt:lpstr>비트맵 이미지</vt:lpstr>
      <vt:lpstr>탐색적 자료분석 실습 Ⅴ </vt:lpstr>
      <vt:lpstr>체지방이 얼마나 있나?</vt:lpstr>
      <vt:lpstr>자료 탐색: Graph  Histogram</vt:lpstr>
      <vt:lpstr>자료탐색: Graph  Histogram</vt:lpstr>
      <vt:lpstr>자료탐색: Graph  Histogram</vt:lpstr>
      <vt:lpstr>자료탐색: Graph  Histogram</vt:lpstr>
      <vt:lpstr>모형화:Stat  Regression  Stepwise…</vt:lpstr>
      <vt:lpstr>모형화: 결과</vt:lpstr>
      <vt:lpstr>산점도 행렬:Graph  Matrix Plot… </vt:lpstr>
      <vt:lpstr>잔차검정:Stat  Regression  Regression</vt:lpstr>
      <vt:lpstr>잔차검정:특이점 존재</vt:lpstr>
      <vt:lpstr>다중공선성</vt:lpstr>
      <vt:lpstr>남자육상 트랙 기록의 국가간 비교</vt:lpstr>
      <vt:lpstr>자료 탐색: Graph  Histogram</vt:lpstr>
      <vt:lpstr>자료 탐색: Graph  Histogram</vt:lpstr>
      <vt:lpstr>정규점수 변환:Calc  Calculator</vt:lpstr>
      <vt:lpstr>정규점수화 전후변화</vt:lpstr>
      <vt:lpstr>주성분분석:Stat  Multivariate  Principal Compo</vt:lpstr>
      <vt:lpstr>주성분분석: 결과</vt:lpstr>
      <vt:lpstr>주성분 점수 산점도</vt:lpstr>
      <vt:lpstr>주성분 점수 산점도</vt:lpstr>
      <vt:lpstr>주성분 좌표값의 순서에 따른 국가순위화</vt:lpstr>
    </vt:vector>
  </TitlesOfParts>
  <Company>Korea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탐색적 자료분석 실습 </dc:title>
  <dc:creator>곽지숙</dc:creator>
  <cp:lastModifiedBy>lhy</cp:lastModifiedBy>
  <cp:revision>56</cp:revision>
  <dcterms:created xsi:type="dcterms:W3CDTF">2001-09-16T17:17:40Z</dcterms:created>
  <dcterms:modified xsi:type="dcterms:W3CDTF">2011-12-13T06:40:43Z</dcterms:modified>
</cp:coreProperties>
</file>