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59" r:id="rId6"/>
    <p:sldId id="267" r:id="rId7"/>
    <p:sldId id="260" r:id="rId8"/>
    <p:sldId id="269" r:id="rId9"/>
    <p:sldId id="261" r:id="rId10"/>
    <p:sldId id="270" r:id="rId11"/>
    <p:sldId id="271" r:id="rId12"/>
    <p:sldId id="262" r:id="rId13"/>
    <p:sldId id="272" r:id="rId14"/>
    <p:sldId id="273" r:id="rId15"/>
    <p:sldId id="263" r:id="rId16"/>
    <p:sldId id="264" r:id="rId17"/>
    <p:sldId id="265" r:id="rId18"/>
    <p:sldId id="266" r:id="rId1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30FB6DD-62DB-49DD-BE63-FD27BA7E1A09}" type="datetimeFigureOut">
              <a:rPr lang="ko-KR" altLang="en-US" smtClean="0"/>
              <a:pPr/>
              <a:t>2009-05-27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FA46C0C-1010-44AC-A4F9-B20F4962DB77}"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30FB6DD-62DB-49DD-BE63-FD27BA7E1A09}" type="datetimeFigureOut">
              <a:rPr lang="ko-KR" altLang="en-US" smtClean="0"/>
              <a:pPr/>
              <a:t>2009-05-27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FA46C0C-1010-44AC-A4F9-B20F4962DB77}"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30FB6DD-62DB-49DD-BE63-FD27BA7E1A09}" type="datetimeFigureOut">
              <a:rPr lang="ko-KR" altLang="en-US" smtClean="0"/>
              <a:pPr/>
              <a:t>2009-05-27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FA46C0C-1010-44AC-A4F9-B20F4962DB77}"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30FB6DD-62DB-49DD-BE63-FD27BA7E1A09}" type="datetimeFigureOut">
              <a:rPr lang="ko-KR" altLang="en-US" smtClean="0"/>
              <a:pPr/>
              <a:t>2009-05-27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FA46C0C-1010-44AC-A4F9-B20F4962DB77}"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30FB6DD-62DB-49DD-BE63-FD27BA7E1A09}" type="datetimeFigureOut">
              <a:rPr lang="ko-KR" altLang="en-US" smtClean="0"/>
              <a:pPr/>
              <a:t>2009-05-27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FA46C0C-1010-44AC-A4F9-B20F4962DB77}"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30FB6DD-62DB-49DD-BE63-FD27BA7E1A09}" type="datetimeFigureOut">
              <a:rPr lang="ko-KR" altLang="en-US" smtClean="0"/>
              <a:pPr/>
              <a:t>2009-05-27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FA46C0C-1010-44AC-A4F9-B20F4962DB77}"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30FB6DD-62DB-49DD-BE63-FD27BA7E1A09}" type="datetimeFigureOut">
              <a:rPr lang="ko-KR" altLang="en-US" smtClean="0"/>
              <a:pPr/>
              <a:t>2009-05-27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FFA46C0C-1010-44AC-A4F9-B20F4962DB77}"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30FB6DD-62DB-49DD-BE63-FD27BA7E1A09}" type="datetimeFigureOut">
              <a:rPr lang="ko-KR" altLang="en-US" smtClean="0"/>
              <a:pPr/>
              <a:t>2009-05-27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FA46C0C-1010-44AC-A4F9-B20F4962DB77}"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30FB6DD-62DB-49DD-BE63-FD27BA7E1A09}" type="datetimeFigureOut">
              <a:rPr lang="ko-KR" altLang="en-US" smtClean="0"/>
              <a:pPr/>
              <a:t>2009-05-27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FFA46C0C-1010-44AC-A4F9-B20F4962DB77}"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30FB6DD-62DB-49DD-BE63-FD27BA7E1A09}" type="datetimeFigureOut">
              <a:rPr lang="ko-KR" altLang="en-US" smtClean="0"/>
              <a:pPr/>
              <a:t>2009-05-27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FA46C0C-1010-44AC-A4F9-B20F4962DB77}"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30FB6DD-62DB-49DD-BE63-FD27BA7E1A09}" type="datetimeFigureOut">
              <a:rPr lang="ko-KR" altLang="en-US" smtClean="0"/>
              <a:pPr/>
              <a:t>2009-05-27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FA46C0C-1010-44AC-A4F9-B20F4962DB77}"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FB6DD-62DB-49DD-BE63-FD27BA7E1A09}" type="datetimeFigureOut">
              <a:rPr lang="ko-KR" altLang="en-US" smtClean="0"/>
              <a:pPr/>
              <a:t>2009-05-27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46C0C-1010-44AC-A4F9-B20F4962DB77}"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ndic.naver.com/search.nhn?query=implea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b="1" dirty="0"/>
              <a:t>Third party rights or duties </a:t>
            </a:r>
            <a:endParaRPr lang="ko-KR" altLang="en-US" dirty="0"/>
          </a:p>
        </p:txBody>
      </p:sp>
      <p:sp>
        <p:nvSpPr>
          <p:cNvPr id="3" name="부제목 2"/>
          <p:cNvSpPr>
            <a:spLocks noGrp="1"/>
          </p:cNvSpPr>
          <p:nvPr>
            <p:ph type="subTitle" idx="1"/>
          </p:nvPr>
        </p:nvSpPr>
        <p:spPr/>
        <p:txBody>
          <a:bodyPr>
            <a:normAutofit fontScale="92500" lnSpcReduction="10000"/>
          </a:bodyPr>
          <a:lstStyle/>
          <a:p>
            <a:endParaRPr lang="ko-KR" dirty="0" smtClean="0"/>
          </a:p>
          <a:p>
            <a:pPr lvl="2"/>
            <a:r>
              <a:rPr lang="en-US" b="1" dirty="0" smtClean="0"/>
              <a:t>I. TP </a:t>
            </a:r>
            <a:r>
              <a:rPr lang="en-US" b="1" dirty="0"/>
              <a:t>beneficiary </a:t>
            </a:r>
            <a:endParaRPr lang="ko-KR" dirty="0" smtClean="0"/>
          </a:p>
          <a:p>
            <a:pPr lvl="2"/>
            <a:r>
              <a:rPr lang="en-US" b="1" dirty="0" smtClean="0"/>
              <a:t>II. Assignment </a:t>
            </a:r>
            <a:r>
              <a:rPr lang="en-US" b="1" dirty="0"/>
              <a:t>of rights to TP </a:t>
            </a:r>
            <a:endParaRPr lang="ko-KR" dirty="0" smtClean="0"/>
          </a:p>
          <a:p>
            <a:pPr lvl="2"/>
            <a:r>
              <a:rPr lang="en-US" b="1" dirty="0" smtClean="0"/>
              <a:t>III. Delegation </a:t>
            </a:r>
            <a:r>
              <a:rPr lang="en-US" b="1" dirty="0"/>
              <a:t>of duties to TP </a:t>
            </a:r>
            <a:endParaRPr lang="ko-KR" altLang="en-US" dirty="0"/>
          </a:p>
          <a:p>
            <a:pPr lvl="2"/>
            <a:endParaRPr lang="ko-KR" altLang="en-US" dirty="0"/>
          </a:p>
          <a:p>
            <a:endParaRPr lang="ko-K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Present assignment</a:t>
            </a:r>
            <a:endParaRPr lang="ko-KR" altLang="en-US" dirty="0"/>
          </a:p>
        </p:txBody>
      </p:sp>
      <p:sp>
        <p:nvSpPr>
          <p:cNvPr id="3" name="내용 개체 틀 2"/>
          <p:cNvSpPr>
            <a:spLocks noGrp="1"/>
          </p:cNvSpPr>
          <p:nvPr>
            <p:ph idx="1"/>
          </p:nvPr>
        </p:nvSpPr>
        <p:spPr/>
        <p:txBody>
          <a:bodyPr>
            <a:normAutofit fontScale="92500" lnSpcReduction="20000"/>
          </a:bodyPr>
          <a:lstStyle/>
          <a:p>
            <a:r>
              <a:rPr lang="en-US" dirty="0" smtClean="0"/>
              <a:t>Acts and words sufficient to define subject matter being transferred, A must wholly and immediately divest herself of all right, title, and subject matter and transfer that interest to X, this is the </a:t>
            </a:r>
            <a:r>
              <a:rPr lang="en-US" u="sng" dirty="0" smtClean="0"/>
              <a:t>present assignment</a:t>
            </a:r>
            <a:r>
              <a:rPr lang="en-US" dirty="0" smtClean="0"/>
              <a:t>.</a:t>
            </a:r>
            <a:endParaRPr lang="ko-KR" altLang="en-US" dirty="0" smtClean="0"/>
          </a:p>
          <a:p>
            <a:r>
              <a:rPr lang="en-US" dirty="0" smtClean="0"/>
              <a:t>Fact patterns:</a:t>
            </a:r>
            <a:endParaRPr lang="ko-KR" altLang="en-US" dirty="0" smtClean="0"/>
          </a:p>
          <a:p>
            <a:pPr lvl="1"/>
            <a:r>
              <a:rPr lang="en-US" dirty="0" smtClean="0"/>
              <a:t>Questioning </a:t>
            </a:r>
            <a:r>
              <a:rPr lang="en-US" u="sng" dirty="0" smtClean="0"/>
              <a:t>A</a:t>
            </a:r>
            <a:r>
              <a:rPr lang="en-US" dirty="0" smtClean="0"/>
              <a:t> the assignor.  Whatever motivates A doesn’t matter.  No present assignment unless A manifests intention to make assignment right here &amp; right now.  A statement from A to X that next week, I will assign my rights …this is not a present assignment.</a:t>
            </a:r>
            <a:endParaRPr lang="ko-KR" altLang="en-US" dirty="0" smtClean="0"/>
          </a:p>
          <a:p>
            <a:endParaRPr lang="ko-K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Economic Relationship</a:t>
            </a:r>
            <a:endParaRPr lang="ko-KR" altLang="en-US" dirty="0"/>
          </a:p>
        </p:txBody>
      </p:sp>
      <p:sp>
        <p:nvSpPr>
          <p:cNvPr id="3" name="내용 개체 틀 2"/>
          <p:cNvSpPr>
            <a:spLocks noGrp="1"/>
          </p:cNvSpPr>
          <p:nvPr>
            <p:ph idx="1"/>
          </p:nvPr>
        </p:nvSpPr>
        <p:spPr/>
        <p:txBody>
          <a:bodyPr/>
          <a:lstStyle/>
          <a:p>
            <a:pPr marL="342900" lvl="7" indent="-342900"/>
            <a:r>
              <a:rPr lang="en-US" sz="2400" dirty="0" smtClean="0"/>
              <a:t>EX: </a:t>
            </a:r>
            <a:r>
              <a:rPr lang="en-US" sz="2400" dirty="0" smtClean="0"/>
              <a:t>In N. California, farmers go out and borrow money from banks every spring.  They pledge as security the purchasers of their crops in the late fall.  There is no K, but there is an established economic relationship between the farmers in Davis and the 5 cooperatives in Davis that habitually borrow their crops.  So, as far as equity is concerned, an assignment has taken place.  What the assignor has is bare legal title. The equitable interest belongs to the bank as the assignee.  They may bring a suit to unite the equitable claim with the bare legal title.</a:t>
            </a:r>
            <a:endParaRPr lang="ko-KR" altLang="en-US" sz="2400" dirty="0" smtClean="0"/>
          </a:p>
          <a:p>
            <a:endParaRPr lang="ko-KR"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14290"/>
            <a:ext cx="8229600" cy="5911873"/>
          </a:xfrm>
        </p:spPr>
        <p:txBody>
          <a:bodyPr/>
          <a:lstStyle/>
          <a:p>
            <a:r>
              <a:rPr lang="en-US" dirty="0" smtClean="0"/>
              <a:t>Operative</a:t>
            </a:r>
            <a:r>
              <a:rPr lang="en-US" dirty="0"/>
              <a:t>? </a:t>
            </a:r>
            <a:endParaRPr lang="ko-KR" altLang="en-US" dirty="0"/>
          </a:p>
          <a:p>
            <a:pPr lvl="1"/>
            <a:r>
              <a:rPr lang="en-US" dirty="0" err="1"/>
              <a:t>Nonassigning</a:t>
            </a:r>
            <a:r>
              <a:rPr lang="en-US" dirty="0"/>
              <a:t> party not bound if assignment materially alters nature or extent of duties or risk assumed. Example: Personal services usually can’t be assigned, nor can insurance policy coverage. </a:t>
            </a:r>
            <a:endParaRPr lang="ko-KR" altLang="en-US" dirty="0"/>
          </a:p>
          <a:p>
            <a:pPr lvl="1"/>
            <a:r>
              <a:rPr lang="en-US" dirty="0"/>
              <a:t>Contract terms which restrict </a:t>
            </a:r>
            <a:r>
              <a:rPr lang="en-US" i="1" dirty="0"/>
              <a:t>right </a:t>
            </a:r>
            <a:r>
              <a:rPr lang="en-US" dirty="0"/>
              <a:t>to assign are invalid if assignee is a BFP who is ignorant of the prohibition term. Obligator must perform, but can bring suit against assignor for breach of covenant not to assign. </a:t>
            </a:r>
            <a:endParaRPr lang="ko-KR" altLang="en-US" dirty="0"/>
          </a:p>
          <a:p>
            <a:endParaRPr lang="ko-KR"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Modifying duties </a:t>
            </a:r>
            <a:r>
              <a:rPr lang="en-US" dirty="0" smtClean="0"/>
              <a:t>materially</a:t>
            </a:r>
            <a:endParaRPr lang="ko-KR" altLang="en-US" dirty="0"/>
          </a:p>
        </p:txBody>
      </p:sp>
      <p:sp>
        <p:nvSpPr>
          <p:cNvPr id="3" name="내용 개체 틀 2"/>
          <p:cNvSpPr>
            <a:spLocks noGrp="1"/>
          </p:cNvSpPr>
          <p:nvPr>
            <p:ph idx="1"/>
          </p:nvPr>
        </p:nvSpPr>
        <p:spPr/>
        <p:txBody>
          <a:bodyPr/>
          <a:lstStyle/>
          <a:p>
            <a:pPr marL="342900" lvl="6" indent="-342900"/>
            <a:r>
              <a:rPr lang="en-US" sz="2800" dirty="0" smtClean="0"/>
              <a:t>Ex</a:t>
            </a:r>
            <a:r>
              <a:rPr lang="en-US" sz="2800" dirty="0" smtClean="0"/>
              <a:t>:  </a:t>
            </a:r>
            <a:r>
              <a:rPr lang="en-US" sz="2800" dirty="0" smtClean="0"/>
              <a:t>K between A and B.  B is to render personal services to A.  A has paid B a $15,000 annual retainer during which B has agreed to represent A’s legal interests during the calendar year 1990.  It would obviously materially vary the nature of the duties that B had assumed in the K required obligor to render duties to </a:t>
            </a:r>
            <a:r>
              <a:rPr lang="en-US" sz="2800" u="sng" dirty="0" smtClean="0"/>
              <a:t>someone else</a:t>
            </a:r>
            <a:r>
              <a:rPr lang="en-US" sz="2800" dirty="0" smtClean="0"/>
              <a:t>, instead of person of her selection.</a:t>
            </a:r>
            <a:endParaRPr lang="ko-KR" altLang="en-US" sz="2800" dirty="0" smtClean="0"/>
          </a:p>
          <a:p>
            <a:endParaRPr lang="ko-KR"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Insurance Policy</a:t>
            </a:r>
            <a:endParaRPr lang="ko-KR" altLang="en-US" dirty="0"/>
          </a:p>
        </p:txBody>
      </p:sp>
      <p:sp>
        <p:nvSpPr>
          <p:cNvPr id="3" name="내용 개체 틀 2"/>
          <p:cNvSpPr>
            <a:spLocks noGrp="1"/>
          </p:cNvSpPr>
          <p:nvPr>
            <p:ph idx="1"/>
          </p:nvPr>
        </p:nvSpPr>
        <p:spPr/>
        <p:txBody>
          <a:bodyPr/>
          <a:lstStyle/>
          <a:p>
            <a:pPr marL="342900" lvl="6" indent="-342900"/>
            <a:r>
              <a:rPr lang="en-US" sz="2400" dirty="0" smtClean="0"/>
              <a:t>You are A.  K insurance carrier is B.  B has agreed to pay you if you suffer casualty loss.  Suppose you attempt to assign the coverage of your policy to my 16-year old son.  This would not discharge duties.  But, it would </a:t>
            </a:r>
            <a:r>
              <a:rPr lang="en-US" sz="2400" b="1" dirty="0" smtClean="0"/>
              <a:t>dramatically</a:t>
            </a:r>
            <a:r>
              <a:rPr lang="en-US" sz="2400" dirty="0" smtClean="0"/>
              <a:t> increase the risk to the carrier that those conditional obligations would mature.  Carrier could successfully  refuse to recognize the assignment based on the </a:t>
            </a:r>
            <a:r>
              <a:rPr lang="en-US" sz="2400" b="1" dirty="0" smtClean="0"/>
              <a:t>material change and dimension of risk it assumed in forming the K with you; you could not make a </a:t>
            </a:r>
            <a:r>
              <a:rPr lang="en-US" sz="2400" b="1" u="sng" dirty="0" smtClean="0"/>
              <a:t>present assignment</a:t>
            </a:r>
            <a:r>
              <a:rPr lang="en-US" sz="2400" dirty="0" smtClean="0"/>
              <a:t>.  You cannot assign coverage of policy, but you could assign the right to receive the payment (</a:t>
            </a:r>
            <a:r>
              <a:rPr lang="en-US" sz="2400" u="sng" dirty="0" smtClean="0"/>
              <a:t>changing the insurance beneficiary</a:t>
            </a:r>
            <a:r>
              <a:rPr lang="en-US" sz="2400" dirty="0" smtClean="0"/>
              <a:t>).</a:t>
            </a:r>
            <a:endParaRPr lang="ko-KR" altLang="en-US" sz="2400" dirty="0" smtClean="0"/>
          </a:p>
          <a:p>
            <a:endParaRPr lang="ko-KR"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85728"/>
            <a:ext cx="8229600" cy="5840435"/>
          </a:xfrm>
        </p:spPr>
        <p:txBody>
          <a:bodyPr>
            <a:normAutofit/>
          </a:bodyPr>
          <a:lstStyle/>
          <a:p>
            <a:r>
              <a:rPr lang="en-US" dirty="0" smtClean="0"/>
              <a:t>Contract </a:t>
            </a:r>
            <a:r>
              <a:rPr lang="en-US" dirty="0"/>
              <a:t>terms which extinguish </a:t>
            </a:r>
            <a:r>
              <a:rPr lang="en-US" i="1" dirty="0"/>
              <a:t>power</a:t>
            </a:r>
            <a:r>
              <a:rPr lang="en-US" dirty="0"/>
              <a:t> to make the assignment are enforceable. This can be done by a rescission clause which revokes K upon assignment, or a provision which treats assignment as triggering an express condition subsequent which extinguishes other party’s duties. </a:t>
            </a:r>
            <a:endParaRPr lang="ko-KR" altLang="en-US" dirty="0"/>
          </a:p>
          <a:p>
            <a:pPr lvl="1"/>
            <a:r>
              <a:rPr lang="en-US" dirty="0"/>
              <a:t>BFP assignee can sue assignor for breach of implied warranty that assignor has right and power to make present, operative assignment and won’t interfere with quiet enjoyment.</a:t>
            </a:r>
            <a:endParaRPr lang="ko-KR"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85728"/>
            <a:ext cx="8229600" cy="5840435"/>
          </a:xfrm>
        </p:spPr>
        <p:txBody>
          <a:bodyPr>
            <a:normAutofit fontScale="92500" lnSpcReduction="10000"/>
          </a:bodyPr>
          <a:lstStyle/>
          <a:p>
            <a:r>
              <a:rPr lang="en-US" dirty="0" smtClean="0"/>
              <a:t>Revocable </a:t>
            </a:r>
            <a:r>
              <a:rPr lang="en-US" dirty="0"/>
              <a:t>by assignor? </a:t>
            </a:r>
            <a:endParaRPr lang="ko-KR" altLang="en-US" dirty="0"/>
          </a:p>
          <a:p>
            <a:pPr lvl="1"/>
            <a:r>
              <a:rPr lang="en-US" dirty="0"/>
              <a:t>Revocable if oral and no consideration. </a:t>
            </a:r>
            <a:endParaRPr lang="ko-KR" altLang="en-US" dirty="0"/>
          </a:p>
          <a:p>
            <a:pPr lvl="1"/>
            <a:r>
              <a:rPr lang="en-US" dirty="0"/>
              <a:t>All other assignments are irrevocable. </a:t>
            </a:r>
            <a:endParaRPr lang="ko-KR" altLang="en-US" dirty="0"/>
          </a:p>
          <a:p>
            <a:pPr lvl="2"/>
            <a:r>
              <a:rPr lang="en-US" dirty="0"/>
              <a:t>No right to revoke if in writing and writing is delivered to TP, even if no consideration. </a:t>
            </a:r>
            <a:endParaRPr lang="ko-KR" altLang="en-US" dirty="0"/>
          </a:p>
          <a:p>
            <a:pPr lvl="2"/>
            <a:r>
              <a:rPr lang="en-US" dirty="0"/>
              <a:t>No right to revoke if consideration was paid (BFP), even if assignment was oral. </a:t>
            </a:r>
            <a:endParaRPr lang="ko-KR" altLang="en-US" dirty="0"/>
          </a:p>
          <a:p>
            <a:pPr lvl="2"/>
            <a:r>
              <a:rPr lang="en-US" dirty="0"/>
              <a:t>TP who paid consideration can sue assignor for breach of implied warranty that assignor has right and power to make present, operative assignment and won’t interfere with quiet enjoyment. </a:t>
            </a:r>
            <a:endParaRPr lang="ko-KR" altLang="en-US" dirty="0"/>
          </a:p>
          <a:p>
            <a:pPr lvl="2"/>
            <a:r>
              <a:rPr lang="en-US" dirty="0"/>
              <a:t>If multiple TP’s: Ones who paid value supersede those who don’t. Among value payers, in CA the first to provide notice of assignment to obligor wins; in the rest of America (the American Rule), the first person who paid consideration wins. </a:t>
            </a:r>
            <a:endParaRPr lang="ko-KR" altLang="en-US" dirty="0"/>
          </a:p>
          <a:p>
            <a:endParaRPr lang="ko-KR"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ko-KR" dirty="0" smtClean="0"/>
              <a:t/>
            </a:r>
            <a:br>
              <a:rPr lang="ko-KR" dirty="0" smtClean="0"/>
            </a:br>
            <a:r>
              <a:rPr lang="en-US" dirty="0" smtClean="0"/>
              <a:t>Remedy(Assignment) </a:t>
            </a:r>
            <a:br>
              <a:rPr lang="en-US" dirty="0" smtClean="0"/>
            </a:br>
            <a:endParaRPr lang="ko-KR" altLang="en-US" dirty="0"/>
          </a:p>
        </p:txBody>
      </p:sp>
      <p:sp>
        <p:nvSpPr>
          <p:cNvPr id="3" name="내용 개체 틀 2"/>
          <p:cNvSpPr>
            <a:spLocks noGrp="1"/>
          </p:cNvSpPr>
          <p:nvPr>
            <p:ph idx="1"/>
          </p:nvPr>
        </p:nvSpPr>
        <p:spPr/>
        <p:txBody>
          <a:bodyPr/>
          <a:lstStyle/>
          <a:p>
            <a:endParaRPr lang="ko-KR" dirty="0" smtClean="0"/>
          </a:p>
          <a:p>
            <a:pPr lvl="1"/>
            <a:r>
              <a:rPr lang="en-US" dirty="0" smtClean="0"/>
              <a:t> If </a:t>
            </a:r>
            <a:r>
              <a:rPr lang="en-US" dirty="0"/>
              <a:t>obligor breaches, only assignee can sue, because assignee stands in the shoes of assignor. </a:t>
            </a:r>
            <a:r>
              <a:rPr lang="en-US" i="1" dirty="0"/>
              <a:t>Any</a:t>
            </a:r>
            <a:r>
              <a:rPr lang="en-US" dirty="0"/>
              <a:t> defenses which obligor could have brought against assignor can be used against assignee, including setoffs which matured at time of notice and counterclaims. </a:t>
            </a:r>
            <a:endParaRPr lang="ko-KR" altLang="en-US" dirty="0"/>
          </a:p>
          <a:p>
            <a:endParaRPr lang="ko-KR"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III. </a:t>
            </a:r>
            <a:r>
              <a:rPr lang="en-US" b="1" dirty="0"/>
              <a:t>Delegation of duties to TP</a:t>
            </a:r>
            <a:endParaRPr lang="ko-KR" altLang="en-US" dirty="0"/>
          </a:p>
        </p:txBody>
      </p:sp>
      <p:sp>
        <p:nvSpPr>
          <p:cNvPr id="3" name="내용 개체 틀 2"/>
          <p:cNvSpPr>
            <a:spLocks noGrp="1"/>
          </p:cNvSpPr>
          <p:nvPr>
            <p:ph idx="1"/>
          </p:nvPr>
        </p:nvSpPr>
        <p:spPr/>
        <p:txBody>
          <a:bodyPr>
            <a:normAutofit fontScale="85000" lnSpcReduction="10000"/>
          </a:bodyPr>
          <a:lstStyle/>
          <a:p>
            <a:r>
              <a:rPr lang="en-US" dirty="0" smtClean="0"/>
              <a:t>Subsequent </a:t>
            </a:r>
            <a:r>
              <a:rPr lang="en-US" dirty="0"/>
              <a:t>to formation, one party (delegator) finds TP (delegate) to assume primary responsibility for value (K). </a:t>
            </a:r>
            <a:endParaRPr lang="ko-KR" altLang="en-US" dirty="0"/>
          </a:p>
          <a:p>
            <a:pPr lvl="1"/>
            <a:r>
              <a:rPr lang="en-US" dirty="0"/>
              <a:t>Other party has an affirmative duty to cooperate in receiving performance from TP. </a:t>
            </a:r>
            <a:endParaRPr lang="ko-KR" altLang="en-US" dirty="0"/>
          </a:p>
          <a:p>
            <a:pPr lvl="1"/>
            <a:r>
              <a:rPr lang="en-US" dirty="0"/>
              <a:t>TP’s breach gives other party the right to sue either TP as an intended beneficiary of the second contract, or delegator under the first contract (in which case delegator may </a:t>
            </a:r>
            <a:r>
              <a:rPr lang="en-US" b="1" dirty="0" err="1" smtClean="0">
                <a:hlinkClick r:id="rId2"/>
              </a:rPr>
              <a:t>implead</a:t>
            </a:r>
            <a:r>
              <a:rPr lang="en-US" dirty="0" smtClean="0"/>
              <a:t> </a:t>
            </a:r>
            <a:r>
              <a:rPr lang="en-US" dirty="0"/>
              <a:t>delegate for breach). </a:t>
            </a:r>
            <a:endParaRPr lang="ko-KR" altLang="en-US" dirty="0"/>
          </a:p>
          <a:p>
            <a:r>
              <a:rPr lang="en-US" dirty="0"/>
              <a:t>Delegation is null and void if materially prejudices or threatens the commercially reasonable interests of other party. </a:t>
            </a:r>
            <a:endParaRPr lang="ko-K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b="1" dirty="0"/>
              <a:t>I</a:t>
            </a:r>
            <a:r>
              <a:rPr lang="en-US" b="1" dirty="0" smtClean="0"/>
              <a:t>. TP </a:t>
            </a:r>
            <a:r>
              <a:rPr lang="en-US" b="1" dirty="0"/>
              <a:t>beneficiary </a:t>
            </a:r>
            <a:endParaRPr lang="ko-KR" altLang="en-US" dirty="0"/>
          </a:p>
        </p:txBody>
      </p:sp>
      <p:sp>
        <p:nvSpPr>
          <p:cNvPr id="3" name="내용 개체 틀 2"/>
          <p:cNvSpPr>
            <a:spLocks noGrp="1"/>
          </p:cNvSpPr>
          <p:nvPr>
            <p:ph idx="1"/>
          </p:nvPr>
        </p:nvSpPr>
        <p:spPr/>
        <p:txBody>
          <a:bodyPr>
            <a:normAutofit/>
          </a:bodyPr>
          <a:lstStyle/>
          <a:p>
            <a:pPr>
              <a:buNone/>
            </a:pPr>
            <a:r>
              <a:rPr lang="en-US" b="1" dirty="0" smtClean="0"/>
              <a:t>1. Intended </a:t>
            </a:r>
            <a:r>
              <a:rPr lang="en-US" b="1" dirty="0"/>
              <a:t>beneficiaries </a:t>
            </a:r>
            <a:endParaRPr lang="ko-KR" altLang="en-US" dirty="0"/>
          </a:p>
          <a:p>
            <a:pPr lvl="1"/>
            <a:r>
              <a:rPr lang="en-US" dirty="0"/>
              <a:t>Status </a:t>
            </a:r>
            <a:endParaRPr lang="ko-KR" altLang="en-US" dirty="0"/>
          </a:p>
          <a:p>
            <a:pPr lvl="2"/>
            <a:r>
              <a:rPr lang="en-US" dirty="0"/>
              <a:t>Party "A" of K promised that performance would be delivered to TP </a:t>
            </a:r>
            <a:endParaRPr lang="ko-KR" altLang="en-US" dirty="0"/>
          </a:p>
          <a:p>
            <a:pPr lvl="2"/>
            <a:r>
              <a:rPr lang="en-US" dirty="0"/>
              <a:t>Party "B" of K intended "A"’s performance to benefit TP. </a:t>
            </a:r>
            <a:endParaRPr lang="ko-KR" altLang="en-US" dirty="0"/>
          </a:p>
          <a:p>
            <a:pPr lvl="2"/>
            <a:r>
              <a:rPr lang="en-US" dirty="0"/>
              <a:t>Example: B calls A and pays A to deliver goods to TP. </a:t>
            </a:r>
            <a:endParaRPr lang="ko-KR" altLang="en-US" dirty="0"/>
          </a:p>
          <a:p>
            <a:pPr>
              <a:buNone/>
            </a:pPr>
            <a:r>
              <a:rPr lang="en-US" altLang="ko-KR" b="1" dirty="0" smtClean="0"/>
              <a:t>2. </a:t>
            </a:r>
            <a:r>
              <a:rPr lang="en-US" b="1" dirty="0" smtClean="0"/>
              <a:t>Assignment </a:t>
            </a:r>
            <a:r>
              <a:rPr lang="en-US" b="1" dirty="0"/>
              <a:t>of rights to TP </a:t>
            </a:r>
            <a:endParaRPr lang="ko-KR" altLang="en-US" dirty="0"/>
          </a:p>
          <a:p>
            <a:pPr>
              <a:buNone/>
            </a:pPr>
            <a:endParaRPr lang="ko-K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Intended Beneficiary</a:t>
            </a:r>
            <a:endParaRPr lang="ko-KR" altLang="en-US" dirty="0"/>
          </a:p>
        </p:txBody>
      </p:sp>
      <p:sp>
        <p:nvSpPr>
          <p:cNvPr id="3" name="내용 개체 틀 2"/>
          <p:cNvSpPr>
            <a:spLocks noGrp="1"/>
          </p:cNvSpPr>
          <p:nvPr>
            <p:ph idx="1"/>
          </p:nvPr>
        </p:nvSpPr>
        <p:spPr/>
        <p:txBody>
          <a:bodyPr/>
          <a:lstStyle/>
          <a:p>
            <a:pPr marL="342900" lvl="6" indent="-342900"/>
            <a:r>
              <a:rPr lang="en-US" sz="2800" dirty="0" smtClean="0"/>
              <a:t>Ex: In CA, 2 adjacent unimproved parcels left. I enter into a K with Ajax company to create a shopping center on the land.  Faithful performance by Ajax will treble the value of the adjacent property.  Ajax made no undertaking running to you, all construction efforts were on my land.  I had no intention to </a:t>
            </a:r>
            <a:r>
              <a:rPr lang="en-US" sz="2800" b="1" dirty="0" smtClean="0"/>
              <a:t>benefit you, just me</a:t>
            </a:r>
            <a:r>
              <a:rPr lang="en-US" sz="2800" dirty="0" smtClean="0"/>
              <a:t>.  Therefore, you are an incidental beneficiary, utterly without status, without benefit of the K.</a:t>
            </a:r>
            <a:endParaRPr lang="ko-KR" altLang="en-US" sz="2800" dirty="0" smtClean="0"/>
          </a:p>
          <a:p>
            <a:endParaRPr lang="ko-KR"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357166"/>
            <a:ext cx="8229600" cy="5768997"/>
          </a:xfrm>
        </p:spPr>
        <p:txBody>
          <a:bodyPr>
            <a:normAutofit fontScale="92500" lnSpcReduction="20000"/>
          </a:bodyPr>
          <a:lstStyle/>
          <a:p>
            <a:pPr>
              <a:buNone/>
            </a:pPr>
            <a:r>
              <a:rPr lang="en-US" b="1" dirty="0" smtClean="0"/>
              <a:t>1. Intended beneficiaries </a:t>
            </a:r>
            <a:endParaRPr lang="en-US" dirty="0" smtClean="0"/>
          </a:p>
          <a:p>
            <a:r>
              <a:rPr lang="en-US" dirty="0" smtClean="0"/>
              <a:t>Rights </a:t>
            </a:r>
            <a:r>
              <a:rPr lang="en-US" dirty="0"/>
              <a:t>are defined by terms of K. </a:t>
            </a:r>
            <a:endParaRPr lang="ko-KR" altLang="en-US" dirty="0"/>
          </a:p>
          <a:p>
            <a:r>
              <a:rPr lang="en-US" dirty="0"/>
              <a:t>Rights vest when: </a:t>
            </a:r>
            <a:endParaRPr lang="ko-KR" altLang="en-US" dirty="0"/>
          </a:p>
          <a:p>
            <a:pPr lvl="1"/>
            <a:r>
              <a:rPr lang="en-US" dirty="0"/>
              <a:t>TP learns of K and changes position in detrimental reliance; </a:t>
            </a:r>
            <a:endParaRPr lang="ko-KR" altLang="en-US" dirty="0"/>
          </a:p>
          <a:p>
            <a:pPr lvl="1"/>
            <a:r>
              <a:rPr lang="en-US" dirty="0"/>
              <a:t>TP brings suit to enforce rights; or </a:t>
            </a:r>
            <a:endParaRPr lang="ko-KR" altLang="en-US" dirty="0"/>
          </a:p>
          <a:p>
            <a:pPr lvl="1"/>
            <a:r>
              <a:rPr lang="en-US" dirty="0"/>
              <a:t>TP expressly consents to receive performance under K. </a:t>
            </a:r>
            <a:endParaRPr lang="ko-KR" altLang="en-US" dirty="0"/>
          </a:p>
          <a:p>
            <a:r>
              <a:rPr lang="en-US" dirty="0"/>
              <a:t>Once rights are vested, K cannot be modified or rescinded by parties. </a:t>
            </a:r>
          </a:p>
          <a:p>
            <a:pPr lvl="1"/>
            <a:r>
              <a:rPr lang="en-US" dirty="0" smtClean="0"/>
              <a:t>Accord </a:t>
            </a:r>
            <a:r>
              <a:rPr lang="en-US" dirty="0"/>
              <a:t>&amp; satisfaction is not available. </a:t>
            </a:r>
            <a:endParaRPr lang="ko-KR" altLang="en-US" dirty="0"/>
          </a:p>
          <a:p>
            <a:pPr lvl="1"/>
            <a:r>
              <a:rPr lang="en-US" dirty="0"/>
              <a:t>TP can bring suit for </a:t>
            </a:r>
            <a:r>
              <a:rPr lang="en-US" dirty="0" err="1"/>
              <a:t>tortious</a:t>
            </a:r>
            <a:r>
              <a:rPr lang="en-US" dirty="0"/>
              <a:t> interference with K rights against party trying to tamper with the K.</a:t>
            </a:r>
            <a:endParaRPr lang="ko-KR" altLang="en-US" dirty="0"/>
          </a:p>
          <a:p>
            <a:endParaRPr lang="ko-K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85728"/>
            <a:ext cx="8229600" cy="5840435"/>
          </a:xfrm>
        </p:spPr>
        <p:txBody>
          <a:bodyPr>
            <a:normAutofit fontScale="85000" lnSpcReduction="10000"/>
          </a:bodyPr>
          <a:lstStyle/>
          <a:p>
            <a:r>
              <a:rPr lang="en-US" dirty="0" smtClean="0"/>
              <a:t>Can </a:t>
            </a:r>
            <a:r>
              <a:rPr lang="en-US" dirty="0"/>
              <a:t>bring suit to remedy breach of vested </a:t>
            </a:r>
            <a:r>
              <a:rPr lang="en-US" dirty="0" smtClean="0"/>
              <a:t>rights</a:t>
            </a:r>
            <a:endParaRPr lang="ko-KR" altLang="en-US" dirty="0"/>
          </a:p>
          <a:p>
            <a:pPr lvl="1"/>
            <a:r>
              <a:rPr lang="en-US" dirty="0"/>
              <a:t>Any defense that </a:t>
            </a:r>
            <a:r>
              <a:rPr lang="en-US" dirty="0" smtClean="0"/>
              <a:t>would </a:t>
            </a:r>
            <a:r>
              <a:rPr lang="en-US" dirty="0"/>
              <a:t>have had against another party to the K can be used against TP (i.e. no real K, other party had already breached by failure of consideration, statute of frauds, etc.). </a:t>
            </a:r>
            <a:endParaRPr lang="ko-KR" altLang="en-US" dirty="0"/>
          </a:p>
          <a:p>
            <a:pPr lvl="1"/>
            <a:r>
              <a:rPr lang="en-US" dirty="0"/>
              <a:t>TP is vulnerable to counterclaims (breach by party A with recovery by party B will offset any recovery TP can get</a:t>
            </a:r>
            <a:r>
              <a:rPr lang="en-US" dirty="0" smtClean="0"/>
              <a:t>), </a:t>
            </a:r>
            <a:r>
              <a:rPr lang="en-US" dirty="0" smtClean="0">
                <a:solidFill>
                  <a:srgbClr val="FF0000"/>
                </a:solidFill>
              </a:rPr>
              <a:t>and</a:t>
            </a:r>
            <a:r>
              <a:rPr lang="en-US" dirty="0" smtClean="0"/>
              <a:t> </a:t>
            </a:r>
            <a:r>
              <a:rPr lang="en-US" dirty="0"/>
              <a:t>setoffs. </a:t>
            </a:r>
            <a:endParaRPr lang="ko-KR" altLang="en-US" dirty="0"/>
          </a:p>
          <a:p>
            <a:pPr lvl="1"/>
            <a:r>
              <a:rPr lang="en-US" dirty="0"/>
              <a:t>TP can never have any liability for the K – only benefits. </a:t>
            </a:r>
            <a:endParaRPr lang="ko-KR" altLang="en-US" dirty="0"/>
          </a:p>
          <a:p>
            <a:pPr lvl="1"/>
            <a:r>
              <a:rPr lang="en-US" dirty="0"/>
              <a:t>Party who paid for benefit to TP cannot recover at law for breach: Only TP can. But in equity, party can request specific performance, or value of payment in quasi-K, or in promissory </a:t>
            </a:r>
            <a:r>
              <a:rPr lang="en-US" dirty="0" err="1"/>
              <a:t>estoppel</a:t>
            </a:r>
            <a:r>
              <a:rPr lang="en-US" dirty="0"/>
              <a:t>. NO remedy ever for party if TP has brought suit. </a:t>
            </a:r>
            <a:endParaRPr lang="ko-KR"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Set off</a:t>
            </a:r>
            <a:endParaRPr lang="ko-KR" altLang="en-US" dirty="0"/>
          </a:p>
        </p:txBody>
      </p:sp>
      <p:sp>
        <p:nvSpPr>
          <p:cNvPr id="3" name="내용 개체 틀 2"/>
          <p:cNvSpPr>
            <a:spLocks noGrp="1"/>
          </p:cNvSpPr>
          <p:nvPr>
            <p:ph idx="1"/>
          </p:nvPr>
        </p:nvSpPr>
        <p:spPr/>
        <p:txBody>
          <a:bodyPr/>
          <a:lstStyle/>
          <a:p>
            <a:pPr marL="342900" lvl="4" indent="-342900">
              <a:buFont typeface="Arial" pitchFamily="34" charset="0"/>
              <a:buChar char="•"/>
            </a:pPr>
            <a:r>
              <a:rPr lang="en-US" sz="3200" dirty="0" smtClean="0"/>
              <a:t>Dollar value of intended beneficiary’s cause of action is $100,000.  A has a counterclaim against B for breach of K worth $75,000.  A may also establish counterclaim against B and use this counterclaim to diminish liability to intended beneficiary to difference between K claim and intended beneficiary claim by $25,000.</a:t>
            </a:r>
            <a:endParaRPr lang="ko-KR" altLang="en-US" sz="3200" dirty="0" smtClean="0"/>
          </a:p>
          <a:p>
            <a:endParaRPr lang="ko-K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ko-KR" dirty="0" smtClean="0"/>
              <a:t/>
            </a:r>
            <a:br>
              <a:rPr lang="ko-KR" dirty="0" smtClean="0"/>
            </a:br>
            <a:r>
              <a:rPr lang="en-US" altLang="ko-KR" b="1" dirty="0" smtClean="0"/>
              <a:t>2. </a:t>
            </a:r>
            <a:r>
              <a:rPr lang="en-US" b="1" dirty="0" smtClean="0"/>
              <a:t>Assignment </a:t>
            </a:r>
            <a:r>
              <a:rPr lang="en-US" b="1" dirty="0"/>
              <a:t>of rights to TP </a:t>
            </a:r>
            <a:r>
              <a:rPr lang="ko-KR" altLang="en-US" dirty="0"/>
              <a:t/>
            </a:r>
            <a:br>
              <a:rPr lang="ko-KR" altLang="en-US" dirty="0"/>
            </a:br>
            <a:endParaRPr lang="ko-KR" altLang="en-US" dirty="0"/>
          </a:p>
        </p:txBody>
      </p:sp>
      <p:sp>
        <p:nvSpPr>
          <p:cNvPr id="3" name="내용 개체 틀 2"/>
          <p:cNvSpPr>
            <a:spLocks noGrp="1"/>
          </p:cNvSpPr>
          <p:nvPr>
            <p:ph idx="1"/>
          </p:nvPr>
        </p:nvSpPr>
        <p:spPr/>
        <p:txBody>
          <a:bodyPr>
            <a:normAutofit fontScale="92500" lnSpcReduction="20000"/>
          </a:bodyPr>
          <a:lstStyle/>
          <a:p>
            <a:r>
              <a:rPr lang="en-US" dirty="0" smtClean="0"/>
              <a:t>One </a:t>
            </a:r>
            <a:r>
              <a:rPr lang="en-US" dirty="0"/>
              <a:t>of the parties, after K, seeks to assign his right to receive performance or delegate his duty to perform to an assignee/delegate not mentioned in K. </a:t>
            </a:r>
            <a:endParaRPr lang="ko-KR" altLang="en-US" dirty="0"/>
          </a:p>
          <a:p>
            <a:pPr lvl="1"/>
            <a:r>
              <a:rPr lang="en-US" dirty="0"/>
              <a:t>Common law favors ability to assign and delegate. </a:t>
            </a:r>
            <a:endParaRPr lang="ko-KR" altLang="en-US" dirty="0"/>
          </a:p>
          <a:p>
            <a:pPr lvl="1"/>
            <a:r>
              <a:rPr lang="en-US" dirty="0"/>
              <a:t>Consent of other party to K not required. </a:t>
            </a:r>
            <a:endParaRPr lang="ko-KR" altLang="en-US" dirty="0"/>
          </a:p>
          <a:p>
            <a:pPr lvl="1"/>
            <a:r>
              <a:rPr lang="en-US" dirty="0"/>
              <a:t>Assignment or delegation is improper when result is to prejudice performance owed to other party. </a:t>
            </a:r>
            <a:endParaRPr lang="ko-KR" altLang="en-US" dirty="0"/>
          </a:p>
          <a:p>
            <a:pPr lvl="1"/>
            <a:r>
              <a:rPr lang="en-US" dirty="0"/>
              <a:t>Oral is ok, and no consideration needed (but see revocation). </a:t>
            </a:r>
            <a:endParaRPr lang="ko-KR" altLang="en-US" dirty="0"/>
          </a:p>
          <a:p>
            <a:endParaRPr lang="ko-KR"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Prejudice</a:t>
            </a:r>
            <a:endParaRPr lang="ko-KR" altLang="en-US" dirty="0"/>
          </a:p>
        </p:txBody>
      </p:sp>
      <p:sp>
        <p:nvSpPr>
          <p:cNvPr id="3" name="내용 개체 틀 2"/>
          <p:cNvSpPr>
            <a:spLocks noGrp="1"/>
          </p:cNvSpPr>
          <p:nvPr>
            <p:ph idx="1"/>
          </p:nvPr>
        </p:nvSpPr>
        <p:spPr/>
        <p:txBody>
          <a:bodyPr>
            <a:normAutofit fontScale="92500"/>
          </a:bodyPr>
          <a:lstStyle/>
          <a:p>
            <a:r>
              <a:rPr lang="en-US" dirty="0" smtClean="0"/>
              <a:t>Ex: Assignment of right by A to X to receive B’s performance, if this adds to or varies the performance that B consented to at the formation stage, no valid assignment.</a:t>
            </a:r>
            <a:endParaRPr lang="ko-KR" altLang="en-US" dirty="0" smtClean="0"/>
          </a:p>
          <a:p>
            <a:r>
              <a:rPr lang="en-US" dirty="0" smtClean="0"/>
              <a:t>If delegation from B to Y of duties that B had contracted to A would prejudice the security A had enjoyed or the quality of the performance which A would receive, no appropriate case for delegation.</a:t>
            </a:r>
            <a:endParaRPr lang="ko-KR" altLang="en-US" dirty="0" smtClean="0"/>
          </a:p>
          <a:p>
            <a:endParaRPr lang="ko-KR"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85728"/>
            <a:ext cx="8229600" cy="5840435"/>
          </a:xfrm>
        </p:spPr>
        <p:txBody>
          <a:bodyPr/>
          <a:lstStyle/>
          <a:p>
            <a:r>
              <a:rPr lang="en-US" dirty="0" smtClean="0"/>
              <a:t>Present </a:t>
            </a:r>
            <a:r>
              <a:rPr lang="en-US" dirty="0"/>
              <a:t>assignment: Manifestation of present </a:t>
            </a:r>
            <a:r>
              <a:rPr lang="en-US" i="1" dirty="0"/>
              <a:t>intention</a:t>
            </a:r>
            <a:r>
              <a:rPr lang="en-US" dirty="0"/>
              <a:t> by party to achieve </a:t>
            </a:r>
            <a:r>
              <a:rPr lang="en-US" i="1" dirty="0"/>
              <a:t>present </a:t>
            </a:r>
            <a:r>
              <a:rPr lang="en-US" dirty="0"/>
              <a:t>transfer of </a:t>
            </a:r>
            <a:r>
              <a:rPr lang="en-US" i="1" dirty="0"/>
              <a:t>present</a:t>
            </a:r>
            <a:r>
              <a:rPr lang="en-US" dirty="0"/>
              <a:t> rights to TP. </a:t>
            </a:r>
            <a:endParaRPr lang="ko-KR" altLang="en-US" dirty="0"/>
          </a:p>
          <a:p>
            <a:pPr lvl="1"/>
            <a:r>
              <a:rPr lang="en-US" dirty="0" smtClean="0"/>
              <a:t>&gt; Rights </a:t>
            </a:r>
            <a:r>
              <a:rPr lang="en-US" dirty="0"/>
              <a:t>transferred must be under a current K – not a future one, unless existing economic relationship. </a:t>
            </a:r>
            <a:endParaRPr lang="ko-KR" altLang="en-US" dirty="0"/>
          </a:p>
          <a:p>
            <a:pPr lvl="1"/>
            <a:r>
              <a:rPr lang="en-US" dirty="0"/>
              <a:t>Subject matter must be clearly identified to TP. </a:t>
            </a:r>
            <a:endParaRPr lang="ko-KR" altLang="en-US" dirty="0"/>
          </a:p>
          <a:p>
            <a:pPr lvl="1"/>
            <a:r>
              <a:rPr lang="en-US" dirty="0"/>
              <a:t>Assigning party must not retain any powers. </a:t>
            </a:r>
            <a:endParaRPr lang="ko-KR" altLang="en-US" dirty="0"/>
          </a:p>
          <a:p>
            <a:endParaRPr lang="ko-KR" altLang="en-US" dirty="0"/>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1490</Words>
  <Application>Microsoft Office PowerPoint</Application>
  <PresentationFormat>화면 슬라이드 쇼(4:3)</PresentationFormat>
  <Paragraphs>73</Paragraphs>
  <Slides>18</Slides>
  <Notes>0</Notes>
  <HiddenSlides>0</HiddenSlides>
  <MMClips>0</MMClips>
  <ScaleCrop>false</ScaleCrop>
  <HeadingPairs>
    <vt:vector size="4" baseType="variant">
      <vt:variant>
        <vt:lpstr>테마</vt:lpstr>
      </vt:variant>
      <vt:variant>
        <vt:i4>1</vt:i4>
      </vt:variant>
      <vt:variant>
        <vt:lpstr>슬라이드 제목</vt:lpstr>
      </vt:variant>
      <vt:variant>
        <vt:i4>18</vt:i4>
      </vt:variant>
    </vt:vector>
  </HeadingPairs>
  <TitlesOfParts>
    <vt:vector size="19" baseType="lpstr">
      <vt:lpstr>Office 테마</vt:lpstr>
      <vt:lpstr>Third party rights or duties </vt:lpstr>
      <vt:lpstr>I. TP beneficiary </vt:lpstr>
      <vt:lpstr>Intended Beneficiary</vt:lpstr>
      <vt:lpstr>슬라이드 4</vt:lpstr>
      <vt:lpstr>슬라이드 5</vt:lpstr>
      <vt:lpstr>Set off</vt:lpstr>
      <vt:lpstr> 2. Assignment of rights to TP  </vt:lpstr>
      <vt:lpstr>Prejudice</vt:lpstr>
      <vt:lpstr>슬라이드 9</vt:lpstr>
      <vt:lpstr>Present assignment</vt:lpstr>
      <vt:lpstr>Economic Relationship</vt:lpstr>
      <vt:lpstr>슬라이드 12</vt:lpstr>
      <vt:lpstr>Modifying duties materially</vt:lpstr>
      <vt:lpstr>Insurance Policy</vt:lpstr>
      <vt:lpstr>슬라이드 15</vt:lpstr>
      <vt:lpstr>슬라이드 16</vt:lpstr>
      <vt:lpstr> Remedy(Assignment)  </vt:lpstr>
      <vt:lpstr>III. Delegation of duties to TP</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 party rights or duties </dc:title>
  <dc:creator>이혜리</dc:creator>
  <cp:lastModifiedBy>이혜리</cp:lastModifiedBy>
  <cp:revision>3</cp:revision>
  <dcterms:created xsi:type="dcterms:W3CDTF">2009-05-17T11:22:17Z</dcterms:created>
  <dcterms:modified xsi:type="dcterms:W3CDTF">2009-05-27T12:33:45Z</dcterms:modified>
</cp:coreProperties>
</file>