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E64B-581B-4F40-B1B9-46AF1FBF84B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39CE-B8F2-40B9-B923-FFD38CF31BD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:\Users\전민정\Desktop\wizdata_726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2409825"/>
            <a:ext cx="64547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00063" y="714375"/>
            <a:ext cx="62865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 eaLnBrk="1" hangingPunct="1"/>
            <a:r>
              <a:rPr lang="ko-KR" altLang="en-US" sz="3200" smtClean="0">
                <a:solidFill>
                  <a:schemeClr val="accent2"/>
                </a:solidFill>
                <a:latin typeface="HY바다L" pitchFamily="18" charset="-127"/>
                <a:ea typeface="HY바다L" pitchFamily="18" charset="-127"/>
              </a:rPr>
              <a:t>양혜경 교수</a:t>
            </a:r>
            <a:r>
              <a:rPr lang="ko-KR" altLang="en-US" sz="3200" smtClean="0">
                <a:latin typeface="HY바다L" pitchFamily="18" charset="-127"/>
                <a:ea typeface="HY바다L" pitchFamily="18" charset="-127"/>
              </a:rPr>
              <a:t>와 함께하는 재미있는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25" y="1130300"/>
            <a:ext cx="4429125" cy="1227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현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대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시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 err="1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론</a:t>
            </a:r>
            <a:endParaRPr lang="ko-KR" altLang="en-US" sz="6600" b="1" kern="0" dirty="0">
              <a:solidFill>
                <a:srgbClr val="0070C0"/>
              </a:solidFill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grpSp>
        <p:nvGrpSpPr>
          <p:cNvPr id="2" name="그룹 14"/>
          <p:cNvGrpSpPr>
            <a:grpSpLocks/>
          </p:cNvGrpSpPr>
          <p:nvPr/>
        </p:nvGrpSpPr>
        <p:grpSpPr bwMode="auto">
          <a:xfrm>
            <a:off x="-14288" y="5700713"/>
            <a:ext cx="3514726" cy="1157287"/>
            <a:chOff x="-14076" y="5700156"/>
            <a:chExt cx="3514506" cy="1157844"/>
          </a:xfrm>
        </p:grpSpPr>
        <p:pic>
          <p:nvPicPr>
            <p:cNvPr id="2560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2173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42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90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9261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4076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500166" y="2786058"/>
            <a:ext cx="6143668" cy="5232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7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주차</a:t>
            </a:r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. 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비유의 개념과 종류</a:t>
            </a:r>
            <a:endParaRPr lang="ko-KR" altLang="en-US" sz="28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환유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(</a:t>
            </a:r>
            <a:r>
              <a:rPr lang="en-US" altLang="ko-KR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metonomy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· 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제유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(</a:t>
            </a:r>
            <a:r>
              <a:rPr lang="en-US" altLang="ko-KR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synedoche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2404" name="TextBox 7"/>
          <p:cNvSpPr txBox="1">
            <a:spLocks noChangeArrowheads="1"/>
          </p:cNvSpPr>
          <p:nvPr/>
        </p:nvSpPr>
        <p:spPr bwMode="auto">
          <a:xfrm>
            <a:off x="989013" y="2000250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은유는 제유나 환유와 이질적이거나 배타적이지 않음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663575" y="2039938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406" name="TextBox 9"/>
          <p:cNvSpPr txBox="1">
            <a:spLocks noChangeArrowheads="1"/>
          </p:cNvSpPr>
          <p:nvPr/>
        </p:nvSpPr>
        <p:spPr bwMode="auto">
          <a:xfrm>
            <a:off x="989013" y="2508250"/>
            <a:ext cx="7797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“흰옷 입은 소녀의 불멸의 순수” </a:t>
            </a:r>
            <a:r>
              <a:rPr lang="en-US" altLang="ko-KR" b="1"/>
              <a:t>- </a:t>
            </a:r>
            <a:r>
              <a:rPr lang="ko-KR" altLang="en-US" b="1">
                <a:solidFill>
                  <a:srgbClr val="C00000"/>
                </a:solidFill>
              </a:rPr>
              <a:t>은유적 구성</a:t>
            </a:r>
            <a:endParaRPr lang="en-US" altLang="ko-KR" b="1">
              <a:solidFill>
                <a:srgbClr val="C00000"/>
              </a:solidFill>
            </a:endParaRPr>
          </a:p>
          <a:p>
            <a:pPr latinLnBrk="0"/>
            <a:r>
              <a:rPr lang="ko-KR" altLang="en-US" b="1">
                <a:solidFill>
                  <a:schemeClr val="accent2"/>
                </a:solidFill>
              </a:rPr>
              <a:t>‘</a:t>
            </a:r>
            <a:r>
              <a:rPr lang="ko-KR" altLang="en-US" b="1">
                <a:solidFill>
                  <a:srgbClr val="C00000"/>
                </a:solidFill>
              </a:rPr>
              <a:t>흰옷</a:t>
            </a:r>
            <a:r>
              <a:rPr lang="ko-KR" altLang="en-US" b="1">
                <a:solidFill>
                  <a:schemeClr val="accent2"/>
                </a:solidFill>
              </a:rPr>
              <a:t>’은 ‘한민족’을 상징하는 </a:t>
            </a:r>
            <a:r>
              <a:rPr lang="ko-KR" altLang="en-US" b="1">
                <a:solidFill>
                  <a:srgbClr val="C00000"/>
                </a:solidFill>
              </a:rPr>
              <a:t>환유</a:t>
            </a:r>
            <a:endParaRPr lang="ko-KR" altLang="en-US">
              <a:solidFill>
                <a:srgbClr val="C00000"/>
              </a:solidFill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663575" y="2549525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408" name="TextBox 11"/>
          <p:cNvSpPr txBox="1">
            <a:spLocks noChangeArrowheads="1"/>
          </p:cNvSpPr>
          <p:nvPr/>
        </p:nvSpPr>
        <p:spPr bwMode="auto">
          <a:xfrm>
            <a:off x="989013" y="3273425"/>
            <a:ext cx="779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환유 </a:t>
            </a:r>
            <a:r>
              <a:rPr lang="en-US" altLang="ko-KR" b="1"/>
              <a:t>+ </a:t>
            </a:r>
            <a:r>
              <a:rPr lang="ko-KR" altLang="en-US" b="1"/>
              <a:t>은유 </a:t>
            </a:r>
            <a:r>
              <a:rPr lang="en-US" altLang="ko-KR" b="1"/>
              <a:t>= </a:t>
            </a:r>
            <a:r>
              <a:rPr lang="ko-KR" altLang="en-US" b="1">
                <a:solidFill>
                  <a:srgbClr val="C00000"/>
                </a:solidFill>
              </a:rPr>
              <a:t>주제 의식을 보다 강렬하게 표출</a:t>
            </a:r>
            <a:endParaRPr lang="ko-KR" altLang="en-US">
              <a:solidFill>
                <a:srgbClr val="C00000"/>
              </a:solidFill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663575" y="3313113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410" name="TextBox 13"/>
          <p:cNvSpPr txBox="1">
            <a:spLocks noChangeArrowheads="1"/>
          </p:cNvSpPr>
          <p:nvPr/>
        </p:nvSpPr>
        <p:spPr bwMode="auto">
          <a:xfrm>
            <a:off x="989013" y="3778250"/>
            <a:ext cx="779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>
                <a:solidFill>
                  <a:schemeClr val="accent2"/>
                </a:solidFill>
              </a:rPr>
              <a:t>제유</a:t>
            </a:r>
            <a:r>
              <a:rPr lang="ko-KR" altLang="en-US" b="1"/>
              <a:t>는 </a:t>
            </a:r>
            <a:r>
              <a:rPr lang="ko-KR" altLang="en-US" b="1">
                <a:solidFill>
                  <a:schemeClr val="accent2"/>
                </a:solidFill>
              </a:rPr>
              <a:t>부분으로써 사물 전체를 드러내는 용법</a:t>
            </a:r>
            <a:endParaRPr lang="en-US" altLang="ko-KR" b="1"/>
          </a:p>
          <a:p>
            <a:pPr latinLnBrk="0"/>
            <a:r>
              <a:rPr lang="ko-KR" altLang="en-US" b="1"/>
              <a:t>예</a:t>
            </a:r>
            <a:r>
              <a:rPr lang="en-US" altLang="ko-KR" b="1"/>
              <a:t>) “</a:t>
            </a:r>
            <a:r>
              <a:rPr lang="ko-KR" altLang="en-US" b="1"/>
              <a:t>나는 어제 펜티엄을 샀다</a:t>
            </a:r>
            <a:r>
              <a:rPr lang="en-US" altLang="ko-KR" b="1"/>
              <a:t>.</a:t>
            </a:r>
            <a:r>
              <a:rPr lang="ko-KR" altLang="en-US" b="1"/>
              <a:t>” </a:t>
            </a:r>
            <a:r>
              <a:rPr lang="en-US" altLang="ko-KR" b="1"/>
              <a:t>(</a:t>
            </a:r>
            <a:r>
              <a:rPr lang="ko-KR" altLang="en-US" b="1"/>
              <a:t>컴퓨터를 구입했다는 의미</a:t>
            </a:r>
            <a:r>
              <a:rPr lang="en-US" altLang="ko-KR" b="1"/>
              <a:t>)</a:t>
            </a:r>
          </a:p>
        </p:txBody>
      </p:sp>
      <p:sp>
        <p:nvSpPr>
          <p:cNvPr id="15" name="오른쪽 화살표 14"/>
          <p:cNvSpPr/>
          <p:nvPr/>
        </p:nvSpPr>
        <p:spPr>
          <a:xfrm>
            <a:off x="663575" y="3817938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412" name="TextBox 15"/>
          <p:cNvSpPr txBox="1">
            <a:spLocks noChangeArrowheads="1"/>
          </p:cNvSpPr>
          <p:nvPr/>
        </p:nvSpPr>
        <p:spPr bwMode="auto">
          <a:xfrm>
            <a:off x="989013" y="4576763"/>
            <a:ext cx="779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b="1">
                <a:solidFill>
                  <a:srgbClr val="C00000"/>
                </a:solidFill>
              </a:rPr>
              <a:t>제유와 환유의 차이점 </a:t>
            </a:r>
            <a:r>
              <a:rPr lang="ko-KR" altLang="en-US"/>
              <a:t>⇒ 본관념과 보조관념이 연계되는 관계의 차이</a:t>
            </a:r>
            <a:endParaRPr lang="en-US" altLang="ko-KR"/>
          </a:p>
          <a:p>
            <a:r>
              <a:rPr lang="ko-KR" altLang="en-US" b="1"/>
              <a:t>제유</a:t>
            </a:r>
            <a:r>
              <a:rPr lang="ko-KR" altLang="en-US"/>
              <a:t> </a:t>
            </a:r>
            <a:r>
              <a:rPr lang="en-US" altLang="ko-KR"/>
              <a:t>: </a:t>
            </a:r>
            <a:r>
              <a:rPr lang="ko-KR" altLang="en-US"/>
              <a:t>본관념과 보조관념이 </a:t>
            </a:r>
            <a:r>
              <a:rPr lang="ko-KR" altLang="en-US" b="1"/>
              <a:t>종속관계</a:t>
            </a:r>
            <a:r>
              <a:rPr lang="en-US" altLang="ko-KR" b="1"/>
              <a:t>(</a:t>
            </a:r>
            <a:r>
              <a:rPr lang="ko-KR" altLang="en-US" b="1"/>
              <a:t>부분과 전체</a:t>
            </a:r>
            <a:r>
              <a:rPr lang="en-US" altLang="ko-KR" b="1"/>
              <a:t>)</a:t>
            </a:r>
          </a:p>
          <a:p>
            <a:r>
              <a:rPr lang="ko-KR" altLang="en-US" b="1"/>
              <a:t>환유</a:t>
            </a:r>
            <a:r>
              <a:rPr lang="ko-KR" altLang="en-US"/>
              <a:t> </a:t>
            </a:r>
            <a:r>
              <a:rPr lang="en-US" altLang="ko-KR"/>
              <a:t>: </a:t>
            </a:r>
            <a:r>
              <a:rPr lang="ko-KR" altLang="en-US"/>
              <a:t>본관념과 보조관념이 </a:t>
            </a:r>
            <a:r>
              <a:rPr lang="ko-KR" altLang="en-US" b="1"/>
              <a:t>상대적으로 독립적이면서 인접성 지님</a:t>
            </a:r>
          </a:p>
        </p:txBody>
      </p:sp>
      <p:sp>
        <p:nvSpPr>
          <p:cNvPr id="17" name="오른쪽 화살표 16"/>
          <p:cNvSpPr/>
          <p:nvPr/>
        </p:nvSpPr>
        <p:spPr>
          <a:xfrm>
            <a:off x="663575" y="4616450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5143500"/>
            <a:ext cx="8229600" cy="1143000"/>
          </a:xfrm>
        </p:spPr>
        <p:txBody>
          <a:bodyPr/>
          <a:lstStyle/>
          <a:p>
            <a:pPr marL="0" indent="0" algn="ctr" eaLnBrk="1" latinLnBrk="0" hangingPunct="1">
              <a:buFontTx/>
              <a:buNone/>
              <a:defRPr/>
            </a:pP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직유만으로 </a:t>
            </a:r>
            <a:r>
              <a:rPr lang="ko-KR" altLang="en-US" sz="2000" kern="1200" dirty="0">
                <a:latin typeface="HY강B" pitchFamily="18" charset="-127"/>
                <a:ea typeface="HY강B" pitchFamily="18" charset="-127"/>
              </a:rPr>
              <a:t>구성된 작품은 </a:t>
            </a: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드물고</a:t>
            </a:r>
            <a:r>
              <a:rPr lang="en-US" altLang="ko-KR" sz="2000" kern="12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직유와 </a:t>
            </a:r>
            <a:r>
              <a:rPr lang="ko-KR" altLang="en-US" sz="2000" kern="1200" dirty="0">
                <a:latin typeface="HY강B" pitchFamily="18" charset="-127"/>
                <a:ea typeface="HY강B" pitchFamily="18" charset="-127"/>
              </a:rPr>
              <a:t>환유 </a:t>
            </a: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그리고 </a:t>
            </a:r>
            <a:r>
              <a:rPr lang="ko-KR" altLang="en-US" sz="2000" kern="1200" dirty="0">
                <a:latin typeface="HY강B" pitchFamily="18" charset="-127"/>
                <a:ea typeface="HY강B" pitchFamily="18" charset="-127"/>
              </a:rPr>
              <a:t>은유 등이 </a:t>
            </a: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상호작용하여 생동감 </a:t>
            </a:r>
            <a:r>
              <a:rPr lang="ko-KR" altLang="en-US" sz="2000" kern="1200" dirty="0">
                <a:latin typeface="HY강B" pitchFamily="18" charset="-127"/>
                <a:ea typeface="HY강B" pitchFamily="18" charset="-127"/>
              </a:rPr>
              <a:t>있는 문맥을 형성할 뿐만 </a:t>
            </a: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아니라</a:t>
            </a:r>
            <a:endParaRPr lang="en-US" altLang="ko-KR" sz="2000" kern="1200" dirty="0" smtClean="0">
              <a:latin typeface="HY강B" pitchFamily="18" charset="-127"/>
              <a:ea typeface="HY강B" pitchFamily="18" charset="-127"/>
            </a:endParaRPr>
          </a:p>
          <a:p>
            <a:pPr marL="0" indent="0" algn="ctr" eaLnBrk="1" latinLnBrk="0" hangingPunct="1">
              <a:buFontTx/>
              <a:buNone/>
              <a:defRPr/>
            </a:pP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확장된 </a:t>
            </a:r>
            <a:r>
              <a:rPr lang="ko-KR" altLang="en-US" sz="2000" kern="1200" dirty="0">
                <a:latin typeface="HY강B" pitchFamily="18" charset="-127"/>
                <a:ea typeface="HY강B" pitchFamily="18" charset="-127"/>
              </a:rPr>
              <a:t>직유 형식으로 </a:t>
            </a:r>
            <a:r>
              <a:rPr lang="ko-KR" altLang="en-US" sz="2000" kern="1200" dirty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단순성을 </a:t>
            </a:r>
            <a:r>
              <a:rPr lang="ko-KR" altLang="en-US" sz="2000" kern="1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극복함</a:t>
            </a:r>
            <a:endParaRPr lang="ko-KR" altLang="en-US" sz="2000" kern="1200" dirty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4211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직유와 직유의 종류</a:t>
            </a:r>
          </a:p>
        </p:txBody>
      </p:sp>
      <p:sp>
        <p:nvSpPr>
          <p:cNvPr id="8" name="오각형 7"/>
          <p:cNvSpPr/>
          <p:nvPr/>
        </p:nvSpPr>
        <p:spPr>
          <a:xfrm>
            <a:off x="571472" y="2071678"/>
            <a:ext cx="1357322" cy="785818"/>
          </a:xfrm>
          <a:prstGeom prst="homePlate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정의</a:t>
            </a:r>
          </a:p>
        </p:txBody>
      </p:sp>
      <p:sp>
        <p:nvSpPr>
          <p:cNvPr id="9" name="갈매기형 수장 8"/>
          <p:cNvSpPr/>
          <p:nvPr/>
        </p:nvSpPr>
        <p:spPr>
          <a:xfrm>
            <a:off x="1643042" y="2071678"/>
            <a:ext cx="6000792" cy="785818"/>
          </a:xfrm>
          <a:prstGeom prst="chevron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두 개의 사물을 직접 비유하는 것</a:t>
            </a:r>
          </a:p>
        </p:txBody>
      </p:sp>
      <p:sp>
        <p:nvSpPr>
          <p:cNvPr id="10" name="오각형 9"/>
          <p:cNvSpPr/>
          <p:nvPr/>
        </p:nvSpPr>
        <p:spPr>
          <a:xfrm>
            <a:off x="571472" y="2965058"/>
            <a:ext cx="1357322" cy="785818"/>
          </a:xfrm>
          <a:prstGeom prst="homePlate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방법</a:t>
            </a:r>
          </a:p>
        </p:txBody>
      </p:sp>
      <p:sp>
        <p:nvSpPr>
          <p:cNvPr id="11" name="갈매기형 수장 10"/>
          <p:cNvSpPr/>
          <p:nvPr/>
        </p:nvSpPr>
        <p:spPr>
          <a:xfrm>
            <a:off x="1643042" y="2965058"/>
            <a:ext cx="6858048" cy="785818"/>
          </a:xfrm>
          <a:prstGeom prst="chevron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원관념과 보조관념을 </a:t>
            </a:r>
            <a:endParaRPr lang="en-US" altLang="ko-KR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algn="ctr">
              <a:defRPr/>
            </a:pPr>
            <a:r>
              <a:rPr lang="ko-KR" altLang="en-US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‘</a:t>
            </a:r>
            <a:r>
              <a:rPr lang="en-US" altLang="ko-KR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~</a:t>
            </a:r>
            <a:r>
              <a:rPr lang="ko-KR" altLang="en-US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처럼’</a:t>
            </a:r>
            <a:r>
              <a:rPr lang="en-US" altLang="ko-KR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, ‘~</a:t>
            </a:r>
            <a:r>
              <a:rPr lang="ko-KR" altLang="en-US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듯이’</a:t>
            </a:r>
            <a:r>
              <a:rPr lang="en-US" altLang="ko-KR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, ‘~</a:t>
            </a:r>
            <a:r>
              <a:rPr lang="ko-KR" altLang="en-US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같이’</a:t>
            </a:r>
            <a:r>
              <a:rPr lang="en-US" altLang="ko-KR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, ‘~</a:t>
            </a:r>
            <a:r>
              <a:rPr lang="ko-KR" altLang="en-US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인양’</a:t>
            </a:r>
            <a:r>
              <a:rPr lang="ko-KR" altLang="en-US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이라는 </a:t>
            </a:r>
            <a:endParaRPr lang="en-US" altLang="ko-KR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연결어로 결합하여 표현</a:t>
            </a:r>
          </a:p>
        </p:txBody>
      </p:sp>
      <p:sp>
        <p:nvSpPr>
          <p:cNvPr id="12" name="오각형 11"/>
          <p:cNvSpPr/>
          <p:nvPr/>
        </p:nvSpPr>
        <p:spPr>
          <a:xfrm>
            <a:off x="571472" y="3885368"/>
            <a:ext cx="1357322" cy="785818"/>
          </a:xfrm>
          <a:prstGeom prst="homePlate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종류</a:t>
            </a:r>
          </a:p>
        </p:txBody>
      </p:sp>
      <p:sp>
        <p:nvSpPr>
          <p:cNvPr id="13" name="갈매기형 수장 12"/>
          <p:cNvSpPr/>
          <p:nvPr/>
        </p:nvSpPr>
        <p:spPr>
          <a:xfrm>
            <a:off x="1643042" y="3885368"/>
            <a:ext cx="6858048" cy="791735"/>
          </a:xfrm>
          <a:prstGeom prst="chevron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>
              <a:defRPr/>
            </a:pPr>
            <a:r>
              <a:rPr lang="ko-KR" altLang="en-US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단순직유 </a:t>
            </a:r>
            <a:r>
              <a:rPr lang="en-US" altLang="ko-KR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원관념과 보조관념의 관계가 비교적 간결</a:t>
            </a:r>
            <a:endParaRPr lang="en-US" altLang="ko-KR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>
              <a:defRPr/>
            </a:pPr>
            <a:r>
              <a:rPr lang="ko-KR" altLang="en-US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확장직유 </a:t>
            </a:r>
            <a:r>
              <a:rPr lang="en-US" altLang="ko-KR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원관념에 여러 보조관념이 결합</a:t>
            </a:r>
            <a:r>
              <a:rPr lang="en-US" altLang="ko-KR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</a:t>
            </a:r>
            <a:r>
              <a:rPr lang="ko-KR" altLang="en-US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 입체화</a:t>
            </a:r>
            <a:r>
              <a:rPr lang="en-US" altLang="ko-KR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∙</a:t>
            </a:r>
            <a:r>
              <a:rPr lang="ko-KR" altLang="en-US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다양화</a:t>
            </a:r>
          </a:p>
        </p:txBody>
      </p:sp>
      <p:pic>
        <p:nvPicPr>
          <p:cNvPr id="94231" name="Picture 2" descr="C:\Users\전민정\AppData\Local\Microsoft\Windows\Temporary Internet Files\Content.IE5\24AGW8JM\MCj043252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246688"/>
            <a:ext cx="6429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32" name="Picture 2" descr="C:\Users\전민정\AppData\Local\Microsoft\Windows\Temporary Internet Files\Content.IE5\24AGW8JM\MCj043252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5904">
            <a:off x="806450" y="5408613"/>
            <a:ext cx="6429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단순직유</a:t>
            </a:r>
          </a:p>
        </p:txBody>
      </p:sp>
      <p:sp>
        <p:nvSpPr>
          <p:cNvPr id="95236" name="TextBox 6"/>
          <p:cNvSpPr txBox="1">
            <a:spLocks noChangeArrowheads="1"/>
          </p:cNvSpPr>
          <p:nvPr/>
        </p:nvSpPr>
        <p:spPr bwMode="auto">
          <a:xfrm>
            <a:off x="989013" y="2000250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ko-KR" altLang="en-US" b="1"/>
              <a:t>원관념과 보조관념의 관계가 비교적 간결하여 그 의미를 파악하기가 용이</a:t>
            </a:r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>
            <a:off x="663575" y="2039938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95238" name="Picture 2" descr="C:\Documents and Settings\Administrator\Local Settings\Temporary Internet Files\Content.IE5\19Z4ZY6N\MCj041932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2571750"/>
            <a:ext cx="3225800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9" name="TextBox 10"/>
          <p:cNvSpPr txBox="1">
            <a:spLocks noChangeArrowheads="1"/>
          </p:cNvSpPr>
          <p:nvPr/>
        </p:nvSpPr>
        <p:spPr bwMode="auto">
          <a:xfrm>
            <a:off x="417513" y="3357563"/>
            <a:ext cx="2868612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머루 다래 덩굴길로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실 같은 길은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산을 넘고 산을 넘어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길게 뻗치고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구김 많은 내 마음의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실 같은 길도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그대 그린 마음이라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끝이 없다오</a:t>
            </a:r>
          </a:p>
          <a:p>
            <a:pPr>
              <a:lnSpc>
                <a:spcPct val="80000"/>
              </a:lnSpc>
            </a:pPr>
            <a:endParaRPr lang="en-US" altLang="ko-KR" sz="2000"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400" b="1"/>
              <a:t>            -&lt;</a:t>
            </a:r>
            <a:r>
              <a:rPr lang="ko-KR" altLang="en-US" sz="1400" b="1"/>
              <a:t>연심</a:t>
            </a:r>
            <a:r>
              <a:rPr lang="en-US" altLang="ko-KR" sz="1400" b="1"/>
              <a:t>&gt;(</a:t>
            </a:r>
            <a:r>
              <a:rPr lang="ko-KR" altLang="en-US" sz="1400" b="1"/>
              <a:t>박재륜</a:t>
            </a:r>
            <a:r>
              <a:rPr lang="en-US" altLang="ko-KR" sz="1400" b="1"/>
              <a:t>) </a:t>
            </a:r>
            <a:r>
              <a:rPr lang="ko-KR" altLang="en-US" sz="1400" b="1"/>
              <a:t>전문</a:t>
            </a:r>
          </a:p>
          <a:p>
            <a:endParaRPr lang="ko-KR" altLang="en-US"/>
          </a:p>
        </p:txBody>
      </p:sp>
      <p:sp>
        <p:nvSpPr>
          <p:cNvPr id="95240" name="TextBox 11"/>
          <p:cNvSpPr txBox="1">
            <a:spLocks noChangeArrowheads="1"/>
          </p:cNvSpPr>
          <p:nvPr/>
        </p:nvSpPr>
        <p:spPr bwMode="auto">
          <a:xfrm>
            <a:off x="3571875" y="2643188"/>
            <a:ext cx="5214938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>
                <a:latin typeface="HY강M" pitchFamily="18" charset="-127"/>
                <a:ea typeface="HY강M" pitchFamily="18" charset="-127"/>
              </a:rPr>
              <a:t>주된 모티프 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: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‘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길은 실같이 끝없이 펼쳐져 있다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’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pPr latinLnBrk="0"/>
            <a:r>
              <a:rPr lang="ko-KR" altLang="en-US">
                <a:latin typeface="HY강M" pitchFamily="18" charset="-127"/>
                <a:ea typeface="HY강M" pitchFamily="18" charset="-127"/>
              </a:rPr>
              <a:t>‘길’과 ‘실’이 </a:t>
            </a:r>
            <a:r>
              <a:rPr lang="ko-KR" altLang="en-US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연장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이라는 </a:t>
            </a:r>
            <a:r>
              <a:rPr lang="ko-KR" altLang="en-US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시각적인 유추</a:t>
            </a:r>
            <a:endParaRPr lang="en-US" altLang="ko-KR">
              <a:solidFill>
                <a:schemeClr val="accent2"/>
              </a:solidFill>
              <a:latin typeface="HY강M" pitchFamily="18" charset="-127"/>
              <a:ea typeface="HY강M" pitchFamily="18" charset="-127"/>
            </a:endParaRPr>
          </a:p>
          <a:p>
            <a:pPr latinLnBrk="0"/>
            <a:endParaRPr lang="en-US" altLang="ko-KR" sz="1100">
              <a:latin typeface="HY강M" pitchFamily="18" charset="-127"/>
              <a:ea typeface="HY강M" pitchFamily="18" charset="-127"/>
            </a:endParaRPr>
          </a:p>
          <a:p>
            <a:pPr latinLnBrk="0"/>
            <a:r>
              <a:rPr lang="ko-KR" altLang="en-US">
                <a:latin typeface="HY강M" pitchFamily="18" charset="-127"/>
                <a:ea typeface="HY강M" pitchFamily="18" charset="-127"/>
              </a:rPr>
              <a:t>‘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실처럼 뻗친 길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’이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, ‘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마음의 길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’이라는 내면의 정서와 연계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비유적 관계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)</a:t>
            </a:r>
          </a:p>
          <a:p>
            <a:pPr latinLnBrk="0"/>
            <a:endParaRPr lang="en-US" altLang="ko-KR" sz="1000">
              <a:latin typeface="HY강M" pitchFamily="18" charset="-127"/>
              <a:ea typeface="HY강M" pitchFamily="18" charset="-127"/>
            </a:endParaRPr>
          </a:p>
          <a:p>
            <a:pPr latinLnBrk="0"/>
            <a:r>
              <a:rPr lang="ko-KR" altLang="en-US">
                <a:latin typeface="HY강M" pitchFamily="18" charset="-127"/>
                <a:ea typeface="HY강M" pitchFamily="18" charset="-127"/>
              </a:rPr>
              <a:t>실처럼 풀어지고 이어지고 뻗친 길의 끝을 확인할 수 없듯이</a:t>
            </a:r>
            <a:r>
              <a:rPr lang="en-US" altLang="ko-KR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님을 향한 나의 마음도 그 끝을 헤아릴 수 없다고 하여 그리움의 깊이와 정도를 나타내며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  <a:p>
            <a:pPr latinLnBrk="0"/>
            <a:r>
              <a:rPr lang="ko-KR" altLang="en-US">
                <a:latin typeface="HY강M" pitchFamily="18" charset="-127"/>
                <a:ea typeface="HY강M" pitchFamily="18" charset="-127"/>
              </a:rPr>
              <a:t>또한 실의 엉킴으로 이별 후의 심리 상태를 표현</a:t>
            </a:r>
            <a:endParaRPr lang="en-US" altLang="ko-KR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95241" name="TextBox 12"/>
          <p:cNvSpPr txBox="1">
            <a:spLocks noChangeArrowheads="1"/>
          </p:cNvSpPr>
          <p:nvPr/>
        </p:nvSpPr>
        <p:spPr bwMode="auto">
          <a:xfrm>
            <a:off x="3643313" y="5521325"/>
            <a:ext cx="4929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님에게로 향하는 끝없는 연정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을 끝모르게 펼쳐진 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길의 여정으로 비유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함으로써 결코 멈출 수 없는 </a:t>
            </a:r>
            <a:r>
              <a:rPr lang="ko-KR" altLang="en-US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그리움의 정도를 시각화</a:t>
            </a:r>
            <a:r>
              <a:rPr lang="ko-KR" altLang="en-US">
                <a:latin typeface="HY강M" pitchFamily="18" charset="-127"/>
                <a:ea typeface="HY강M" pitchFamily="18" charset="-127"/>
              </a:rPr>
              <a:t> 시킴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확장직유</a:t>
            </a:r>
          </a:p>
        </p:txBody>
      </p:sp>
      <p:sp>
        <p:nvSpPr>
          <p:cNvPr id="96259" name="TextBox 4"/>
          <p:cNvSpPr txBox="1">
            <a:spLocks noChangeArrowheads="1"/>
          </p:cNvSpPr>
          <p:nvPr/>
        </p:nvSpPr>
        <p:spPr bwMode="auto">
          <a:xfrm>
            <a:off x="989013" y="2000250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원관념에 여러 보조관념이 결합되어 보다 입체화</a:t>
            </a:r>
            <a:r>
              <a:rPr lang="en-US" altLang="ko-KR" b="1"/>
              <a:t>, </a:t>
            </a:r>
            <a:r>
              <a:rPr lang="ko-KR" altLang="en-US" b="1"/>
              <a:t>다양화 됨</a:t>
            </a:r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663575" y="2039938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6261" name="TextBox 7"/>
          <p:cNvSpPr txBox="1">
            <a:spLocks noChangeArrowheads="1"/>
          </p:cNvSpPr>
          <p:nvPr/>
        </p:nvSpPr>
        <p:spPr bwMode="auto">
          <a:xfrm>
            <a:off x="989013" y="2386013"/>
            <a:ext cx="779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유추관계를 파악하는 것은 그리 간단치 않으며 보다 다각적인 접근이 필요</a:t>
            </a:r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663575" y="2425700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96263" name="Picture 2" descr="C:\Documents and Settings\Administrator\Local Settings\Temporary Internet Files\Content.IE5\19Z4ZY6N\MCj041932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2786063"/>
            <a:ext cx="3654425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4" name="TextBox 11"/>
          <p:cNvSpPr txBox="1">
            <a:spLocks noChangeArrowheads="1"/>
          </p:cNvSpPr>
          <p:nvPr/>
        </p:nvSpPr>
        <p:spPr bwMode="auto">
          <a:xfrm>
            <a:off x="417513" y="3357563"/>
            <a:ext cx="3429000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오늘 광화문에서 만난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너는 꽃잎같고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너무 고요해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귀가 떨어질 것만 같고</a:t>
            </a:r>
          </a:p>
          <a:p>
            <a:pPr>
              <a:lnSpc>
                <a:spcPct val="80000"/>
              </a:lnSpc>
            </a:pPr>
            <a:endParaRPr lang="ko-KR" altLang="en-US" sz="2000"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아니 번쩍이는 물고기같고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물이 철철 흐르는 물병같고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혹은 깊은 밤 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문득 변하는 날씨 같고</a:t>
            </a:r>
          </a:p>
          <a:p>
            <a:pPr algn="r">
              <a:lnSpc>
                <a:spcPct val="80000"/>
              </a:lnSpc>
            </a:pPr>
            <a:endParaRPr lang="ko-KR" altLang="en-US" b="1">
              <a:solidFill>
                <a:srgbClr val="FF66FF"/>
              </a:solidFill>
            </a:endParaRPr>
          </a:p>
          <a:p>
            <a:pPr algn="r">
              <a:lnSpc>
                <a:spcPct val="80000"/>
              </a:lnSpc>
            </a:pPr>
            <a:endParaRPr lang="en-US" altLang="ko-KR" sz="1400" b="1"/>
          </a:p>
          <a:p>
            <a:pPr algn="just">
              <a:lnSpc>
                <a:spcPct val="80000"/>
              </a:lnSpc>
            </a:pPr>
            <a:r>
              <a:rPr lang="en-US" altLang="ko-KR" sz="1400" b="1"/>
              <a:t>     -&lt;</a:t>
            </a:r>
            <a:r>
              <a:rPr lang="ko-KR" altLang="en-US" sz="1400" b="1"/>
              <a:t>어느 조그만 사랑</a:t>
            </a:r>
            <a:r>
              <a:rPr lang="en-US" altLang="ko-KR" sz="1400" b="1"/>
              <a:t>&gt;(</a:t>
            </a:r>
            <a:r>
              <a:rPr lang="ko-KR" altLang="en-US" sz="1400" b="1"/>
              <a:t>이승훈</a:t>
            </a:r>
            <a:r>
              <a:rPr lang="en-US" altLang="ko-KR" sz="1400" b="1"/>
              <a:t>)</a:t>
            </a:r>
            <a:r>
              <a:rPr lang="ko-KR" altLang="en-US" sz="1400" b="1"/>
              <a:t>에서</a:t>
            </a:r>
          </a:p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868738" y="3224213"/>
            <a:ext cx="5060950" cy="306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0">
              <a:defRPr/>
            </a:pPr>
            <a:r>
              <a:rPr lang="ko-KR" altLang="en-US" dirty="0">
                <a:latin typeface="HY강M" pitchFamily="18" charset="-127"/>
                <a:ea typeface="HY강M" pitchFamily="18" charset="-127"/>
              </a:rPr>
              <a:t>‘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너</a:t>
            </a:r>
            <a:r>
              <a:rPr lang="en-US" altLang="ko-KR" dirty="0">
                <a:latin typeface="HY강M" pitchFamily="18" charset="-127"/>
                <a:ea typeface="HY강M" pitchFamily="18" charset="-127"/>
              </a:rPr>
              <a:t>’-‘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꽃잎</a:t>
            </a:r>
            <a:r>
              <a:rPr lang="en-US" altLang="ko-KR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물고기</a:t>
            </a:r>
            <a:r>
              <a:rPr lang="en-US" altLang="ko-KR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물병</a:t>
            </a:r>
            <a:r>
              <a:rPr lang="en-US" altLang="ko-KR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날씨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’</a:t>
            </a:r>
            <a:r>
              <a:rPr lang="ko-KR" altLang="en-US" dirty="0" err="1">
                <a:latin typeface="HY강M" pitchFamily="18" charset="-127"/>
                <a:ea typeface="HY강M" pitchFamily="18" charset="-127"/>
              </a:rPr>
              <a:t>로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 비유됨</a:t>
            </a:r>
            <a:endParaRPr lang="en-US" altLang="ko-KR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ko-KR" altLang="en-US" dirty="0">
                <a:latin typeface="HY강M" pitchFamily="18" charset="-127"/>
                <a:ea typeface="HY강M" pitchFamily="18" charset="-127"/>
              </a:rPr>
              <a:t>그만큼 ‘너’에 대한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파악이 쉽지 않음</a:t>
            </a:r>
            <a:endParaRPr lang="en-US" altLang="ko-KR" dirty="0">
              <a:solidFill>
                <a:srgbClr val="C00000"/>
              </a:solidFill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endParaRPr lang="en-US" altLang="ko-KR" sz="100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en-US" altLang="ko-KR" dirty="0">
                <a:latin typeface="HY강M" pitchFamily="18" charset="-127"/>
                <a:ea typeface="HY강M" pitchFamily="18" charset="-127"/>
              </a:rPr>
              <a:t>‘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너’에 대한 실체 파악이 불가사의한 것은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이질적인 보조관념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들이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유사성과 상이성의 원리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에 의해 입체적으로 결합하여 ‘너’의 실체를 보조적으로만 드러내고 있기 때문</a:t>
            </a:r>
            <a:endParaRPr lang="en-US" altLang="ko-KR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endParaRPr lang="en-US" altLang="ko-KR" sz="105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endParaRPr lang="en-US" altLang="ko-KR" sz="105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확장직유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는 이처럼 </a:t>
            </a:r>
            <a:r>
              <a:rPr lang="ko-KR" altLang="en-US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하나의 원관념에 여러 보조관념이 결합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되어 그 </a:t>
            </a:r>
            <a:r>
              <a:rPr lang="ko-KR" altLang="en-US" dirty="0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의미의 진폭을 크게 하는 것이 특징</a:t>
            </a:r>
            <a:r>
              <a:rPr lang="ko-KR" altLang="en-US" dirty="0">
                <a:latin typeface="HY강M" pitchFamily="18" charset="-127"/>
                <a:ea typeface="HY강M" pitchFamily="18" charset="-127"/>
              </a:rPr>
              <a:t>이다</a:t>
            </a:r>
            <a:r>
              <a:rPr lang="en-US" altLang="ko-KR" dirty="0">
                <a:latin typeface="HY강M" pitchFamily="18" charset="-127"/>
                <a:ea typeface="HY강M" pitchFamily="18" charset="-127"/>
              </a:rPr>
              <a:t>.</a:t>
            </a:r>
          </a:p>
        </p:txBody>
      </p:sp>
      <p:sp>
        <p:nvSpPr>
          <p:cNvPr id="96266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5357813"/>
            <a:ext cx="8229600" cy="128587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은유는 </a:t>
            </a:r>
            <a:r>
              <a:rPr lang="ko-KR" altLang="en-US" sz="2000" kern="1200" dirty="0">
                <a:latin typeface="HY강B" pitchFamily="18" charset="-127"/>
                <a:ea typeface="HY강B" pitchFamily="18" charset="-127"/>
              </a:rPr>
              <a:t>단순히 문장을 장식하거나 미화하는 것이라기 </a:t>
            </a: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보다 </a:t>
            </a:r>
            <a:endParaRPr lang="en-US" altLang="ko-KR" sz="2000" kern="1200" dirty="0" smtClean="0">
              <a:latin typeface="HY강B" pitchFamily="18" charset="-127"/>
              <a:ea typeface="HY강B" pitchFamily="18" charset="-127"/>
            </a:endParaRPr>
          </a:p>
          <a:p>
            <a:pPr marL="0" indent="0" algn="ctr">
              <a:buFontTx/>
              <a:buNone/>
              <a:defRPr/>
            </a:pP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새로운 </a:t>
            </a:r>
            <a:r>
              <a:rPr lang="ko-KR" altLang="en-US" sz="2000" kern="1200" dirty="0">
                <a:latin typeface="HY강B" pitchFamily="18" charset="-127"/>
                <a:ea typeface="HY강B" pitchFamily="18" charset="-127"/>
              </a:rPr>
              <a:t>의미를 창출하는 차원으로까지 고양되어 </a:t>
            </a:r>
            <a:endParaRPr lang="en-US" altLang="ko-KR" sz="2000" kern="1200" dirty="0" smtClean="0">
              <a:latin typeface="HY강B" pitchFamily="18" charset="-127"/>
              <a:ea typeface="HY강B" pitchFamily="18" charset="-127"/>
            </a:endParaRPr>
          </a:p>
          <a:p>
            <a:pPr marL="0" indent="0" algn="ctr">
              <a:buFontTx/>
              <a:buNone/>
              <a:defRPr/>
            </a:pPr>
            <a:r>
              <a:rPr lang="ko-KR" altLang="en-US" sz="2000" kern="1200" dirty="0" smtClean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진리를 </a:t>
            </a:r>
            <a:r>
              <a:rPr lang="ko-KR" altLang="en-US" sz="2000" kern="1200" dirty="0">
                <a:solidFill>
                  <a:schemeClr val="accent2"/>
                </a:solidFill>
                <a:latin typeface="HY강B" pitchFamily="18" charset="-127"/>
                <a:ea typeface="HY강B" pitchFamily="18" charset="-127"/>
              </a:rPr>
              <a:t>발견하는 수단</a:t>
            </a:r>
            <a:r>
              <a:rPr lang="ko-KR" altLang="en-US" sz="2000" kern="1200" dirty="0">
                <a:latin typeface="HY강B" pitchFamily="18" charset="-127"/>
                <a:ea typeface="HY강B" pitchFamily="18" charset="-127"/>
              </a:rPr>
              <a:t>으로 </a:t>
            </a:r>
            <a:r>
              <a:rPr lang="ko-KR" altLang="en-US" sz="2000" kern="1200" dirty="0" smtClean="0">
                <a:latin typeface="HY강B" pitchFamily="18" charset="-127"/>
                <a:ea typeface="HY강B" pitchFamily="18" charset="-127"/>
              </a:rPr>
              <a:t>인식됨</a:t>
            </a:r>
            <a:endParaRPr lang="en-US" altLang="ko-KR" sz="2000" kern="12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은유와 은유의 원리</a:t>
            </a:r>
          </a:p>
        </p:txBody>
      </p:sp>
      <p:sp>
        <p:nvSpPr>
          <p:cNvPr id="97284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  <p:sp>
        <p:nvSpPr>
          <p:cNvPr id="97285" name="TextBox 6"/>
          <p:cNvSpPr txBox="1">
            <a:spLocks noChangeArrowheads="1"/>
          </p:cNvSpPr>
          <p:nvPr/>
        </p:nvSpPr>
        <p:spPr bwMode="auto">
          <a:xfrm>
            <a:off x="989013" y="2000250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비유언어의 가장 기본적인 형태</a:t>
            </a:r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>
            <a:off x="663575" y="2039938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7287" name="TextBox 8"/>
          <p:cNvSpPr txBox="1">
            <a:spLocks noChangeArrowheads="1"/>
          </p:cNvSpPr>
          <p:nvPr/>
        </p:nvSpPr>
        <p:spPr bwMode="auto">
          <a:xfrm>
            <a:off x="989013" y="2386013"/>
            <a:ext cx="779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은유는 본래 수사학</a:t>
            </a:r>
            <a:r>
              <a:rPr lang="en-US" altLang="ko-KR" b="1"/>
              <a:t>(rethoric)</a:t>
            </a:r>
            <a:r>
              <a:rPr lang="ko-KR" altLang="en-US" b="1"/>
              <a:t>의 한 종류로 고대부터 현대까지 폭넓게 사용됨</a:t>
            </a:r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663575" y="2425700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928926" y="3071810"/>
            <a:ext cx="2857520" cy="857256"/>
          </a:xfrm>
          <a:prstGeom prst="ellipse">
            <a:avLst/>
          </a:prstGeom>
          <a:solidFill>
            <a:srgbClr val="FFCC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은유</a:t>
            </a:r>
          </a:p>
        </p:txBody>
      </p:sp>
      <p:sp>
        <p:nvSpPr>
          <p:cNvPr id="12" name="타원 11"/>
          <p:cNvSpPr/>
          <p:nvPr/>
        </p:nvSpPr>
        <p:spPr>
          <a:xfrm>
            <a:off x="714348" y="3536157"/>
            <a:ext cx="1870518" cy="857256"/>
          </a:xfrm>
          <a:prstGeom prst="ellipse">
            <a:avLst/>
          </a:prstGeom>
          <a:solidFill>
            <a:srgbClr val="FFCC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의미의</a:t>
            </a:r>
            <a:endParaRPr lang="en-US" altLang="ko-KR" sz="2000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전환</a:t>
            </a:r>
          </a:p>
        </p:txBody>
      </p:sp>
      <p:sp>
        <p:nvSpPr>
          <p:cNvPr id="13" name="타원 12"/>
          <p:cNvSpPr/>
          <p:nvPr/>
        </p:nvSpPr>
        <p:spPr>
          <a:xfrm>
            <a:off x="3428992" y="4214818"/>
            <a:ext cx="1870518" cy="857256"/>
          </a:xfrm>
          <a:prstGeom prst="ellipse">
            <a:avLst/>
          </a:prstGeom>
          <a:solidFill>
            <a:srgbClr val="FFCC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의미의</a:t>
            </a:r>
            <a:endParaRPr lang="en-US" altLang="ko-KR" sz="2000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변화</a:t>
            </a:r>
          </a:p>
        </p:txBody>
      </p:sp>
      <p:sp>
        <p:nvSpPr>
          <p:cNvPr id="14" name="타원 13"/>
          <p:cNvSpPr/>
          <p:nvPr/>
        </p:nvSpPr>
        <p:spPr>
          <a:xfrm>
            <a:off x="6215074" y="3536157"/>
            <a:ext cx="1870518" cy="857256"/>
          </a:xfrm>
          <a:prstGeom prst="ellipse">
            <a:avLst/>
          </a:prstGeom>
          <a:solidFill>
            <a:srgbClr val="FFCC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의미의</a:t>
            </a:r>
            <a:endParaRPr lang="en-US" altLang="ko-KR" sz="2000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상승작용</a:t>
            </a:r>
          </a:p>
        </p:txBody>
      </p:sp>
      <p:sp>
        <p:nvSpPr>
          <p:cNvPr id="15" name="오른쪽 화살표 14"/>
          <p:cNvSpPr/>
          <p:nvPr/>
        </p:nvSpPr>
        <p:spPr>
          <a:xfrm rot="20548666">
            <a:off x="2535028" y="3547580"/>
            <a:ext cx="357190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오른쪽 화살표 15"/>
          <p:cNvSpPr/>
          <p:nvPr/>
        </p:nvSpPr>
        <p:spPr>
          <a:xfrm rot="1051334" flipH="1">
            <a:off x="5821821" y="3547580"/>
            <a:ext cx="357190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오른쪽 화살표 16"/>
          <p:cNvSpPr/>
          <p:nvPr/>
        </p:nvSpPr>
        <p:spPr>
          <a:xfrm rot="5400000" flipH="1">
            <a:off x="4261963" y="3947007"/>
            <a:ext cx="207830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97310" name="Picture 2" descr="C:\Users\전민정\AppData\Local\Microsoft\Windows\Temporary Internet Files\Content.IE5\24AGW8JM\MCj043252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688" y="5461000"/>
            <a:ext cx="642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11" name="Picture 2" descr="C:\Users\전민정\AppData\Local\Microsoft\Windows\Temporary Internet Files\Content.IE5\24AGW8JM\MCj043252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5904">
            <a:off x="908050" y="5622925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  <p:sp>
        <p:nvSpPr>
          <p:cNvPr id="7" name="타원 6"/>
          <p:cNvSpPr/>
          <p:nvPr/>
        </p:nvSpPr>
        <p:spPr>
          <a:xfrm>
            <a:off x="3143240" y="1285860"/>
            <a:ext cx="2857520" cy="857256"/>
          </a:xfrm>
          <a:prstGeom prst="ellipse">
            <a:avLst/>
          </a:prstGeom>
          <a:solidFill>
            <a:srgbClr val="FFCC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 b="1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은유의 원리</a:t>
            </a:r>
          </a:p>
        </p:txBody>
      </p:sp>
      <p:cxnSp>
        <p:nvCxnSpPr>
          <p:cNvPr id="8" name="꺾인 연결선 7"/>
          <p:cNvCxnSpPr>
            <a:stCxn id="7" idx="4"/>
            <a:endCxn id="12" idx="0"/>
          </p:cNvCxnSpPr>
          <p:nvPr/>
        </p:nvCxnSpPr>
        <p:spPr>
          <a:xfrm rot="16200000" flipH="1">
            <a:off x="5330825" y="1384300"/>
            <a:ext cx="642938" cy="2160588"/>
          </a:xfrm>
          <a:prstGeom prst="bentConnector3">
            <a:avLst>
              <a:gd name="adj1" fmla="val 54904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꺾인 연결선 8"/>
          <p:cNvCxnSpPr>
            <a:stCxn id="7" idx="4"/>
            <a:endCxn id="11" idx="0"/>
          </p:cNvCxnSpPr>
          <p:nvPr/>
        </p:nvCxnSpPr>
        <p:spPr>
          <a:xfrm rot="5400000">
            <a:off x="3172618" y="1447007"/>
            <a:ext cx="703263" cy="20955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모서리가 접힌 도형 9"/>
          <p:cNvSpPr/>
          <p:nvPr/>
        </p:nvSpPr>
        <p:spPr>
          <a:xfrm>
            <a:off x="500063" y="2786063"/>
            <a:ext cx="3946525" cy="3524250"/>
          </a:xfrm>
          <a:prstGeom prst="foldedCorner">
            <a:avLst>
              <a:gd name="adj" fmla="val 0"/>
            </a:avLst>
          </a:prstGeom>
          <a:solidFill>
            <a:srgbClr val="FFCC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just">
              <a:defRPr/>
            </a:pPr>
            <a:r>
              <a:rPr lang="ko-KR" altLang="en-US" sz="2000" b="1" dirty="0">
                <a:solidFill>
                  <a:srgbClr val="000000"/>
                </a:solidFill>
              </a:rPr>
              <a:t>  </a:t>
            </a:r>
            <a:endParaRPr lang="ko-KR" altLang="en-US" b="1" dirty="0">
              <a:solidFill>
                <a:srgbClr val="333399"/>
              </a:solidFill>
            </a:endParaRPr>
          </a:p>
        </p:txBody>
      </p:sp>
      <p:sp>
        <p:nvSpPr>
          <p:cNvPr id="11" name="모서리가 접힌 도형 10"/>
          <p:cNvSpPr/>
          <p:nvPr/>
        </p:nvSpPr>
        <p:spPr>
          <a:xfrm>
            <a:off x="590274" y="2846760"/>
            <a:ext cx="3773958" cy="3404699"/>
          </a:xfrm>
          <a:prstGeom prst="foldedCorner">
            <a:avLst>
              <a:gd name="adj" fmla="val 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defRPr/>
            </a:pPr>
            <a:endParaRPr lang="en-US" altLang="ko-KR" sz="1200" b="1" dirty="0">
              <a:solidFill>
                <a:srgbClr val="333399"/>
              </a:solidFill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rgbClr val="333399"/>
                </a:solidFill>
              </a:rPr>
              <a:t>동일성의 원리</a:t>
            </a:r>
          </a:p>
          <a:p>
            <a:pPr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b="1" dirty="0">
                <a:solidFill>
                  <a:srgbClr val="000000"/>
                </a:solidFill>
              </a:rPr>
              <a:t>  ⇒ </a:t>
            </a:r>
            <a:r>
              <a:rPr lang="ko-KR" altLang="en-US" b="1" dirty="0">
                <a:solidFill>
                  <a:srgbClr val="000000"/>
                </a:solidFill>
              </a:rPr>
              <a:t>원관념과 보조관념이 ‘</a:t>
            </a:r>
            <a:r>
              <a:rPr lang="en-US" altLang="ko-KR" b="1" dirty="0">
                <a:solidFill>
                  <a:srgbClr val="000000"/>
                </a:solidFill>
              </a:rPr>
              <a:t>~</a:t>
            </a:r>
            <a:r>
              <a:rPr lang="ko-KR" altLang="en-US" b="1" dirty="0">
                <a:solidFill>
                  <a:srgbClr val="000000"/>
                </a:solidFill>
              </a:rPr>
              <a:t>처럼’</a:t>
            </a:r>
            <a:r>
              <a:rPr lang="en-US" altLang="ko-KR" b="1" dirty="0">
                <a:solidFill>
                  <a:srgbClr val="000000"/>
                </a:solidFill>
              </a:rPr>
              <a:t>, ‘~</a:t>
            </a:r>
            <a:r>
              <a:rPr lang="ko-KR" altLang="en-US" b="1" dirty="0">
                <a:solidFill>
                  <a:srgbClr val="000000"/>
                </a:solidFill>
              </a:rPr>
              <a:t>같이’</a:t>
            </a:r>
            <a:r>
              <a:rPr lang="en-US" altLang="ko-KR" b="1" dirty="0">
                <a:solidFill>
                  <a:srgbClr val="000000"/>
                </a:solidFill>
              </a:rPr>
              <a:t>, ‘~</a:t>
            </a:r>
            <a:r>
              <a:rPr lang="ko-KR" altLang="en-US" b="1" dirty="0">
                <a:solidFill>
                  <a:srgbClr val="000000"/>
                </a:solidFill>
              </a:rPr>
              <a:t>듯이’의 매개어로 결합되면 직유이고</a:t>
            </a:r>
            <a:r>
              <a:rPr lang="en-US" altLang="ko-KR" b="1" dirty="0">
                <a:solidFill>
                  <a:srgbClr val="000000"/>
                </a:solidFill>
              </a:rPr>
              <a:t>, </a:t>
            </a:r>
            <a:r>
              <a:rPr lang="ko-KR" altLang="en-US" b="1" dirty="0">
                <a:solidFill>
                  <a:srgbClr val="000000"/>
                </a:solidFill>
              </a:rPr>
              <a:t>매개어 없이 ‘</a:t>
            </a:r>
            <a:r>
              <a:rPr lang="en-US" altLang="ko-KR" b="1" dirty="0">
                <a:solidFill>
                  <a:srgbClr val="C00000"/>
                </a:solidFill>
              </a:rPr>
              <a:t>A</a:t>
            </a:r>
            <a:r>
              <a:rPr lang="ko-KR" altLang="en-US" b="1" dirty="0">
                <a:solidFill>
                  <a:srgbClr val="C00000"/>
                </a:solidFill>
              </a:rPr>
              <a:t>는 </a:t>
            </a:r>
            <a:r>
              <a:rPr lang="en-US" altLang="ko-KR" b="1" dirty="0">
                <a:solidFill>
                  <a:srgbClr val="C00000"/>
                </a:solidFill>
              </a:rPr>
              <a:t>B</a:t>
            </a:r>
            <a:r>
              <a:rPr lang="ko-KR" altLang="en-US" b="1" dirty="0">
                <a:solidFill>
                  <a:srgbClr val="C00000"/>
                </a:solidFill>
              </a:rPr>
              <a:t>이다</a:t>
            </a:r>
            <a:r>
              <a:rPr lang="ko-KR" altLang="en-US" b="1" dirty="0">
                <a:solidFill>
                  <a:srgbClr val="000000"/>
                </a:solidFill>
              </a:rPr>
              <a:t>’의 형태로 결합되면 은유로 파악</a:t>
            </a:r>
          </a:p>
          <a:p>
            <a:pPr algn="ctr" latinLnBrk="0"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b="1" dirty="0">
                <a:solidFill>
                  <a:srgbClr val="000000"/>
                </a:solidFill>
              </a:rPr>
              <a:t> ⇒ </a:t>
            </a:r>
            <a:r>
              <a:rPr lang="ko-KR" altLang="en-US" b="1" dirty="0">
                <a:solidFill>
                  <a:srgbClr val="000000"/>
                </a:solidFill>
              </a:rPr>
              <a:t>다만 직유와 은유가 다른 것은</a:t>
            </a:r>
            <a:r>
              <a:rPr lang="en-US" altLang="ko-KR" b="1" dirty="0">
                <a:solidFill>
                  <a:srgbClr val="000000"/>
                </a:solidFill>
              </a:rPr>
              <a:t>, </a:t>
            </a:r>
            <a:r>
              <a:rPr lang="ko-KR" altLang="en-US" b="1" dirty="0">
                <a:solidFill>
                  <a:srgbClr val="000000"/>
                </a:solidFill>
              </a:rPr>
              <a:t>직유가 ‘같다’고하여 동일성에 여유를 둔다면 </a:t>
            </a:r>
            <a:r>
              <a:rPr lang="ko-KR" altLang="en-US" b="1" dirty="0">
                <a:solidFill>
                  <a:srgbClr val="C00000"/>
                </a:solidFill>
              </a:rPr>
              <a:t>은유는 직접적 동일화를 이끈다</a:t>
            </a:r>
            <a:r>
              <a:rPr lang="ko-KR" altLang="en-US" b="1" dirty="0">
                <a:solidFill>
                  <a:srgbClr val="000000"/>
                </a:solidFill>
              </a:rPr>
              <a:t>는 것</a:t>
            </a:r>
            <a:endParaRPr lang="ko-KR" altLang="en-US" sz="1600" b="1" dirty="0">
              <a:solidFill>
                <a:srgbClr val="333399"/>
              </a:solidFill>
            </a:endParaRPr>
          </a:p>
        </p:txBody>
      </p:sp>
      <p:sp>
        <p:nvSpPr>
          <p:cNvPr id="12" name="모서리가 접힌 도형 11"/>
          <p:cNvSpPr/>
          <p:nvPr/>
        </p:nvSpPr>
        <p:spPr>
          <a:xfrm>
            <a:off x="4764088" y="2786063"/>
            <a:ext cx="3938587" cy="3540125"/>
          </a:xfrm>
          <a:prstGeom prst="foldedCorner">
            <a:avLst>
              <a:gd name="adj" fmla="val 0"/>
            </a:avLst>
          </a:prstGeom>
          <a:solidFill>
            <a:srgbClr val="FFCC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just">
              <a:defRPr/>
            </a:pPr>
            <a:r>
              <a:rPr lang="ko-KR" altLang="en-US" sz="2000" b="1" dirty="0">
                <a:solidFill>
                  <a:srgbClr val="000000"/>
                </a:solidFill>
              </a:rPr>
              <a:t>  </a:t>
            </a:r>
            <a:endParaRPr lang="ko-KR" altLang="en-US" b="1" dirty="0">
              <a:solidFill>
                <a:srgbClr val="333399"/>
              </a:solidFill>
            </a:endParaRPr>
          </a:p>
        </p:txBody>
      </p:sp>
      <p:sp>
        <p:nvSpPr>
          <p:cNvPr id="13" name="모서리가 접힌 도형 12"/>
          <p:cNvSpPr/>
          <p:nvPr/>
        </p:nvSpPr>
        <p:spPr>
          <a:xfrm>
            <a:off x="4846963" y="2857270"/>
            <a:ext cx="3773958" cy="3404699"/>
          </a:xfrm>
          <a:prstGeom prst="foldedCorner">
            <a:avLst>
              <a:gd name="adj" fmla="val 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defRPr/>
            </a:pPr>
            <a:endParaRPr lang="en-US" altLang="ko-KR" sz="1200" b="1" dirty="0">
              <a:solidFill>
                <a:srgbClr val="333399"/>
              </a:solidFill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rgbClr val="333399"/>
                </a:solidFill>
              </a:rPr>
              <a:t>차이성의 원리</a:t>
            </a:r>
            <a:endParaRPr lang="en-US" altLang="ko-KR" sz="2800" b="1" dirty="0">
              <a:solidFill>
                <a:srgbClr val="333399"/>
              </a:solidFill>
            </a:endParaRPr>
          </a:p>
          <a:p>
            <a:pPr algn="ctr"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b="1" dirty="0">
                <a:solidFill>
                  <a:srgbClr val="000000"/>
                </a:solidFill>
              </a:rPr>
              <a:t> ⇒ </a:t>
            </a:r>
            <a:r>
              <a:rPr lang="ko-KR" altLang="en-US" b="1" dirty="0">
                <a:solidFill>
                  <a:srgbClr val="000000"/>
                </a:solidFill>
              </a:rPr>
              <a:t>은유는 차이성 속의 유사성을 필요충분조건으로 하나 오히려 </a:t>
            </a:r>
            <a:r>
              <a:rPr lang="ko-KR" altLang="en-US" b="1" dirty="0">
                <a:solidFill>
                  <a:srgbClr val="C00000"/>
                </a:solidFill>
              </a:rPr>
              <a:t>유사성보다는 차이성을 강조</a:t>
            </a:r>
            <a:r>
              <a:rPr lang="ko-KR" altLang="en-US" b="1" dirty="0">
                <a:solidFill>
                  <a:srgbClr val="000000"/>
                </a:solidFill>
              </a:rPr>
              <a:t>함으로써 새롭고 신선한 이미지를 창조</a:t>
            </a:r>
            <a:endParaRPr lang="en-US" altLang="ko-KR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b="1" dirty="0">
                <a:solidFill>
                  <a:srgbClr val="000000"/>
                </a:solidFill>
              </a:rPr>
              <a:t> ⇒ </a:t>
            </a:r>
            <a:r>
              <a:rPr lang="ko-KR" altLang="en-US" b="1" dirty="0">
                <a:solidFill>
                  <a:srgbClr val="000000"/>
                </a:solidFill>
              </a:rPr>
              <a:t>원관념과 보조관념 사이의 결합이 폭력적으로 이루어지므로 </a:t>
            </a:r>
            <a:r>
              <a:rPr lang="ko-KR" altLang="en-US" b="1" dirty="0">
                <a:solidFill>
                  <a:srgbClr val="C00000"/>
                </a:solidFill>
              </a:rPr>
              <a:t>팽팽한 긴장관계</a:t>
            </a:r>
            <a:r>
              <a:rPr lang="ko-KR" altLang="en-US" b="1" dirty="0">
                <a:solidFill>
                  <a:srgbClr val="000000"/>
                </a:solidFill>
              </a:rPr>
              <a:t>가 조성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  <p:sp>
        <p:nvSpPr>
          <p:cNvPr id="7" name="타원 6"/>
          <p:cNvSpPr/>
          <p:nvPr/>
        </p:nvSpPr>
        <p:spPr>
          <a:xfrm>
            <a:off x="3143240" y="1285860"/>
            <a:ext cx="2857520" cy="857256"/>
          </a:xfrm>
          <a:prstGeom prst="ellipse">
            <a:avLst/>
          </a:prstGeom>
          <a:solidFill>
            <a:srgbClr val="CC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은유의 종류</a:t>
            </a:r>
          </a:p>
        </p:txBody>
      </p:sp>
      <p:cxnSp>
        <p:nvCxnSpPr>
          <p:cNvPr id="8" name="꺾인 연결선 7"/>
          <p:cNvCxnSpPr>
            <a:stCxn id="7" idx="4"/>
            <a:endCxn id="12" idx="0"/>
          </p:cNvCxnSpPr>
          <p:nvPr/>
        </p:nvCxnSpPr>
        <p:spPr>
          <a:xfrm rot="16200000" flipH="1">
            <a:off x="5330825" y="1384300"/>
            <a:ext cx="642938" cy="2160588"/>
          </a:xfrm>
          <a:prstGeom prst="bentConnector3">
            <a:avLst>
              <a:gd name="adj1" fmla="val 54904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꺾인 연결선 8"/>
          <p:cNvCxnSpPr>
            <a:stCxn id="7" idx="4"/>
            <a:endCxn id="11" idx="0"/>
          </p:cNvCxnSpPr>
          <p:nvPr/>
        </p:nvCxnSpPr>
        <p:spPr>
          <a:xfrm rot="5400000">
            <a:off x="3172618" y="1447007"/>
            <a:ext cx="703263" cy="20955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모서리가 접힌 도형 9"/>
          <p:cNvSpPr/>
          <p:nvPr/>
        </p:nvSpPr>
        <p:spPr>
          <a:xfrm>
            <a:off x="500063" y="2786063"/>
            <a:ext cx="3946525" cy="3524250"/>
          </a:xfrm>
          <a:prstGeom prst="foldedCorner">
            <a:avLst>
              <a:gd name="adj" fmla="val 0"/>
            </a:avLst>
          </a:prstGeom>
          <a:solidFill>
            <a:srgbClr val="CCFF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just">
              <a:defRPr/>
            </a:pPr>
            <a:r>
              <a:rPr lang="ko-KR" altLang="en-US" sz="2000" b="1" dirty="0">
                <a:solidFill>
                  <a:srgbClr val="000000"/>
                </a:solidFill>
              </a:rPr>
              <a:t>  </a:t>
            </a:r>
            <a:endParaRPr lang="ko-KR" altLang="en-US" b="1" dirty="0">
              <a:solidFill>
                <a:srgbClr val="333399"/>
              </a:solidFill>
            </a:endParaRPr>
          </a:p>
        </p:txBody>
      </p:sp>
      <p:sp>
        <p:nvSpPr>
          <p:cNvPr id="11" name="모서리가 접힌 도형 10"/>
          <p:cNvSpPr/>
          <p:nvPr/>
        </p:nvSpPr>
        <p:spPr>
          <a:xfrm>
            <a:off x="590274" y="2846760"/>
            <a:ext cx="3773958" cy="3404699"/>
          </a:xfrm>
          <a:prstGeom prst="foldedCorner">
            <a:avLst>
              <a:gd name="adj" fmla="val 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defRPr/>
            </a:pPr>
            <a:endParaRPr lang="en-US" altLang="ko-KR" sz="1200" b="1" dirty="0">
              <a:solidFill>
                <a:srgbClr val="333399"/>
              </a:solidFill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rgbClr val="333399"/>
                </a:solidFill>
              </a:rPr>
              <a:t>치환은유</a:t>
            </a:r>
          </a:p>
          <a:p>
            <a:pPr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b="1" dirty="0">
                <a:solidFill>
                  <a:srgbClr val="000000"/>
                </a:solidFill>
              </a:rPr>
              <a:t>  ⇒ </a:t>
            </a:r>
            <a:r>
              <a:rPr lang="en-US" altLang="ko-KR" b="1" dirty="0" err="1">
                <a:solidFill>
                  <a:srgbClr val="000000"/>
                </a:solidFill>
              </a:rPr>
              <a:t>epi</a:t>
            </a:r>
            <a:r>
              <a:rPr lang="en-US" altLang="ko-KR" b="1" dirty="0">
                <a:solidFill>
                  <a:srgbClr val="000000"/>
                </a:solidFill>
              </a:rPr>
              <a:t>(over on to) + </a:t>
            </a:r>
            <a:r>
              <a:rPr lang="en-US" altLang="ko-KR" b="1" dirty="0" err="1">
                <a:solidFill>
                  <a:srgbClr val="000000"/>
                </a:solidFill>
              </a:rPr>
              <a:t>phora</a:t>
            </a:r>
            <a:r>
              <a:rPr lang="en-US" altLang="ko-KR" b="1" dirty="0">
                <a:solidFill>
                  <a:srgbClr val="000000"/>
                </a:solidFill>
              </a:rPr>
              <a:t>(semantic movement)</a:t>
            </a:r>
          </a:p>
          <a:p>
            <a:pPr algn="ctr" latinLnBrk="0">
              <a:defRPr/>
            </a:pPr>
            <a:r>
              <a:rPr lang="ko-KR" altLang="en-US" b="1" dirty="0">
                <a:solidFill>
                  <a:srgbClr val="C00000"/>
                </a:solidFill>
              </a:rPr>
              <a:t>원관념과 보조관념이 유사성에 의해 결합되는 일반적인 은유의 유형</a:t>
            </a:r>
          </a:p>
          <a:p>
            <a:pPr algn="ctr" latinLnBrk="0"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b="1" dirty="0">
                <a:solidFill>
                  <a:srgbClr val="000000"/>
                </a:solidFill>
              </a:rPr>
              <a:t> ⇒ </a:t>
            </a:r>
            <a:r>
              <a:rPr lang="ko-KR" altLang="en-US" b="1" dirty="0">
                <a:solidFill>
                  <a:srgbClr val="000000"/>
                </a:solidFill>
              </a:rPr>
              <a:t>원관념은 구체적이고 </a:t>
            </a:r>
            <a:endParaRPr lang="en-US" altLang="ko-KR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ko-KR" altLang="en-US" b="1" dirty="0">
                <a:solidFill>
                  <a:srgbClr val="000000"/>
                </a:solidFill>
              </a:rPr>
              <a:t>일상적인 것으로 표현됨</a:t>
            </a:r>
          </a:p>
        </p:txBody>
      </p:sp>
      <p:sp>
        <p:nvSpPr>
          <p:cNvPr id="12" name="모서리가 접힌 도형 11"/>
          <p:cNvSpPr/>
          <p:nvPr/>
        </p:nvSpPr>
        <p:spPr>
          <a:xfrm>
            <a:off x="4764088" y="2786063"/>
            <a:ext cx="3938587" cy="3540125"/>
          </a:xfrm>
          <a:prstGeom prst="foldedCorner">
            <a:avLst>
              <a:gd name="adj" fmla="val 0"/>
            </a:avLst>
          </a:prstGeom>
          <a:solidFill>
            <a:srgbClr val="CCFF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just">
              <a:defRPr/>
            </a:pPr>
            <a:r>
              <a:rPr lang="ko-KR" altLang="en-US" sz="2000" b="1" dirty="0">
                <a:solidFill>
                  <a:srgbClr val="000000"/>
                </a:solidFill>
              </a:rPr>
              <a:t>  </a:t>
            </a:r>
            <a:endParaRPr lang="ko-KR" altLang="en-US" b="1" dirty="0">
              <a:solidFill>
                <a:srgbClr val="333399"/>
              </a:solidFill>
            </a:endParaRPr>
          </a:p>
        </p:txBody>
      </p:sp>
      <p:sp>
        <p:nvSpPr>
          <p:cNvPr id="13" name="모서리가 접힌 도형 12"/>
          <p:cNvSpPr/>
          <p:nvPr/>
        </p:nvSpPr>
        <p:spPr>
          <a:xfrm>
            <a:off x="4846963" y="2857270"/>
            <a:ext cx="3773958" cy="3404699"/>
          </a:xfrm>
          <a:prstGeom prst="foldedCorner">
            <a:avLst>
              <a:gd name="adj" fmla="val 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defRPr/>
            </a:pPr>
            <a:endParaRPr lang="en-US" altLang="ko-KR" sz="1200" b="1" dirty="0">
              <a:solidFill>
                <a:srgbClr val="333399"/>
              </a:solidFill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rgbClr val="333399"/>
                </a:solidFill>
              </a:rPr>
              <a:t>병치은유</a:t>
            </a:r>
            <a:endParaRPr lang="en-US" altLang="ko-KR" sz="2800" b="1" dirty="0">
              <a:solidFill>
                <a:srgbClr val="333399"/>
              </a:solidFill>
            </a:endParaRPr>
          </a:p>
          <a:p>
            <a:pPr algn="ctr"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b="1" dirty="0">
                <a:solidFill>
                  <a:srgbClr val="000000"/>
                </a:solidFill>
              </a:rPr>
              <a:t> ⇒ </a:t>
            </a:r>
            <a:r>
              <a:rPr lang="ko-KR" altLang="en-US" b="1" dirty="0">
                <a:solidFill>
                  <a:srgbClr val="C00000"/>
                </a:solidFill>
              </a:rPr>
              <a:t>이질적인 두 요소가 병치</a:t>
            </a:r>
            <a:r>
              <a:rPr lang="en-US" altLang="ko-KR" b="1" dirty="0">
                <a:solidFill>
                  <a:srgbClr val="C00000"/>
                </a:solidFill>
              </a:rPr>
              <a:t>(juxtaposition)</a:t>
            </a:r>
            <a:r>
              <a:rPr lang="ko-KR" altLang="en-US" b="1" dirty="0">
                <a:solidFill>
                  <a:srgbClr val="C00000"/>
                </a:solidFill>
              </a:rPr>
              <a:t>될 때</a:t>
            </a:r>
            <a:r>
              <a:rPr lang="en-US" altLang="ko-KR" b="1" dirty="0">
                <a:solidFill>
                  <a:srgbClr val="000000"/>
                </a:solidFill>
              </a:rPr>
              <a:t>, </a:t>
            </a:r>
            <a:r>
              <a:rPr lang="ko-KR" altLang="en-US" b="1" dirty="0">
                <a:solidFill>
                  <a:srgbClr val="000000"/>
                </a:solidFill>
              </a:rPr>
              <a:t>의미가 병렬 종합함으로써 새로운 의미가 창조되는 은유의 한 형식</a:t>
            </a:r>
            <a:endParaRPr lang="en-US" altLang="ko-KR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b="1" dirty="0">
                <a:solidFill>
                  <a:srgbClr val="000000"/>
                </a:solidFill>
              </a:rPr>
              <a:t> ⇒ </a:t>
            </a:r>
            <a:r>
              <a:rPr lang="ko-KR" altLang="en-US" b="1" dirty="0">
                <a:solidFill>
                  <a:srgbClr val="000000"/>
                </a:solidFill>
              </a:rPr>
              <a:t>이미지가 하나의 작품으로 종합될 때 필연적으로 새로운 </a:t>
            </a:r>
            <a:r>
              <a:rPr lang="ko-KR" altLang="en-US" b="1" dirty="0">
                <a:solidFill>
                  <a:srgbClr val="C00000"/>
                </a:solidFill>
              </a:rPr>
              <a:t>의미론적 전이가 발생</a:t>
            </a:r>
            <a:r>
              <a:rPr lang="ko-KR" altLang="en-US" b="1" dirty="0">
                <a:solidFill>
                  <a:srgbClr val="000000"/>
                </a:solidFill>
              </a:rPr>
              <a:t>하는 것을 말함</a:t>
            </a:r>
            <a:endParaRPr lang="en-US" altLang="ko-KR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endParaRPr lang="en-US" altLang="ko-KR" sz="1000" b="1" dirty="0">
              <a:solidFill>
                <a:srgbClr val="000000"/>
              </a:solidFill>
            </a:endParaRPr>
          </a:p>
          <a:p>
            <a:pPr algn="ctr" latinLnBrk="0">
              <a:defRPr/>
            </a:pPr>
            <a:r>
              <a:rPr lang="en-US" altLang="ko-KR" sz="1600" b="1" dirty="0">
                <a:solidFill>
                  <a:schemeClr val="accent1">
                    <a:lumMod val="25000"/>
                  </a:schemeClr>
                </a:solidFill>
              </a:rPr>
              <a:t>⇒ </a:t>
            </a:r>
            <a:r>
              <a:rPr lang="ko-KR" altLang="en-US" sz="1600" b="1" dirty="0">
                <a:solidFill>
                  <a:schemeClr val="accent1">
                    <a:lumMod val="25000"/>
                  </a:schemeClr>
                </a:solidFill>
              </a:rPr>
              <a:t>세계를 새롭게 인식하는 눈을 제공</a:t>
            </a:r>
          </a:p>
        </p:txBody>
      </p:sp>
      <p:sp>
        <p:nvSpPr>
          <p:cNvPr id="15" name="타원형 설명선 14"/>
          <p:cNvSpPr/>
          <p:nvPr/>
        </p:nvSpPr>
        <p:spPr>
          <a:xfrm>
            <a:off x="0" y="2143125"/>
            <a:ext cx="1714500" cy="1357313"/>
          </a:xfrm>
          <a:prstGeom prst="wedgeEllipseCallout">
            <a:avLst>
              <a:gd name="adj1" fmla="val 53956"/>
              <a:gd name="adj2" fmla="val 28429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lang="ko-KR" altLang="en-US" sz="1400" dirty="0">
                <a:solidFill>
                  <a:srgbClr val="000000"/>
                </a:solidFill>
                <a:latin typeface="HY바다L" pitchFamily="18" charset="-127"/>
                <a:ea typeface="HY바다L" pitchFamily="18" charset="-127"/>
              </a:rPr>
              <a:t>대상의 묘사를 위해 현실과의 유사성을 견지함</a:t>
            </a:r>
            <a:endParaRPr lang="ko-KR" altLang="en-US" sz="14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6" name="타원형 설명선 15"/>
          <p:cNvSpPr/>
          <p:nvPr/>
        </p:nvSpPr>
        <p:spPr>
          <a:xfrm>
            <a:off x="7143750" y="1643063"/>
            <a:ext cx="1714500" cy="1357312"/>
          </a:xfrm>
          <a:prstGeom prst="wedgeEllipseCallout">
            <a:avLst>
              <a:gd name="adj1" fmla="val -37385"/>
              <a:gd name="adj2" fmla="val 51660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lang="ko-KR" altLang="en-US" sz="1400" dirty="0">
                <a:solidFill>
                  <a:srgbClr val="000000"/>
                </a:solidFill>
                <a:latin typeface="HY바다L" pitchFamily="18" charset="-127"/>
                <a:ea typeface="HY바다L" pitchFamily="18" charset="-127"/>
              </a:rPr>
              <a:t>비현실적인 방법으로 존재함으로써 존재를 공고히 함</a:t>
            </a:r>
            <a:endParaRPr lang="ko-KR" altLang="en-US" sz="1400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치환은유</a:t>
            </a:r>
          </a:p>
        </p:txBody>
      </p:sp>
      <p:sp>
        <p:nvSpPr>
          <p:cNvPr id="100356" name="TextBox 7"/>
          <p:cNvSpPr txBox="1">
            <a:spLocks noChangeArrowheads="1"/>
          </p:cNvSpPr>
          <p:nvPr/>
        </p:nvSpPr>
        <p:spPr bwMode="auto">
          <a:xfrm>
            <a:off x="785813" y="1905000"/>
            <a:ext cx="7000875" cy="48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유리에 차고 슬픈 것이 어른거린다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열없이 붙어서서 입김을 흐리우니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길든은 양 언 날개를 파닥거린다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지우고 보고 지우고 보아도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새까만 밤이 밀려나가고 밀려와 부딪치고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물먹은 별이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>
                <a:latin typeface="HY강B" pitchFamily="18" charset="-127"/>
                <a:ea typeface="HY강B" pitchFamily="18" charset="-127"/>
              </a:rPr>
              <a:t>반짝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>
                <a:latin typeface="HY강B" pitchFamily="18" charset="-127"/>
                <a:ea typeface="HY강B" pitchFamily="18" charset="-127"/>
              </a:rPr>
              <a:t>보석처럼 박힌다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밤에 홀로 유리를 닦는 것은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외로운 황홀한 심사이어니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고운 폐혈관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>
                <a:latin typeface="HY강B" pitchFamily="18" charset="-127"/>
                <a:ea typeface="HY강B" pitchFamily="18" charset="-127"/>
              </a:rPr>
              <a:t>肺血管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>
                <a:latin typeface="HY강B" pitchFamily="18" charset="-127"/>
                <a:ea typeface="HY강B" pitchFamily="18" charset="-127"/>
              </a:rPr>
              <a:t>이 찢어진 채로</a:t>
            </a:r>
          </a:p>
          <a:p>
            <a:pPr>
              <a:lnSpc>
                <a:spcPct val="150000"/>
              </a:lnSpc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아아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>
                <a:latin typeface="HY강B" pitchFamily="18" charset="-127"/>
                <a:ea typeface="HY강B" pitchFamily="18" charset="-127"/>
              </a:rPr>
              <a:t>늬는 山새처럼 날아갔구나</a:t>
            </a:r>
            <a:r>
              <a:rPr lang="en-US" altLang="ko-KR" sz="2000">
                <a:latin typeface="HY강B" pitchFamily="18" charset="-127"/>
                <a:ea typeface="HY강B" pitchFamily="18" charset="-127"/>
              </a:rPr>
              <a:t>!           </a:t>
            </a:r>
            <a:r>
              <a:rPr lang="en-US" altLang="ko-KR" sz="1400" b="1"/>
              <a:t>&lt;</a:t>
            </a:r>
            <a:r>
              <a:rPr lang="ko-KR" altLang="en-US" sz="1400" b="1"/>
              <a:t>유리창</a:t>
            </a:r>
            <a:r>
              <a:rPr lang="en-US" altLang="ko-KR" sz="1400" b="1"/>
              <a:t>1&gt;(</a:t>
            </a:r>
            <a:r>
              <a:rPr lang="ko-KR" altLang="en-US" sz="1400" b="1"/>
              <a:t>정지용</a:t>
            </a:r>
            <a:r>
              <a:rPr lang="en-US" altLang="ko-KR" sz="1400" b="1"/>
              <a:t>) </a:t>
            </a:r>
            <a:r>
              <a:rPr lang="ko-KR" altLang="en-US" sz="1400" b="1"/>
              <a:t>전문</a:t>
            </a:r>
          </a:p>
        </p:txBody>
      </p:sp>
      <p:pic>
        <p:nvPicPr>
          <p:cNvPr id="100357" name="Picture 7" descr="C:\Users\전민정\AppData\Local\Microsoft\Windows\Temporary Internet Files\Content.IE5\1VA6N1PE\MCj04247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1813" y="2143125"/>
            <a:ext cx="34607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856288" y="2967038"/>
            <a:ext cx="30416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0">
              <a:defRPr/>
            </a:pPr>
            <a:r>
              <a:rPr lang="ko-KR" altLang="en-US" sz="1600" b="1" dirty="0"/>
              <a:t>아들의 죽음에서 비롯되는 </a:t>
            </a:r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지독한 슬픔을 어떻게 형상화</a:t>
            </a:r>
            <a:r>
              <a:rPr lang="ko-KR" altLang="en-US" sz="1600" b="1" dirty="0"/>
              <a:t>하였으며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그것을 감내하는 </a:t>
            </a:r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화자의 내면이 어떻게 시적으로 승화되고 있는지</a:t>
            </a:r>
            <a:r>
              <a:rPr lang="ko-KR" altLang="en-US" sz="1600" b="1" dirty="0"/>
              <a:t>를 검토하는 것도 유익할 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이미지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비유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치환은유</a:t>
            </a:r>
          </a:p>
        </p:txBody>
      </p:sp>
      <p:sp>
        <p:nvSpPr>
          <p:cNvPr id="101380" name="TextBox 8"/>
          <p:cNvSpPr txBox="1">
            <a:spLocks noChangeArrowheads="1"/>
          </p:cNvSpPr>
          <p:nvPr/>
        </p:nvSpPr>
        <p:spPr bwMode="auto">
          <a:xfrm>
            <a:off x="1285875" y="3103563"/>
            <a:ext cx="6500813" cy="175418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/>
              <a:t>㉠ </a:t>
            </a:r>
            <a:r>
              <a:rPr lang="ko-KR" altLang="en-US" b="1"/>
              <a:t>구상에서 구상으로 </a:t>
            </a:r>
            <a:r>
              <a:rPr lang="en-US" altLang="ko-KR"/>
              <a:t>(</a:t>
            </a:r>
            <a:r>
              <a:rPr lang="ko-KR" altLang="en-US"/>
              <a:t>깃발은 휘날리는 손수건</a:t>
            </a:r>
            <a:r>
              <a:rPr lang="en-US" altLang="ko-KR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/>
              <a:t>㉡ </a:t>
            </a:r>
            <a:r>
              <a:rPr lang="ko-KR" altLang="en-US" b="1"/>
              <a:t>추상에서 구상으로 </a:t>
            </a:r>
            <a:r>
              <a:rPr lang="en-US" altLang="ko-KR"/>
              <a:t>(</a:t>
            </a:r>
            <a:r>
              <a:rPr lang="ko-KR" altLang="en-US"/>
              <a:t>내마음은 호수다</a:t>
            </a:r>
            <a:r>
              <a:rPr lang="en-US" altLang="ko-KR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/>
              <a:t>㉢ </a:t>
            </a:r>
            <a:r>
              <a:rPr lang="ko-KR" altLang="en-US" b="1"/>
              <a:t>구상에서 추상으로 </a:t>
            </a:r>
            <a:r>
              <a:rPr lang="en-US" altLang="ko-KR"/>
              <a:t>(</a:t>
            </a:r>
            <a:r>
              <a:rPr lang="ko-KR" altLang="en-US"/>
              <a:t>광화문은 소슬한 종교</a:t>
            </a:r>
            <a:r>
              <a:rPr lang="en-US" altLang="ko-KR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/>
              <a:t>㉣ </a:t>
            </a:r>
            <a:r>
              <a:rPr lang="ko-KR" altLang="en-US" b="1"/>
              <a:t>추상에서 추상으로 </a:t>
            </a:r>
            <a:r>
              <a:rPr lang="en-US" altLang="ko-KR"/>
              <a:t>(</a:t>
            </a:r>
            <a:r>
              <a:rPr lang="ko-KR" altLang="en-US"/>
              <a:t>뜬소문이 소문처럼 일어선다</a:t>
            </a:r>
            <a:r>
              <a:rPr lang="en-US" altLang="ko-KR"/>
              <a:t>)  </a:t>
            </a:r>
          </a:p>
        </p:txBody>
      </p:sp>
      <p:sp>
        <p:nvSpPr>
          <p:cNvPr id="101381" name="TextBox 9"/>
          <p:cNvSpPr txBox="1">
            <a:spLocks noChangeArrowheads="1"/>
          </p:cNvSpPr>
          <p:nvPr/>
        </p:nvSpPr>
        <p:spPr bwMode="auto">
          <a:xfrm>
            <a:off x="989013" y="2000250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은유의 기본 양식으로 가장 많이 사용</a:t>
            </a:r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>
            <a:off x="663575" y="2039938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1383" name="TextBox 11"/>
          <p:cNvSpPr txBox="1">
            <a:spLocks noChangeArrowheads="1"/>
          </p:cNvSpPr>
          <p:nvPr/>
        </p:nvSpPr>
        <p:spPr bwMode="auto">
          <a:xfrm>
            <a:off x="989013" y="2386013"/>
            <a:ext cx="779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b="1"/>
              <a:t>원관념과 보조관념의 결합을 다양하게 함으로써 새롭고 참신한 감각을 전달</a:t>
            </a:r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>
            <a:off x="663575" y="2425700"/>
            <a:ext cx="285750" cy="28575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1385" name="Rectangle 3"/>
          <p:cNvSpPr txBox="1">
            <a:spLocks noChangeArrowheads="1"/>
          </p:cNvSpPr>
          <p:nvPr/>
        </p:nvSpPr>
        <p:spPr bwMode="auto">
          <a:xfrm>
            <a:off x="785813" y="557212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치환은유는 다양한 방법을 사용하여 비유체계를</a:t>
            </a:r>
            <a:endParaRPr lang="en-US" altLang="ko-KR" sz="2000">
              <a:latin typeface="HY강B" pitchFamily="18" charset="-127"/>
              <a:ea typeface="HY강B" pitchFamily="18" charset="-127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ko-KR" altLang="en-US" sz="2000">
                <a:latin typeface="HY강B" pitchFamily="18" charset="-127"/>
                <a:ea typeface="HY강B" pitchFamily="18" charset="-127"/>
              </a:rPr>
              <a:t>입체화함으로써 의미를 보다 확장할 수 있는 것</a:t>
            </a:r>
            <a:endParaRPr lang="en-US" altLang="ko-KR" sz="200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101386" name="Picture 2" descr="C:\Users\전민정\AppData\Local\Microsoft\Windows\Temporary Internet Files\Content.IE5\24AGW8JM\MCj043252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75" y="5461000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7" name="Picture 2" descr="C:\Users\전민정\AppData\Local\Microsoft\Windows\Temporary Internet Files\Content.IE5\24AGW8JM\MCj043252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5904">
            <a:off x="1265238" y="5622925"/>
            <a:ext cx="642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847</Words>
  <Application>Microsoft Office PowerPoint</Application>
  <PresentationFormat>화면 슬라이드 쇼(4:3)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양혜경 교수와 함께하는 재미있는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교수와 함께하는 재미있는</dc:title>
  <dc:creator>home</dc:creator>
  <cp:lastModifiedBy>home</cp:lastModifiedBy>
  <cp:revision>8</cp:revision>
  <dcterms:created xsi:type="dcterms:W3CDTF">2011-12-15T04:53:30Z</dcterms:created>
  <dcterms:modified xsi:type="dcterms:W3CDTF">2011-12-15T05:20:12Z</dcterms:modified>
</cp:coreProperties>
</file>