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9E92B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62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14CE64B-581B-4F40-B1B9-46AF1FBF84B8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C939CE-B8F2-40B9-B923-FFD38CF31BDA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슬라이드 이미지 개체 틀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59" name="슬라이드 노트 개체 틀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ko-KR" altLang="en-US" smtClean="0"/>
          </a:p>
        </p:txBody>
      </p:sp>
      <p:sp>
        <p:nvSpPr>
          <p:cNvPr id="147460" name="슬라이드 번호 개체 틀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fld id="{98B24F06-BCB3-4508-BDD7-25EB6A2F6F42}" type="slidenum">
              <a:rPr lang="ko-KR" altLang="en-US" smtClean="0">
                <a:solidFill>
                  <a:srgbClr val="000000"/>
                </a:solidFill>
                <a:latin typeface="굴림" pitchFamily="50" charset="-127"/>
                <a:ea typeface="굴림" pitchFamily="50" charset="-127"/>
              </a:rPr>
              <a:pPr/>
              <a:t>3</a:t>
            </a:fld>
            <a:endParaRPr lang="ko-KR" altLang="en-US" smtClean="0">
              <a:solidFill>
                <a:srgbClr val="000000"/>
              </a:solidFill>
              <a:latin typeface="굴림" pitchFamily="50" charset="-127"/>
              <a:ea typeface="굴림" pitchFamily="50" charset="-127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0F9E3D-7D20-4A8C-B76B-E311508B800F}" type="datetimeFigureOut">
              <a:rPr lang="ko-KR" altLang="en-US" smtClean="0"/>
              <a:t>2011-12-15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FD3EDD-C160-4F0D-ABD7-30431BEB6287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2) </a:t>
            </a:r>
            <a:r>
              <a:rPr lang="ko-KR" altLang="en-US" b="1">
                <a:solidFill>
                  <a:srgbClr val="0070C0"/>
                </a:solidFill>
              </a:rPr>
              <a:t>시가의 기원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214438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시가의 기원은  고대 원시인들의 종교적 의식</a:t>
            </a:r>
            <a:r>
              <a:rPr lang="en-US" altLang="ko-KR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(</a:t>
            </a:r>
            <a:r>
              <a:rPr lang="ko-KR" altLang="en-US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자연발생론</a:t>
            </a:r>
            <a:r>
              <a:rPr lang="en-US" altLang="ko-KR" sz="2500" b="1" dirty="0">
                <a:solidFill>
                  <a:srgbClr val="000000"/>
                </a:solidFill>
                <a:latin typeface="HY강B" pitchFamily="18" charset="-127"/>
                <a:ea typeface="HY강B" pitchFamily="18" charset="-127"/>
              </a:rPr>
              <a:t>)</a:t>
            </a:r>
            <a:endParaRPr lang="ko-KR" altLang="en-US" sz="2500" dirty="0">
              <a:solidFill>
                <a:srgbClr val="333399"/>
              </a:solidFill>
              <a:latin typeface="HY강B" pitchFamily="18" charset="-127"/>
              <a:ea typeface="HY강B" pitchFamily="18" charset="-127"/>
            </a:endParaRPr>
          </a:p>
        </p:txBody>
      </p:sp>
      <p:sp>
        <p:nvSpPr>
          <p:cNvPr id="7" name="모서리가 접힌 도형 6"/>
          <p:cNvSpPr/>
          <p:nvPr/>
        </p:nvSpPr>
        <p:spPr>
          <a:xfrm>
            <a:off x="571500" y="2428875"/>
            <a:ext cx="3786188" cy="385762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8" name="모서리가 접힌 도형 7"/>
          <p:cNvSpPr/>
          <p:nvPr/>
        </p:nvSpPr>
        <p:spPr>
          <a:xfrm>
            <a:off x="642938" y="2500313"/>
            <a:ext cx="3786187" cy="385762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사람에게는 </a:t>
            </a: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모방의 본능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이 있는데</a:t>
            </a:r>
            <a:r>
              <a:rPr lang="en-US" altLang="ko-KR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바로 이것이 예술을 창조하게 한다는 </a:t>
            </a: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아리스토텔레스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의 이론</a:t>
            </a:r>
            <a:endParaRPr lang="ko-KR" altLang="en-US" sz="2400" b="1" dirty="0">
              <a:solidFill>
                <a:srgbClr val="333399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9" name="모서리가 접힌 도형 8"/>
          <p:cNvSpPr/>
          <p:nvPr/>
        </p:nvSpPr>
        <p:spPr>
          <a:xfrm>
            <a:off x="4643438" y="2428875"/>
            <a:ext cx="3786187" cy="385762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0" name="모서리가 접힌 도형 9"/>
          <p:cNvSpPr/>
          <p:nvPr/>
        </p:nvSpPr>
        <p:spPr>
          <a:xfrm>
            <a:off x="4714875" y="2500313"/>
            <a:ext cx="3786188" cy="385762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종족보존과 정력과잉에서 </a:t>
            </a: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유희본능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이 생기고</a:t>
            </a:r>
            <a:r>
              <a:rPr lang="en-US" altLang="ko-KR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,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바로 이 유희본능에서 모든 예술이 생겨났다는 </a:t>
            </a: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칸트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의 이론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28688" y="2714625"/>
            <a:ext cx="3214687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모방설</a:t>
            </a:r>
            <a:endParaRPr lang="en-US" altLang="ko-KR" sz="32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013325" y="2714625"/>
            <a:ext cx="3214688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유희본능설</a:t>
            </a:r>
            <a:endParaRPr lang="en-US" altLang="ko-KR" sz="32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3) </a:t>
            </a:r>
            <a:r>
              <a:rPr lang="ko-KR" altLang="en-US" b="1">
                <a:solidFill>
                  <a:srgbClr val="0070C0"/>
                </a:solidFill>
              </a:rPr>
              <a:t>시의 직관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214438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시적 직관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=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창조적 직관 ≠ 인식적 직관</a:t>
            </a:r>
          </a:p>
        </p:txBody>
      </p:sp>
      <p:sp>
        <p:nvSpPr>
          <p:cNvPr id="7" name="모서리가 접힌 도형 6"/>
          <p:cNvSpPr/>
          <p:nvPr/>
        </p:nvSpPr>
        <p:spPr>
          <a:xfrm>
            <a:off x="571500" y="2428875"/>
            <a:ext cx="3786188" cy="385762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8" name="모서리가 접힌 도형 7"/>
          <p:cNvSpPr/>
          <p:nvPr/>
        </p:nvSpPr>
        <p:spPr>
          <a:xfrm>
            <a:off x="642938" y="2500313"/>
            <a:ext cx="3786187" cy="385762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b="1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지적 사유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에 의해 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사물의 본질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을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파악하는 인식론</a:t>
            </a:r>
          </a:p>
        </p:txBody>
      </p:sp>
      <p:sp>
        <p:nvSpPr>
          <p:cNvPr id="9" name="모서리가 접힌 도형 8"/>
          <p:cNvSpPr/>
          <p:nvPr/>
        </p:nvSpPr>
        <p:spPr>
          <a:xfrm>
            <a:off x="4643438" y="2428875"/>
            <a:ext cx="3786187" cy="3857625"/>
          </a:xfrm>
          <a:prstGeom prst="foldedCorner">
            <a:avLst>
              <a:gd name="adj" fmla="val 12214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ko-KR" altLang="en-US">
              <a:solidFill>
                <a:srgbClr val="FFFFFF"/>
              </a:solidFill>
            </a:endParaRPr>
          </a:p>
        </p:txBody>
      </p:sp>
      <p:sp>
        <p:nvSpPr>
          <p:cNvPr id="10" name="모서리가 접힌 도형 9"/>
          <p:cNvSpPr/>
          <p:nvPr/>
        </p:nvSpPr>
        <p:spPr>
          <a:xfrm>
            <a:off x="4714875" y="2500313"/>
            <a:ext cx="3786188" cy="3857625"/>
          </a:xfrm>
          <a:prstGeom prst="foldedCorner">
            <a:avLst>
              <a:gd name="adj" fmla="val 12214"/>
            </a:avLst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사물의 실재</a:t>
            </a:r>
            <a:endParaRPr lang="en-US" altLang="ko-KR" sz="2400" dirty="0">
              <a:solidFill>
                <a:srgbClr val="333399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en-US" altLang="ko-KR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(reality of things)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를 직각적으로   </a:t>
            </a: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파악하는 </a:t>
            </a:r>
            <a:r>
              <a:rPr lang="ko-KR" altLang="en-US" sz="2400" dirty="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창조</a:t>
            </a: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 </a:t>
            </a: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  <a:p>
            <a:pPr algn="ctr">
              <a:defRPr/>
            </a:pPr>
            <a:r>
              <a:rPr lang="ko-KR" altLang="en-US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그 자체라고 할 수 있음</a:t>
            </a:r>
            <a:r>
              <a:rPr lang="en-US" altLang="ko-KR" sz="2400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</a:p>
        </p:txBody>
      </p:sp>
      <p:sp>
        <p:nvSpPr>
          <p:cNvPr id="11" name="모서리가 둥근 직사각형 10"/>
          <p:cNvSpPr/>
          <p:nvPr/>
        </p:nvSpPr>
        <p:spPr>
          <a:xfrm>
            <a:off x="928688" y="2714625"/>
            <a:ext cx="3214687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인식적 직관</a:t>
            </a:r>
            <a:endParaRPr lang="en-US" altLang="ko-KR" sz="32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2" name="모서리가 둥근 직사각형 11"/>
          <p:cNvSpPr/>
          <p:nvPr/>
        </p:nvSpPr>
        <p:spPr>
          <a:xfrm>
            <a:off x="5013325" y="2714625"/>
            <a:ext cx="3214688" cy="714375"/>
          </a:xfrm>
          <a:prstGeom prst="roundRect">
            <a:avLst/>
          </a:prstGeom>
          <a:solidFill>
            <a:schemeClr val="bg1"/>
          </a:solidFill>
          <a:ln w="3175">
            <a:solidFill>
              <a:schemeClr val="bg2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3200" b="1" dirty="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창조적 직관</a:t>
            </a:r>
            <a:endParaRPr lang="en-US" altLang="ko-KR" sz="3200" b="1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extBox 4"/>
          <p:cNvSpPr txBox="1">
            <a:spLocks noChangeArrowheads="1"/>
          </p:cNvSpPr>
          <p:nvPr/>
        </p:nvSpPr>
        <p:spPr bwMode="auto">
          <a:xfrm>
            <a:off x="595313" y="534988"/>
            <a:ext cx="3786187" cy="369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altLang="ko-KR" b="1">
                <a:solidFill>
                  <a:srgbClr val="000000"/>
                </a:solidFill>
              </a:rPr>
              <a:t>1. </a:t>
            </a:r>
            <a:r>
              <a:rPr lang="ko-KR" altLang="en-US" b="1">
                <a:solidFill>
                  <a:srgbClr val="000000"/>
                </a:solidFill>
              </a:rPr>
              <a:t>시의 정의 </a:t>
            </a:r>
            <a:r>
              <a:rPr lang="en-US" altLang="ko-KR" b="1">
                <a:solidFill>
                  <a:srgbClr val="000000"/>
                </a:solidFill>
              </a:rPr>
              <a:t>_ </a:t>
            </a:r>
            <a:r>
              <a:rPr lang="en-US" altLang="ko-KR" b="1">
                <a:solidFill>
                  <a:srgbClr val="0070C0"/>
                </a:solidFill>
              </a:rPr>
              <a:t>3) </a:t>
            </a:r>
            <a:r>
              <a:rPr lang="ko-KR" altLang="en-US" b="1">
                <a:solidFill>
                  <a:srgbClr val="0070C0"/>
                </a:solidFill>
              </a:rPr>
              <a:t>시의 직관 </a:t>
            </a:r>
          </a:p>
        </p:txBody>
      </p:sp>
      <p:sp>
        <p:nvSpPr>
          <p:cNvPr id="6" name="모서리가 둥근 직사각형 5"/>
          <p:cNvSpPr/>
          <p:nvPr/>
        </p:nvSpPr>
        <p:spPr>
          <a:xfrm>
            <a:off x="428625" y="1214438"/>
            <a:ext cx="8286750" cy="785812"/>
          </a:xfrm>
          <a:prstGeom prst="round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시적 직관 </a:t>
            </a:r>
            <a:r>
              <a:rPr lang="en-US" altLang="ko-KR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= </a:t>
            </a:r>
            <a:r>
              <a:rPr lang="ko-KR" altLang="en-US" sz="2500" dirty="0">
                <a:solidFill>
                  <a:srgbClr val="333399"/>
                </a:solidFill>
                <a:latin typeface="HY강B" pitchFamily="18" charset="-127"/>
                <a:ea typeface="HY강B" pitchFamily="18" charset="-127"/>
              </a:rPr>
              <a:t>창조적 직관 ≠ 인식적 직관</a:t>
            </a:r>
          </a:p>
        </p:txBody>
      </p:sp>
      <p:sp>
        <p:nvSpPr>
          <p:cNvPr id="14" name="모서리가 둥근 직사각형 13"/>
          <p:cNvSpPr/>
          <p:nvPr/>
        </p:nvSpPr>
        <p:spPr>
          <a:xfrm>
            <a:off x="785813" y="2643188"/>
            <a:ext cx="7643812" cy="3429000"/>
          </a:xfrm>
          <a:prstGeom prst="roundRect">
            <a:avLst>
              <a:gd name="adj" fmla="val 8355"/>
            </a:avLst>
          </a:prstGeom>
          <a:blipFill>
            <a:blip r:embed="rId3"/>
            <a:stretch>
              <a:fillRect/>
            </a:stretch>
          </a:blip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1258888">
              <a:defRPr/>
            </a:pPr>
            <a:endParaRPr lang="en-US" altLang="ko-KR" sz="2400" dirty="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15" name="모서리가 둥근 직사각형 14"/>
          <p:cNvSpPr/>
          <p:nvPr/>
        </p:nvSpPr>
        <p:spPr>
          <a:xfrm>
            <a:off x="892175" y="2762250"/>
            <a:ext cx="1179513" cy="3214688"/>
          </a:xfrm>
          <a:prstGeom prst="roundRect">
            <a:avLst>
              <a:gd name="adj" fmla="val 14749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ko-KR" altLang="en-US" sz="2800" b="1" dirty="0">
                <a:solidFill>
                  <a:srgbClr val="FFFFFF"/>
                </a:solidFill>
              </a:rPr>
              <a:t>시</a:t>
            </a:r>
            <a:endParaRPr lang="en-US" altLang="ko-KR" sz="28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FFFFFF"/>
                </a:solidFill>
              </a:rPr>
              <a:t>적</a:t>
            </a:r>
            <a:endParaRPr lang="en-US" altLang="ko-KR" sz="28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FFFFFF"/>
                </a:solidFill>
              </a:rPr>
              <a:t>직</a:t>
            </a:r>
            <a:endParaRPr lang="en-US" altLang="ko-KR" sz="2800" b="1" dirty="0">
              <a:solidFill>
                <a:srgbClr val="FFFFFF"/>
              </a:solidFill>
            </a:endParaRPr>
          </a:p>
          <a:p>
            <a:pPr algn="ctr">
              <a:defRPr/>
            </a:pPr>
            <a:r>
              <a:rPr lang="ko-KR" altLang="en-US" sz="2800" b="1" dirty="0">
                <a:solidFill>
                  <a:srgbClr val="FFFFFF"/>
                </a:solidFill>
              </a:rPr>
              <a:t>관</a:t>
            </a:r>
          </a:p>
        </p:txBody>
      </p:sp>
      <p:sp>
        <p:nvSpPr>
          <p:cNvPr id="34822" name="TextBox 15"/>
          <p:cNvSpPr txBox="1">
            <a:spLocks noChangeArrowheads="1"/>
          </p:cNvSpPr>
          <p:nvPr/>
        </p:nvSpPr>
        <p:spPr bwMode="auto">
          <a:xfrm>
            <a:off x="2143125" y="4214813"/>
            <a:ext cx="6072188" cy="1200150"/>
          </a:xfrm>
          <a:prstGeom prst="rect">
            <a:avLst/>
          </a:prstGeom>
          <a:solidFill>
            <a:srgbClr val="FFFFFF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시적 직관에 의해 포착된 </a:t>
            </a:r>
            <a:r>
              <a:rPr lang="ko-KR" altLang="en-US" sz="2400" b="1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변형의 실재</a:t>
            </a:r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로서 그것은 어디까지나 </a:t>
            </a:r>
            <a:r>
              <a:rPr lang="ko-KR" altLang="en-US" sz="240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본능적</a:t>
            </a:r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이고 </a:t>
            </a:r>
            <a:r>
              <a:rPr lang="ko-KR" altLang="en-US" sz="240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정의적</a:t>
            </a:r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인 </a:t>
            </a:r>
            <a:r>
              <a:rPr lang="ko-KR" altLang="en-US" sz="2400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파악의 대상</a:t>
            </a:r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임</a:t>
            </a:r>
            <a:r>
              <a:rPr lang="en-US" altLang="ko-KR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</a:t>
            </a:r>
            <a:endParaRPr lang="ko-KR" altLang="en-US" sz="2400">
              <a:solidFill>
                <a:srgbClr val="000000"/>
              </a:solidFill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34823" name="TextBox 16"/>
          <p:cNvSpPr txBox="1">
            <a:spLocks noChangeArrowheads="1"/>
          </p:cNvSpPr>
          <p:nvPr/>
        </p:nvSpPr>
        <p:spPr bwMode="auto">
          <a:xfrm>
            <a:off x="2143125" y="3098800"/>
            <a:ext cx="6072188" cy="830263"/>
          </a:xfrm>
          <a:prstGeom prst="rect">
            <a:avLst/>
          </a:prstGeom>
          <a:solidFill>
            <a:srgbClr val="FFFFFF">
              <a:alpha val="69803"/>
            </a:srgbClr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모든 사물의 본질이나 실재가 직각적으로 체득되는 </a:t>
            </a:r>
            <a:r>
              <a:rPr lang="ko-KR" altLang="en-US" sz="2400" b="1">
                <a:solidFill>
                  <a:srgbClr val="333399"/>
                </a:solidFill>
                <a:latin typeface="맑은 고딕" pitchFamily="50" charset="-127"/>
                <a:ea typeface="맑은 고딕" pitchFamily="50" charset="-127"/>
              </a:rPr>
              <a:t>직관의 경지에서 발생</a:t>
            </a:r>
            <a:r>
              <a:rPr lang="ko-KR" altLang="en-US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되는 것</a:t>
            </a:r>
            <a:r>
              <a:rPr lang="en-US" altLang="ko-KR" sz="2400">
                <a:solidFill>
                  <a:srgbClr val="000000"/>
                </a:solidFill>
                <a:latin typeface="맑은 고딕" pitchFamily="50" charset="-127"/>
                <a:ea typeface="맑은 고딕" pitchFamily="50" charset="-127"/>
              </a:rPr>
              <a:t>.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136</Words>
  <Application>Microsoft Office PowerPoint</Application>
  <PresentationFormat>화면 슬라이드 쇼(4:3)</PresentationFormat>
  <Paragraphs>38</Paragraphs>
  <Slides>3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3</vt:i4>
      </vt:variant>
    </vt:vector>
  </HeadingPairs>
  <TitlesOfParts>
    <vt:vector size="4" baseType="lpstr">
      <vt:lpstr>Office 테마</vt:lpstr>
      <vt:lpstr>슬라이드 1</vt:lpstr>
      <vt:lpstr>슬라이드 2</vt:lpstr>
      <vt:lpstr>슬라이드 3</vt:lpstr>
    </vt:vector>
  </TitlesOfParts>
  <Company>co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양혜경 교수와 함께하는 재미있는</dc:title>
  <dc:creator>home</dc:creator>
  <cp:lastModifiedBy>home</cp:lastModifiedBy>
  <cp:revision>2</cp:revision>
  <dcterms:created xsi:type="dcterms:W3CDTF">2011-12-15T04:53:30Z</dcterms:created>
  <dcterms:modified xsi:type="dcterms:W3CDTF">2011-12-15T05:03:55Z</dcterms:modified>
</cp:coreProperties>
</file>