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80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E64B-581B-4F40-B1B9-46AF1FBF84B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39CE-B8F2-40B9-B923-FFD38CF31B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전민정\Desktop\wizdata_726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2409825"/>
            <a:ext cx="64547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00063" y="714375"/>
            <a:ext cx="62865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eaLnBrk="1" hangingPunct="1"/>
            <a:r>
              <a:rPr lang="ko-KR" altLang="en-US" sz="3200" smtClean="0">
                <a:solidFill>
                  <a:schemeClr val="accent2"/>
                </a:solidFill>
                <a:latin typeface="HY바다L" pitchFamily="18" charset="-127"/>
                <a:ea typeface="HY바다L" pitchFamily="18" charset="-127"/>
              </a:rPr>
              <a:t>양혜경 교수</a:t>
            </a:r>
            <a:r>
              <a:rPr lang="ko-KR" altLang="en-US" sz="3200" smtClean="0">
                <a:latin typeface="HY바다L" pitchFamily="18" charset="-127"/>
                <a:ea typeface="HY바다L" pitchFamily="18" charset="-127"/>
              </a:rPr>
              <a:t>와 함께하는 재미있는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25" y="1130300"/>
            <a:ext cx="4429125" cy="1227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현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대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시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 err="1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론</a:t>
            </a:r>
            <a:endParaRPr lang="ko-KR" altLang="en-US" sz="6600" b="1" kern="0" dirty="0">
              <a:solidFill>
                <a:srgbClr val="0070C0"/>
              </a:solidFill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-14288" y="5700713"/>
            <a:ext cx="3514726" cy="1157287"/>
            <a:chOff x="-14076" y="5700156"/>
            <a:chExt cx="3514506" cy="1157844"/>
          </a:xfrm>
        </p:grpSpPr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2173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42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90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9261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4076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500166" y="2786058"/>
            <a:ext cx="6143668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10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주차</a:t>
            </a:r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. 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아이러니의 개념 및 원리</a:t>
            </a:r>
            <a:endParaRPr lang="ko-KR" altLang="en-US" sz="28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아이러니의 개념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아이러니의 개념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500" dirty="0">
                <a:solidFill>
                  <a:srgbClr val="333399"/>
                </a:solidFill>
                <a:latin typeface="HY견명조" pitchFamily="18" charset="-127"/>
                <a:ea typeface="HY견명조" pitchFamily="18" charset="-127"/>
              </a:rPr>
              <a:t>表裏不同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0836" name="TextBox 7"/>
          <p:cNvSpPr txBox="1">
            <a:spLocks noChangeArrowheads="1"/>
          </p:cNvSpPr>
          <p:nvPr/>
        </p:nvSpPr>
        <p:spPr bwMode="auto">
          <a:xfrm>
            <a:off x="428625" y="2130425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/>
              <a:t>⇨ 표면적으로 드러난 현상과 실제 내포하는 이면적인 의미가 상충될 경우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063" y="2643188"/>
            <a:ext cx="8143875" cy="3786187"/>
          </a:xfrm>
          <a:prstGeom prst="roundRect">
            <a:avLst>
              <a:gd name="adj" fmla="val 6317"/>
            </a:avLst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반어적인 태도로 대상을 보다 철저하게 규명하고 판단하는 아이러니적 진술은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일상생활에서도 빈번하게 사용</a:t>
            </a:r>
            <a:endParaRPr lang="en-US" altLang="ko-KR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sz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특히 시에서는 보다 참신하게 구사되어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시적 주체를 효과적으로 드러내는 중요한 기법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하나로 자주 활용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sz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20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세기 영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미 신비평이 위세를 떨치면서 문학작품을 분석하고 이해하는데 가장 핵심적인 개념으로 기능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en-US" altLang="ko-KR" sz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아이러니는 의미의 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상반성을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은폐하면서 동시에 노출시켜 진실을 전하는 구조적인 원리에 기반을 둠</a:t>
            </a:r>
          </a:p>
        </p:txBody>
      </p:sp>
      <p:sp>
        <p:nvSpPr>
          <p:cNvPr id="10" name="타원 9"/>
          <p:cNvSpPr/>
          <p:nvPr/>
        </p:nvSpPr>
        <p:spPr>
          <a:xfrm>
            <a:off x="7143750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7786688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072188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6715125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143875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7715250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429375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7072313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64368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4857750" y="2714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5500688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5072063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4429125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3857625" y="2786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3429000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2786063" y="2786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2357438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5000625" y="59293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52863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41433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5857875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6072188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4572000" y="5715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4143375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8358188" y="56435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8358188" y="5286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8001000" y="5715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8286750" y="31432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8286750" y="2786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785813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1143000" y="2786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1571625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1928813" y="2714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8286750" y="3714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7500938" y="2714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5429250" y="55721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4572000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3500438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3000375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2500313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2286000" y="6000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1857375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1357313" y="6000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92868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714375" y="6000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아이러니의 개념</a:t>
            </a:r>
          </a:p>
        </p:txBody>
      </p:sp>
      <p:pic>
        <p:nvPicPr>
          <p:cNvPr id="121859" name="Picture 4" descr="C:\Users\전민정\AppData\Local\Microsoft\Windows\Temporary Internet Files\Content.IE5\94U5SC2J\MCj023398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928813"/>
            <a:ext cx="13112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아래쪽 화살표 4"/>
          <p:cNvSpPr/>
          <p:nvPr/>
        </p:nvSpPr>
        <p:spPr>
          <a:xfrm>
            <a:off x="742950" y="1214438"/>
            <a:ext cx="785813" cy="5357812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500063" y="1357313"/>
            <a:ext cx="1285875" cy="5715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고대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그리스</a:t>
            </a:r>
          </a:p>
        </p:txBody>
      </p:sp>
      <p:sp>
        <p:nvSpPr>
          <p:cNvPr id="121862" name="TextBox 10"/>
          <p:cNvSpPr txBox="1">
            <a:spLocks noChangeArrowheads="1"/>
          </p:cNvSpPr>
          <p:nvPr/>
        </p:nvSpPr>
        <p:spPr bwMode="auto">
          <a:xfrm>
            <a:off x="2286000" y="1000125"/>
            <a:ext cx="6429375" cy="877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아이러니는 그리스어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에이로네이아</a:t>
            </a:r>
            <a:r>
              <a:rPr lang="en-US" altLang="ko-KR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(eironeia)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에서 파생</a:t>
            </a:r>
            <a:endParaRPr lang="en-US" altLang="ko-KR" sz="1700" b="1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ko-KR" sz="1700">
                <a:latin typeface="맑은 고딕" pitchFamily="50" charset="-127"/>
                <a:ea typeface="맑은 고딕" pitchFamily="50" charset="-127"/>
              </a:rPr>
              <a:t>⇒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자신을 거짓 가장하여 </a:t>
            </a:r>
            <a:r>
              <a:rPr lang="ko-KR" altLang="en-US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진의와 다르게 나타냄으로써 </a:t>
            </a:r>
            <a:endParaRPr lang="en-US" altLang="ko-KR" sz="1700" b="1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시치미 떼는 것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을 뜻함</a:t>
            </a:r>
          </a:p>
        </p:txBody>
      </p:sp>
      <p:cxnSp>
        <p:nvCxnSpPr>
          <p:cNvPr id="12" name="꺾인 연결선 11"/>
          <p:cNvCxnSpPr>
            <a:stCxn id="6" idx="3"/>
            <a:endCxn id="121862" idx="1"/>
          </p:cNvCxnSpPr>
          <p:nvPr/>
        </p:nvCxnSpPr>
        <p:spPr>
          <a:xfrm flipV="1">
            <a:off x="1785938" y="1438275"/>
            <a:ext cx="500062" cy="204788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24" idx="3"/>
            <a:endCxn id="121860" idx="1"/>
          </p:cNvCxnSpPr>
          <p:nvPr/>
        </p:nvCxnSpPr>
        <p:spPr>
          <a:xfrm flipV="1">
            <a:off x="1643063" y="2293938"/>
            <a:ext cx="714375" cy="60325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65" name="TextBox 19"/>
          <p:cNvSpPr txBox="1">
            <a:spLocks noChangeArrowheads="1"/>
          </p:cNvSpPr>
          <p:nvPr/>
        </p:nvSpPr>
        <p:spPr bwMode="auto">
          <a:xfrm>
            <a:off x="3714750" y="2000250"/>
            <a:ext cx="3286125" cy="6159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에이로네이아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(eironeia)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는 </a:t>
            </a:r>
            <a:endParaRPr lang="en-US" altLang="ko-KR" sz="170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700" b="1">
                <a:latin typeface="맑은 고딕" pitchFamily="50" charset="-127"/>
                <a:ea typeface="맑은 고딕" pitchFamily="50" charset="-127"/>
              </a:rPr>
              <a:t>플라톤의 </a:t>
            </a:r>
            <a:r>
              <a:rPr lang="en-US" altLang="ko-KR" sz="1700" b="1">
                <a:latin typeface="맑은 고딕" pitchFamily="50" charset="-127"/>
                <a:ea typeface="맑은 고딕" pitchFamily="50" charset="-127"/>
              </a:rPr>
              <a:t>『</a:t>
            </a:r>
            <a:r>
              <a:rPr lang="ko-KR" altLang="en-US" sz="1700" b="1">
                <a:latin typeface="맑은 고딕" pitchFamily="50" charset="-127"/>
                <a:ea typeface="맑은 고딕" pitchFamily="50" charset="-127"/>
              </a:rPr>
              <a:t>대화</a:t>
            </a:r>
            <a:r>
              <a:rPr lang="en-US" altLang="ko-KR" sz="1700" b="1">
                <a:latin typeface="맑은 고딕" pitchFamily="50" charset="-127"/>
                <a:ea typeface="맑은 고딕" pitchFamily="50" charset="-127"/>
              </a:rPr>
              <a:t>』</a:t>
            </a:r>
            <a:r>
              <a:rPr lang="ko-KR" altLang="en-US" sz="1700" b="1">
                <a:latin typeface="맑은 고딕" pitchFamily="50" charset="-127"/>
                <a:ea typeface="맑은 고딕" pitchFamily="50" charset="-127"/>
              </a:rPr>
              <a:t>편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에 처음 등장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42938" y="2143125"/>
            <a:ext cx="1000125" cy="422275"/>
          </a:xfrm>
          <a:prstGeom prst="roundRect">
            <a:avLst/>
          </a:prstGeom>
          <a:solidFill>
            <a:srgbClr val="B4D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</a:rPr>
              <a:t>플라톤</a:t>
            </a:r>
          </a:p>
        </p:txBody>
      </p:sp>
      <p:sp>
        <p:nvSpPr>
          <p:cNvPr id="28" name="모서리가 둥근 직사각형 27"/>
          <p:cNvSpPr/>
          <p:nvPr/>
        </p:nvSpPr>
        <p:spPr>
          <a:xfrm>
            <a:off x="642938" y="2749550"/>
            <a:ext cx="1000125" cy="422275"/>
          </a:xfrm>
          <a:prstGeom prst="roundRect">
            <a:avLst/>
          </a:prstGeom>
          <a:solidFill>
            <a:srgbClr val="B4D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</a:rPr>
              <a:t>아리스토텔레스</a:t>
            </a:r>
          </a:p>
        </p:txBody>
      </p:sp>
      <p:sp>
        <p:nvSpPr>
          <p:cNvPr id="121868" name="TextBox 29"/>
          <p:cNvSpPr txBox="1">
            <a:spLocks noChangeArrowheads="1"/>
          </p:cNvSpPr>
          <p:nvPr/>
        </p:nvSpPr>
        <p:spPr bwMode="auto">
          <a:xfrm>
            <a:off x="2286000" y="2719388"/>
            <a:ext cx="6429375" cy="1138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아리스토텔레스가 주장했던 아이러니는 지금 우리가 이해하는 아이러니와는 다소 차이가 있음</a:t>
            </a:r>
            <a:endParaRPr lang="en-US" altLang="ko-KR" sz="170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ko-KR" sz="1700">
                <a:latin typeface="맑은 고딕" pitchFamily="50" charset="-127"/>
                <a:ea typeface="맑은 고딕" pitchFamily="50" charset="-127"/>
              </a:rPr>
              <a:t>⇒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 『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시학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』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을 번역할 때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, ‘</a:t>
            </a:r>
            <a:r>
              <a:rPr lang="ko-KR" altLang="en-US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페리페테이아</a:t>
            </a:r>
            <a:r>
              <a:rPr lang="en-US" altLang="ko-KR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(peri-peteia : </a:t>
            </a:r>
            <a:r>
              <a:rPr lang="ko-KR" altLang="en-US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상황의 급격한 역전</a:t>
            </a:r>
            <a:r>
              <a:rPr lang="en-US" altLang="ko-KR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를 아이러니로 표현한 것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극적 아이러니의 뜻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70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1" name="꺾인 연결선 30"/>
          <p:cNvCxnSpPr>
            <a:stCxn id="28" idx="3"/>
            <a:endCxn id="121868" idx="1"/>
          </p:cNvCxnSpPr>
          <p:nvPr/>
        </p:nvCxnSpPr>
        <p:spPr>
          <a:xfrm>
            <a:off x="1643063" y="2960688"/>
            <a:ext cx="642937" cy="327025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모서리가 둥근 직사각형 35"/>
          <p:cNvSpPr/>
          <p:nvPr/>
        </p:nvSpPr>
        <p:spPr>
          <a:xfrm>
            <a:off x="500063" y="4429125"/>
            <a:ext cx="1285875" cy="5715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</a:rPr>
              <a:t>19C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1871" name="TextBox 37"/>
          <p:cNvSpPr txBox="1">
            <a:spLocks noChangeArrowheads="1"/>
          </p:cNvSpPr>
          <p:nvPr/>
        </p:nvSpPr>
        <p:spPr bwMode="auto">
          <a:xfrm>
            <a:off x="2286000" y="3929063"/>
            <a:ext cx="6429375" cy="8778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독일의 슐레겔 형제와 하이네 등의 문인 그리고 키에르케고르를 비롯한 </a:t>
            </a:r>
            <a:r>
              <a:rPr lang="ko-KR" altLang="en-US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칸트 학파의 관념론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의 위세가 크게 작용하면서 문학과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철학에서 광범위하게 활용</a:t>
            </a:r>
          </a:p>
        </p:txBody>
      </p:sp>
      <p:cxnSp>
        <p:nvCxnSpPr>
          <p:cNvPr id="39" name="꺾인 연결선 38"/>
          <p:cNvCxnSpPr>
            <a:stCxn id="36" idx="3"/>
            <a:endCxn id="121871" idx="1"/>
          </p:cNvCxnSpPr>
          <p:nvPr/>
        </p:nvCxnSpPr>
        <p:spPr>
          <a:xfrm flipV="1">
            <a:off x="1785938" y="4367213"/>
            <a:ext cx="500062" cy="34766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73" name="TextBox 45"/>
          <p:cNvSpPr txBox="1">
            <a:spLocks noChangeArrowheads="1"/>
          </p:cNvSpPr>
          <p:nvPr/>
        </p:nvSpPr>
        <p:spPr bwMode="auto">
          <a:xfrm>
            <a:off x="2286000" y="4857750"/>
            <a:ext cx="6429375" cy="877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문학과 철학에서 아이러니적 사유방법은 </a:t>
            </a:r>
            <a:endParaRPr lang="en-US" altLang="ko-KR" sz="170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ko-KR" altLang="en-US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신비평가들이 문학이론을 확립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하는데 결정적인 영향을 끼쳤고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철학에서 </a:t>
            </a:r>
            <a:r>
              <a:rPr lang="ko-KR" altLang="en-US" sz="17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실존주의 사상의 기틀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을 마련</a:t>
            </a:r>
          </a:p>
        </p:txBody>
      </p:sp>
      <p:cxnSp>
        <p:nvCxnSpPr>
          <p:cNvPr id="47" name="꺾인 연결선 46"/>
          <p:cNvCxnSpPr>
            <a:stCxn id="52" idx="3"/>
            <a:endCxn id="121873" idx="1"/>
          </p:cNvCxnSpPr>
          <p:nvPr/>
        </p:nvCxnSpPr>
        <p:spPr>
          <a:xfrm flipV="1">
            <a:off x="1643063" y="5295900"/>
            <a:ext cx="642937" cy="55563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모서리가 둥근 직사각형 51"/>
          <p:cNvSpPr/>
          <p:nvPr/>
        </p:nvSpPr>
        <p:spPr>
          <a:xfrm>
            <a:off x="642938" y="5140325"/>
            <a:ext cx="1000125" cy="420688"/>
          </a:xfrm>
          <a:prstGeom prst="roundRect">
            <a:avLst/>
          </a:prstGeom>
          <a:solidFill>
            <a:srgbClr val="B4D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</a:rPr>
              <a:t>이후</a:t>
            </a:r>
          </a:p>
        </p:txBody>
      </p:sp>
      <p:pic>
        <p:nvPicPr>
          <p:cNvPr id="121876" name="Picture 5" descr="C:\Users\전민정\AppData\Local\Microsoft\Windows\Temporary Internet Files\Content.IE5\1VA6N1PE\MCj044135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6000750"/>
            <a:ext cx="5857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77" name="Picture 6" descr="C:\Users\전민정\AppData\Local\Microsoft\Windows\Temporary Internet Files\Content.IE5\OYXQSQ17\MCj0441360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5857875"/>
            <a:ext cx="3000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8" name="TextBox 55"/>
          <p:cNvSpPr txBox="1">
            <a:spLocks noChangeArrowheads="1"/>
          </p:cNvSpPr>
          <p:nvPr/>
        </p:nvSpPr>
        <p:spPr bwMode="auto">
          <a:xfrm>
            <a:off x="2428875" y="5929313"/>
            <a:ext cx="60372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>
                <a:latin typeface="HY견명조" pitchFamily="18" charset="-127"/>
                <a:ea typeface="HY견명조" pitchFamily="18" charset="-127"/>
              </a:rPr>
              <a:t>아이러니는 </a:t>
            </a:r>
            <a:r>
              <a:rPr lang="ko-KR" altLang="en-US">
                <a:solidFill>
                  <a:schemeClr val="accent2"/>
                </a:solidFill>
                <a:latin typeface="HY견명조" pitchFamily="18" charset="-127"/>
                <a:ea typeface="HY견명조" pitchFamily="18" charset="-127"/>
              </a:rPr>
              <a:t>표면적인 것과 이면적인 것의 모순을 통해서 진실을 포착해내는</a:t>
            </a:r>
            <a:r>
              <a:rPr lang="ko-KR" altLang="en-US">
                <a:latin typeface="HY견명조" pitchFamily="18" charset="-127"/>
                <a:ea typeface="HY견명조" pitchFamily="18" charset="-127"/>
              </a:rPr>
              <a:t> 유효한 방법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아이러니의 구조와 원리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리차즈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포괄의 시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배제의 시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’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71688" y="2071688"/>
            <a:ext cx="4786312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rgbClr val="0070C0"/>
                </a:solidFill>
              </a:rPr>
              <a:t>시를 구성하는 경험의 양상에 따라 </a:t>
            </a:r>
          </a:p>
        </p:txBody>
      </p:sp>
      <p:pic>
        <p:nvPicPr>
          <p:cNvPr id="122885" name="Picture 7" descr="C:\Users\전민정\AppData\Local\Microsoft\Windows\Temporary Internet Files\Content.IE5\1VA6N1PE\MCj04247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643188"/>
            <a:ext cx="343852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6" name="직사각형 21"/>
          <p:cNvSpPr>
            <a:spLocks noChangeArrowheads="1"/>
          </p:cNvSpPr>
          <p:nvPr/>
        </p:nvSpPr>
        <p:spPr bwMode="auto">
          <a:xfrm>
            <a:off x="703263" y="3487738"/>
            <a:ext cx="3368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b="1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포괄의 시 </a:t>
            </a:r>
            <a:r>
              <a:rPr lang="en-US" altLang="ko-KR" b="1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: </a:t>
            </a:r>
            <a:r>
              <a:rPr lang="ko-KR" altLang="en-US" b="1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안정된 체계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2543175" y="2478088"/>
            <a:ext cx="3857625" cy="1587"/>
          </a:xfrm>
          <a:prstGeom prst="line">
            <a:avLst/>
          </a:prstGeom>
          <a:ln w="19050">
            <a:solidFill>
              <a:srgbClr val="FF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543175" y="2530475"/>
            <a:ext cx="3857625" cy="1588"/>
          </a:xfrm>
          <a:prstGeom prst="line">
            <a:avLst/>
          </a:prstGeom>
          <a:ln w="19050">
            <a:solidFill>
              <a:srgbClr val="FF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889" name="직사각형 21"/>
          <p:cNvSpPr>
            <a:spLocks noChangeArrowheads="1"/>
          </p:cNvSpPr>
          <p:nvPr/>
        </p:nvSpPr>
        <p:spPr bwMode="auto">
          <a:xfrm>
            <a:off x="939800" y="3910013"/>
            <a:ext cx="3071813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/>
            <a:r>
              <a:rPr lang="ko-KR" altLang="en-US" sz="1700"/>
              <a:t>두 가지 모순되는 감정의 대립구조를 기반으로 하므로 아이러니 구조로 성립</a:t>
            </a:r>
            <a:endParaRPr lang="en-US" altLang="ko-KR" sz="1700"/>
          </a:p>
          <a:p>
            <a:pPr algn="ctr" latinLnBrk="0"/>
            <a:r>
              <a:rPr lang="ko-KR" altLang="en-US" sz="1700"/>
              <a:t>이때 상반되는 감정은 균형을 이루게 되고 심리적 안정을 취하게 됨</a:t>
            </a:r>
          </a:p>
        </p:txBody>
      </p:sp>
      <p:pic>
        <p:nvPicPr>
          <p:cNvPr id="122890" name="Picture 7" descr="C:\Users\전민정\AppData\Local\Microsoft\Windows\Temporary Internet Files\Content.IE5\1VA6N1PE\MCj04247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3263" y="2643188"/>
            <a:ext cx="343852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1" name="직사각형 21"/>
          <p:cNvSpPr>
            <a:spLocks noChangeArrowheads="1"/>
          </p:cNvSpPr>
          <p:nvPr/>
        </p:nvSpPr>
        <p:spPr bwMode="auto">
          <a:xfrm>
            <a:off x="4430713" y="3487738"/>
            <a:ext cx="3368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b="1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배제의 시 </a:t>
            </a:r>
            <a:r>
              <a:rPr lang="en-US" altLang="ko-KR" b="1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: </a:t>
            </a:r>
            <a:r>
              <a:rPr lang="ko-KR" altLang="en-US" b="1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불안정한 체계</a:t>
            </a:r>
          </a:p>
        </p:txBody>
      </p:sp>
      <p:sp>
        <p:nvSpPr>
          <p:cNvPr id="122892" name="직사각형 21"/>
          <p:cNvSpPr>
            <a:spLocks noChangeArrowheads="1"/>
          </p:cNvSpPr>
          <p:nvPr/>
        </p:nvSpPr>
        <p:spPr bwMode="auto">
          <a:xfrm>
            <a:off x="4667250" y="3910013"/>
            <a:ext cx="30718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/>
            <a:r>
              <a:rPr lang="ko-KR" altLang="en-US" sz="1700"/>
              <a:t>충돌체계가 반어적 시각을 확보하지 못하고 하나의 경험으로 일관됨으로써 아이러니적 태도를 유지하지 못하기 때문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5429250"/>
            <a:ext cx="8229600" cy="928688"/>
          </a:xfrm>
          <a:noFill/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latinLnBrk="0" hangingPunct="1">
              <a:buFontTx/>
              <a:buNone/>
            </a:pPr>
            <a:r>
              <a:rPr lang="ko-KR" altLang="en-US" sz="1800" smtClean="0"/>
              <a:t>  이후 아이러니의 구조는 </a:t>
            </a:r>
            <a:r>
              <a:rPr lang="ko-KR" altLang="en-US" sz="1800" b="1" smtClean="0">
                <a:solidFill>
                  <a:srgbClr val="C00000"/>
                </a:solidFill>
              </a:rPr>
              <a:t>문학적</a:t>
            </a:r>
            <a:r>
              <a:rPr lang="en-US" altLang="ko-KR" sz="1800" b="1" smtClean="0">
                <a:solidFill>
                  <a:srgbClr val="C00000"/>
                </a:solidFill>
              </a:rPr>
              <a:t>, </a:t>
            </a:r>
            <a:r>
              <a:rPr lang="ko-KR" altLang="en-US" sz="1800" b="1" smtClean="0">
                <a:solidFill>
                  <a:srgbClr val="C00000"/>
                </a:solidFill>
              </a:rPr>
              <a:t>철학적으로 널리 유포</a:t>
            </a:r>
            <a:r>
              <a:rPr lang="ko-KR" altLang="en-US" sz="1800" smtClean="0"/>
              <a:t>되어 세계를 파악하는  </a:t>
            </a:r>
            <a:r>
              <a:rPr lang="ko-KR" altLang="en-US" sz="1800" b="1" smtClean="0">
                <a:solidFill>
                  <a:srgbClr val="C00000"/>
                </a:solidFill>
              </a:rPr>
              <a:t>인식론적</a:t>
            </a:r>
            <a:r>
              <a:rPr lang="ko-KR" altLang="en-US" sz="1800" smtClean="0"/>
              <a:t> 측면이나 인간의 </a:t>
            </a:r>
            <a:r>
              <a:rPr lang="ko-KR" altLang="en-US" sz="1800" b="1" smtClean="0">
                <a:solidFill>
                  <a:srgbClr val="C00000"/>
                </a:solidFill>
              </a:rPr>
              <a:t>존재론적</a:t>
            </a:r>
            <a:r>
              <a:rPr lang="ko-KR" altLang="en-US" sz="1800" smtClean="0"/>
              <a:t> 의미를 파악하는 적절한 방법으로 이해되기 시작해서 현재에까지 이르게 됨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아이러니의 구조와 원리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아이러니의 구조와 원리</a:t>
            </a:r>
          </a:p>
        </p:txBody>
      </p:sp>
      <p:grpSp>
        <p:nvGrpSpPr>
          <p:cNvPr id="2" name="그룹 26"/>
          <p:cNvGrpSpPr>
            <a:grpSpLocks/>
          </p:cNvGrpSpPr>
          <p:nvPr/>
        </p:nvGrpSpPr>
        <p:grpSpPr bwMode="auto">
          <a:xfrm>
            <a:off x="3714750" y="2071688"/>
            <a:ext cx="4929188" cy="2928937"/>
            <a:chOff x="571472" y="2071678"/>
            <a:chExt cx="4929222" cy="2928958"/>
          </a:xfrm>
        </p:grpSpPr>
        <p:grpSp>
          <p:nvGrpSpPr>
            <p:cNvPr id="3" name="그룹 20"/>
            <p:cNvGrpSpPr>
              <a:grpSpLocks/>
            </p:cNvGrpSpPr>
            <p:nvPr/>
          </p:nvGrpSpPr>
          <p:grpSpPr bwMode="auto">
            <a:xfrm>
              <a:off x="3000364" y="2071678"/>
              <a:ext cx="2357454" cy="1928826"/>
              <a:chOff x="5955831" y="3143248"/>
              <a:chExt cx="2357454" cy="1928826"/>
            </a:xfrm>
          </p:grpSpPr>
          <p:sp>
            <p:nvSpPr>
              <p:cNvPr id="15" name="순서도: 문서 14"/>
              <p:cNvSpPr/>
              <p:nvPr/>
            </p:nvSpPr>
            <p:spPr>
              <a:xfrm>
                <a:off x="5955831" y="3143248"/>
                <a:ext cx="2357454" cy="1928826"/>
              </a:xfrm>
              <a:prstGeom prst="flowChartDocumen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pic>
            <p:nvPicPr>
              <p:cNvPr id="123924" name="Picture 14" descr="C:\Users\전민정\AppData\Local\Microsoft\Windows\Temporary Internet Files\Content.IE5\SYGZ7C8G\MCj0423856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572264" y="3609983"/>
                <a:ext cx="1094255" cy="1033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" name="순서도: 다중 문서 4"/>
            <p:cNvSpPr/>
            <p:nvPr/>
          </p:nvSpPr>
          <p:spPr>
            <a:xfrm>
              <a:off x="571472" y="2285992"/>
              <a:ext cx="2643206" cy="2357455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순서도: 문서 5"/>
            <p:cNvSpPr/>
            <p:nvPr/>
          </p:nvSpPr>
          <p:spPr>
            <a:xfrm>
              <a:off x="1428728" y="3071810"/>
              <a:ext cx="2357454" cy="1928826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grpSp>
          <p:nvGrpSpPr>
            <p:cNvPr id="7" name="그룹 16"/>
            <p:cNvGrpSpPr>
              <a:grpSpLocks/>
            </p:cNvGrpSpPr>
            <p:nvPr/>
          </p:nvGrpSpPr>
          <p:grpSpPr bwMode="auto">
            <a:xfrm>
              <a:off x="2428860" y="3396832"/>
              <a:ext cx="1108102" cy="642942"/>
              <a:chOff x="3857620" y="2143116"/>
              <a:chExt cx="1108102" cy="642942"/>
            </a:xfrm>
          </p:grpSpPr>
          <p:pic>
            <p:nvPicPr>
              <p:cNvPr id="123921" name="Picture 6" descr="C:\Users\전민정\AppData\Local\Microsoft\Windows\Temporary Internet Files\Content.IE5\SYGZ7C8G\MCj04344710000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857620" y="2143116"/>
                <a:ext cx="1108102" cy="610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타원 15"/>
              <p:cNvSpPr/>
              <p:nvPr/>
            </p:nvSpPr>
            <p:spPr>
              <a:xfrm>
                <a:off x="4143372" y="2357849"/>
                <a:ext cx="500067" cy="42862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pic>
          <p:nvPicPr>
            <p:cNvPr id="123918" name="Picture 11" descr="C:\Users\전민정\AppData\Local\Microsoft\Windows\Temporary Internet Files\Content.IE5\94U5SC2J\MCj0428123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8794" y="3468270"/>
              <a:ext cx="1104896" cy="1389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3000364" y="2071678"/>
              <a:ext cx="2500330" cy="2762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200">
                  <a:solidFill>
                    <a:schemeClr val="accent1">
                      <a:lumMod val="50000"/>
                    </a:schemeClr>
                  </a:solidFill>
                  <a:latin typeface="HY궁서B" pitchFamily="18" charset="-127"/>
                  <a:ea typeface="HY궁서B" pitchFamily="18" charset="-127"/>
                </a:rPr>
                <a:t>말없이 고이 보내드리오리다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28728" y="3071810"/>
              <a:ext cx="2500330" cy="2762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200">
                  <a:solidFill>
                    <a:schemeClr val="accent1">
                      <a:lumMod val="50000"/>
                    </a:schemeClr>
                  </a:solidFill>
                  <a:latin typeface="HY궁서B" pitchFamily="18" charset="-127"/>
                  <a:ea typeface="HY궁서B" pitchFamily="18" charset="-127"/>
                </a:rPr>
                <a:t>말없이 고이 보내드리오리다</a:t>
              </a:r>
            </a:p>
          </p:txBody>
        </p:sp>
      </p:grpSp>
      <p:sp>
        <p:nvSpPr>
          <p:cNvPr id="28" name="직사각형 27"/>
          <p:cNvSpPr/>
          <p:nvPr/>
        </p:nvSpPr>
        <p:spPr>
          <a:xfrm>
            <a:off x="642938" y="2071688"/>
            <a:ext cx="2714625" cy="5715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이면적으로 의미된 것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42938" y="4143375"/>
            <a:ext cx="2714625" cy="5715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표면적으로 진술된 것</a:t>
            </a:r>
          </a:p>
        </p:txBody>
      </p:sp>
      <p:sp>
        <p:nvSpPr>
          <p:cNvPr id="30" name="위쪽/아래쪽 화살표 29"/>
          <p:cNvSpPr/>
          <p:nvPr/>
        </p:nvSpPr>
        <p:spPr>
          <a:xfrm>
            <a:off x="1522413" y="2714625"/>
            <a:ext cx="928687" cy="1285875"/>
          </a:xfrm>
          <a:prstGeom prst="up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>
                <a:solidFill>
                  <a:schemeClr val="tx1"/>
                </a:solidFill>
              </a:rPr>
              <a:t>괴리</a:t>
            </a:r>
          </a:p>
        </p:txBody>
      </p:sp>
      <p:sp>
        <p:nvSpPr>
          <p:cNvPr id="123913" name="TextBox 30"/>
          <p:cNvSpPr txBox="1">
            <a:spLocks noChangeArrowheads="1"/>
          </p:cNvSpPr>
          <p:nvPr/>
        </p:nvSpPr>
        <p:spPr bwMode="auto">
          <a:xfrm>
            <a:off x="2571750" y="3071813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>
                <a:solidFill>
                  <a:srgbClr val="C00000"/>
                </a:solidFill>
                <a:latin typeface="Blackadder ITC" pitchFamily="82" charset="0"/>
              </a:rPr>
              <a:t>Irony</a:t>
            </a:r>
            <a:endParaRPr lang="ko-KR" altLang="en-US" sz="320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338</Words>
  <Application>Microsoft Office PowerPoint</Application>
  <PresentationFormat>화면 슬라이드 쇼(4:3)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양혜경 교수와 함께하는 재미있는</vt:lpstr>
      <vt:lpstr>슬라이드 2</vt:lpstr>
      <vt:lpstr>슬라이드 3</vt:lpstr>
      <vt:lpstr>슬라이드 4</vt:lpstr>
      <vt:lpstr>슬라이드 5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11</cp:revision>
  <dcterms:created xsi:type="dcterms:W3CDTF">2011-12-15T04:53:30Z</dcterms:created>
  <dcterms:modified xsi:type="dcterms:W3CDTF">2011-12-15T05:27:35Z</dcterms:modified>
</cp:coreProperties>
</file>