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B43A-3DA9-427C-A25F-79394C7F1038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2FB9-6F95-48EA-9DC0-747E40BAC5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7" name="그림 6" descr="로고.bm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BF99-2176-408D-999A-4A598CA468D6}" type="datetimeFigureOut">
              <a:rPr lang="ko-KR" altLang="en-US" smtClean="0"/>
              <a:t>2011-12-15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D224-DE8C-4D7F-88E8-2B8248B37B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png"/><Relationship Id="rId7" Type="http://schemas.openxmlformats.org/officeDocument/2006/relationships/image" Target="../media/image17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571472" y="1500174"/>
            <a:ext cx="8215370" cy="1470025"/>
          </a:xfrm>
        </p:spPr>
        <p:txBody>
          <a:bodyPr/>
          <a:lstStyle/>
          <a:p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양혜경 교수의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한국문학과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" name="그림 9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2928934"/>
            <a:ext cx="5500726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주차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문명과 생태시의 분석 및 이해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Local Settings\Temporary Internet Files\Content.IE5\9L3NVJER\MC9004176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256"/>
            <a:ext cx="2285984" cy="2435186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28596" y="1214422"/>
            <a:ext cx="8143875" cy="314325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현대 사회에서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 의미는 매우 중요하다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은 인간만의 소유는 아니다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오소리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도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토종 다람쥐 한 마리도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길을 가지고 있다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그들도 본능적으로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길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을 따라 삶을 살아왔다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그런데 인간들은 동물들의 터전으로서의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길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을 모두 빼앗음으로써 그들을 죽음으로 내몰았다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시적 화자는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 사동 행위에 초점을 맞추어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인간만이 자신의 의지를 가지고 다른 생명체에게 위협을 가할 수 있다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는 것을 어휘의 반복을 통해 나타낸다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곧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의 주체적 의지가 사건을 해결할 수 있다는 실마리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지금까지의 속도감으로 방향성을 잃은 질주도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만이 통제할 수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0042"/>
            <a:ext cx="1714512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정리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945" name="_x56128904" descr="EMB00000ca488f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143644"/>
            <a:ext cx="476250" cy="552450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947" name="_x56128904" descr="EMB00000ca488f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929330"/>
            <a:ext cx="476250" cy="552450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949" name="_x12375136" descr="EMB00000ca488f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6143644"/>
            <a:ext cx="476250" cy="552450"/>
          </a:xfrm>
          <a:prstGeom prst="rect">
            <a:avLst/>
          </a:prstGeom>
          <a:noFill/>
        </p:spPr>
      </p:pic>
      <p:pic>
        <p:nvPicPr>
          <p:cNvPr id="82951" name="_x56051920" descr="EMB00000ca488f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6072206"/>
            <a:ext cx="476250" cy="552450"/>
          </a:xfrm>
          <a:prstGeom prst="rect">
            <a:avLst/>
          </a:prstGeom>
          <a:noFill/>
        </p:spPr>
      </p:pic>
      <p:pic>
        <p:nvPicPr>
          <p:cNvPr id="82953" name="_x55967624" descr="EMB00000ca488f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6143644"/>
            <a:ext cx="476250" cy="552450"/>
          </a:xfrm>
          <a:prstGeom prst="rect">
            <a:avLst/>
          </a:prstGeom>
          <a:noFill/>
        </p:spPr>
      </p:pic>
      <p:pic>
        <p:nvPicPr>
          <p:cNvPr id="82955" name="_x56002680" descr="EMB00000ca488f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6072206"/>
            <a:ext cx="476250" cy="552450"/>
          </a:xfrm>
          <a:prstGeom prst="rect">
            <a:avLst/>
          </a:prstGeom>
          <a:noFill/>
        </p:spPr>
      </p:pic>
      <p:pic>
        <p:nvPicPr>
          <p:cNvPr id="82957" name="_x56090152" descr="EMB00000ca488f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6072206"/>
            <a:ext cx="476250" cy="552450"/>
          </a:xfrm>
          <a:prstGeom prst="rect">
            <a:avLst/>
          </a:prstGeom>
          <a:noFill/>
        </p:spPr>
      </p:pic>
      <p:pic>
        <p:nvPicPr>
          <p:cNvPr id="82959" name="_x55959672" descr="EMB00000ca488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6143644"/>
            <a:ext cx="476250" cy="5524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28662" y="5286388"/>
            <a:ext cx="7358114" cy="646331"/>
          </a:xfrm>
          <a:prstGeom prst="rect">
            <a:avLst/>
          </a:prstGeom>
          <a:solidFill>
            <a:srgbClr val="FFC0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농협희망" pitchFamily="18" charset="-127"/>
                <a:ea typeface="농협희망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결국</a:t>
            </a:r>
            <a:r>
              <a:rPr lang="en-US" altLang="ko-KR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지금도 지속되고 있는 죽음의 길을 통제할 수 있는 것은 </a:t>
            </a:r>
            <a:r>
              <a:rPr lang="en-US" altLang="ko-KR" u="sng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u="sng" dirty="0" smtClean="0"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u="sng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u="sng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Documents and Settings\user\Local Settings\Temporary Internet Files\Content.IE5\9L3NVJER\MC9004194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6143668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1285884" cy="461665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22764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00364" y="1000108"/>
            <a:ext cx="5429288" cy="5078313"/>
          </a:xfrm>
          <a:prstGeom prst="rect">
            <a:avLst/>
          </a:prstGeom>
          <a:noFill/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죽은 나뭇가지를 우적우적 씹어도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코뿔소는 죽지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뾰족한 죽음이 면상에 솟아올라도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코뿔소는 죽이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자살로 이끄는 소심증과 침울함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긴 우기에도 코뿔소는 죽지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동물원 우리 속에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백년을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모욕당해도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코뿔소는 죽지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코뿔소 마크를 단 코란도 자동차가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고비사막에서 실종돼도 코뿔소는 죽지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지상에 단 한 마리 남은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코뿔소를 인간이 멸종시켜도 코뿔소는 죽지 않는다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후세에 대대로 코뿔소라는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전설적인 이름이 전해진다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5929330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최승호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「코뿔소는 죽지 않는다」 전문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642918"/>
            <a:ext cx="1571636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pic>
        <p:nvPicPr>
          <p:cNvPr id="86023" name="Picture 7" descr="C:\Documents and Settings\user\Local Settings\Temporary Internet Files\Content.IE5\9L3NVJER\MC90042904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1928826" cy="18335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3786190"/>
            <a:ext cx="4857784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죽지 않는다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의미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643174" y="4357694"/>
          <a:ext cx="6072230" cy="18873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0"/>
                <a:gridCol w="3214710"/>
              </a:tblGrid>
              <a:tr h="5402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이미 죽었다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죽고 싶지 않다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  <a:tr h="6735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인간이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코뿔소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보고 있는 상황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주체가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코뿔소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’.</a:t>
                      </a:r>
                    </a:p>
                  </a:txBody>
                  <a:tcPr/>
                </a:tc>
              </a:tr>
              <a:tr h="6735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코뿔소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를 볼 수 없다는 반어적 표현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지구 환경 악화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죽고</a:t>
                      </a:r>
                      <a:r>
                        <a:rPr lang="ko-KR" altLang="en-US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싶지 않다는 강한 의지</a:t>
                      </a:r>
                      <a:r>
                        <a:rPr lang="en-US" altLang="ko-KR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8596" y="1357298"/>
            <a:ext cx="8358246" cy="2092881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농협희망" pitchFamily="18" charset="-127"/>
                <a:ea typeface="농협희망" pitchFamily="18" charset="-127"/>
              </a:rPr>
              <a:t> 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연에서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는 죽지 않기 위해서 먹는다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자유를 누리던 시대에 먹던 먹이가 아닌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죽은 나뭇가지를 먹는다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2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연에서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는 뾰족한 죽음을 맞이한다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자연 섭리에 따른 편안한 죽음이 아닌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외부적 요인에 의해 받아들여야만 하는 불편한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외부적 요인은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소심증과 침울함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이라는 정신적 위기를 맞게하고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 이어진다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1643074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636"/>
            <a:ext cx="2212565" cy="148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 descr="C:\Documents and Settings\user\Local Settings\Temporary Internet Files\Content.IE5\Y2HQGI9A\MC9003379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286388"/>
            <a:ext cx="2076982" cy="1227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1142984"/>
            <a:ext cx="407196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코란도 자동차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등장의 의미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7046" name="Picture 6" descr="C:\Documents and Settings\user\Local Settings\Temporary Internet Files\Content.IE5\B59W47DR\MC90044138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1443038" cy="14430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1785926"/>
            <a:ext cx="8143932" cy="286232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자동차는 생존에 부적합한 환경을 만드는데 기여했다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 환경 오염의 주원인이 된 자동차의 마크로 다시 태어났다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마크를 단 차는 무수히 많은 화학 연료를 연소시키고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 아닌 또 다른 생명체를 죽게 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그럼에도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인간들은 지상에 한 마리의 코뿔소보다는 자신이 소유할 수 있는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코란도 자동차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에 관심을 갖는다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결국</a:t>
            </a:r>
            <a:r>
              <a:rPr lang="en-US" altLang="ko-KR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코뿔소</a:t>
            </a:r>
            <a:r>
              <a:rPr lang="en-US" altLang="ko-KR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의 죽음은 곧</a:t>
            </a:r>
            <a:r>
              <a:rPr lang="en-US" altLang="ko-KR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인간의 생존을 위협한다</a:t>
            </a:r>
            <a:r>
              <a:rPr lang="en-US" altLang="ko-KR" sz="2000" b="1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14" name="그림 13" descr="로고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00042"/>
            <a:ext cx="2214578" cy="338554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분석 및 정리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357298"/>
            <a:ext cx="3286148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과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멸종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의 의미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8066" name="Picture 2" descr="C:\Documents and Settings\user\Local Settings\Temporary Internet Files\Content.IE5\Y2HQGI9A\MC9004161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2989532" cy="33652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2714620"/>
            <a:ext cx="1071570" cy="132343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2000" dirty="0" smtClean="0">
              <a:latin typeface="농협희망" pitchFamily="18" charset="-127"/>
              <a:ea typeface="농협희망" pitchFamily="18" charset="-127"/>
            </a:endParaRPr>
          </a:p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죽음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??</a:t>
            </a:r>
          </a:p>
          <a:p>
            <a:r>
              <a:rPr lang="ko-KR" altLang="en-US" sz="2000" dirty="0" smtClean="0">
                <a:latin typeface="HY바다M" pitchFamily="18" charset="-127"/>
                <a:ea typeface="HY바다M" pitchFamily="18" charset="-127"/>
              </a:rPr>
              <a:t>   멸종</a:t>
            </a:r>
            <a:r>
              <a:rPr lang="en-US" altLang="ko-KR" sz="2000" dirty="0" smtClean="0">
                <a:latin typeface="HY바다M" pitchFamily="18" charset="-127"/>
                <a:ea typeface="HY바다M" pitchFamily="18" charset="-127"/>
              </a:rPr>
              <a:t>??</a:t>
            </a:r>
          </a:p>
          <a:p>
            <a:endParaRPr lang="ko-KR" altLang="en-US" sz="2000" dirty="0">
              <a:latin typeface="농협희망" pitchFamily="18" charset="-127"/>
              <a:ea typeface="농협희망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2071678"/>
            <a:ext cx="5143536" cy="25853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한 개체의 생명활동이 다한 것을 의미한다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자연의 순환 원리에 따르면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 개체의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또 다른 개체의 삶을 통해 연속적이 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우주 시간에서 종의 생명이 연속선상에 놓이게 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멸종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우주 시간에서 한 개체종이 완전히 사라짐을 의미한다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개체종의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멸종은 또 다른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개체종에게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영향을 미친다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3857620" y="5143512"/>
            <a:ext cx="714380" cy="71438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43438" y="5072074"/>
            <a:ext cx="4143404" cy="92333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 시는 자본주의 사회에서 멸종된 동물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코뿔소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기호화하여 그것까지 상품화 한다는 것에 대해 경고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71435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자본주의로 인한 생태계 파괴</a:t>
            </a: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1,2,3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전체 정리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1447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그림 13" descr="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500174"/>
            <a:ext cx="7284147" cy="4929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2214554"/>
            <a:ext cx="6572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농협희망" pitchFamily="18" charset="-127"/>
                <a:ea typeface="농협희망" pitchFamily="18" charset="-127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정호승 「빈틈」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정일근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「</a:t>
            </a:r>
            <a:r>
              <a:rPr lang="ko-KR" altLang="en-US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로드킬</a:t>
            </a:r>
            <a:r>
              <a:rPr lang="ko-KR" altLang="en-US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」 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최승호 「코뿔소는 죽지 않는다」</a:t>
            </a:r>
            <a:endParaRPr lang="en-US" altLang="ko-KR" sz="16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 작품의 공통점은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algn="ctr"/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의 이미지가 강하게 드리워져 있다</a:t>
            </a:r>
            <a:r>
              <a:rPr lang="en-US" altLang="ko-KR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인간의 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뿐만 아니라 모든 생명체의 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은 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우리들의 마음을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서늘하게 한다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ko-KR" altLang="en-US" sz="1600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시인들은 다른 생명체의 죽음 혹은 인간의 죽음을 이야기 한다</a:t>
            </a:r>
            <a:r>
              <a:rPr lang="en-US" altLang="ko-KR" sz="1600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그럼으로써 현재의 환경으로 인한 생존 위협을 강하게 드러낸다</a:t>
            </a:r>
            <a:r>
              <a:rPr lang="en-US" altLang="ko-KR" sz="1600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dirty="0" smtClean="0">
                <a:solidFill>
                  <a:srgbClr val="FFFF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solidFill>
                <a:srgbClr val="FFFF9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농협희망" pitchFamily="18" charset="-127"/>
              <a:ea typeface="농협희망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농협희망" pitchFamily="18" charset="-127"/>
                <a:ea typeface="농협희망" pitchFamily="18" charset="-127"/>
              </a:rPr>
              <a:t> 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643174" y="2071678"/>
            <a:ext cx="5943600" cy="1071562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HY목각파임B" pitchFamily="18" charset="-127"/>
                <a:ea typeface="HY목각파임B" pitchFamily="18" charset="-127"/>
              </a:rPr>
              <a:t>Ⅲ. </a:t>
            </a:r>
            <a:r>
              <a:rPr lang="ko-KR" altLang="en-US" sz="5400" dirty="0" smtClean="0">
                <a:latin typeface="HY목각파임B" pitchFamily="18" charset="-127"/>
                <a:ea typeface="HY목각파임B" pitchFamily="18" charset="-127"/>
              </a:rPr>
              <a:t>생태시의 유형</a:t>
            </a:r>
            <a:endParaRPr lang="ko-KR" altLang="en-US" sz="54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335756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sz="3200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sz="32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" name="그림 4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Local Settings\Temporary Internet Files\Content.IE5\INF674XA\MP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3" cy="5690139"/>
          </a:xfrm>
          <a:prstGeom prst="rect">
            <a:avLst/>
          </a:prstGeom>
          <a:noFill/>
        </p:spPr>
      </p:pic>
      <p:pic>
        <p:nvPicPr>
          <p:cNvPr id="5122" name="Picture 2" descr="C:\Documents and Settings\user\Local Settings\Temporary Internet Files\Content.IE5\I3ZT88GH\MC9004168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876"/>
            <a:ext cx="2214546" cy="2643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r>
              <a:rPr lang="ko-KR" altLang="en-US" sz="4000" dirty="0" smtClean="0">
                <a:latin typeface="HY목각파임B" pitchFamily="18" charset="-127"/>
                <a:ea typeface="HY목각파임B" pitchFamily="18" charset="-127"/>
              </a:rPr>
              <a:t> 교육이 왜 필요하지</a:t>
            </a:r>
            <a:r>
              <a:rPr lang="en-US" altLang="ko-KR" sz="4000" dirty="0" smtClean="0"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en-US" sz="4000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1785926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생태시는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현대 문명의 다양하고 복잡한 문제를 포괄적으로 언급함으로써 미래 사회에 대한 가능성과 방향을 제시해준다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따라서 교육 현장에서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을 바탕으로 하는 생태시 교육은 시급하다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른쪽 화살표 6"/>
          <p:cNvSpPr/>
          <p:nvPr/>
        </p:nvSpPr>
        <p:spPr>
          <a:xfrm>
            <a:off x="928662" y="2214554"/>
            <a:ext cx="1357322" cy="1214446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C:\Documents and Settings\user\Local Settings\Temporary Internet Files\Content.IE5\OFSLHJFU\MC9002995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942186" cy="184160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42938" y="1285875"/>
            <a:ext cx="8501062" cy="857250"/>
          </a:xfrm>
          <a:solidFill>
            <a:schemeClr val="bg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o-KR" altLang="en-US" sz="2800" dirty="0" smtClean="0">
                <a:latin typeface="농협희망" pitchFamily="18" charset="-127"/>
                <a:ea typeface="농협희망" pitchFamily="18" charset="-127"/>
              </a:rPr>
              <a:t> </a:t>
            </a:r>
            <a:r>
              <a:rPr lang="ko-KR" altLang="en-US" sz="2800" dirty="0" err="1" smtClean="0">
                <a:latin typeface="맑은 고딕" pitchFamily="50" charset="-127"/>
                <a:ea typeface="맑은 고딕" pitchFamily="50" charset="-127"/>
              </a:rPr>
              <a:t>생태시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분류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1. 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드러내는 작품을 산업 사회의 발전과 관련지어 분류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2214554"/>
            <a:ext cx="6072230" cy="37856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산업 사회의 발전을 생태 환경 파괴의 가장 중요한 원인으로 규정하기 때문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문명의 발전으로 인해 생태 환경이 파괴되고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그로 인해 자연의 일부로서의 인간의 삶 또한 인간성을 상실한 개인주의 적인 것으로 변화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생태 환경이 파괴되는 현상을 바라보면서 남성중심 사회에서 여성들의 억압과 소외 현상이 나타남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그럼으로써 생태 환경 파괴에 대한 위기감과 여성과 남성이 함께하는 삶을 추구하고자 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→ 곧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생태시는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자연과 인간의 관계 뿐만 아니라 인간 사회의 다양한 문제를 제시하고 해결방향을 제시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50030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왜</a:t>
            </a:r>
            <a:r>
              <a:rPr lang="en-US" altLang="ko-KR" sz="3200" dirty="0" smtClean="0">
                <a:solidFill>
                  <a:schemeClr val="bg1"/>
                </a:solidFill>
              </a:rPr>
              <a:t>?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user\Local Settings\Temporary Internet Files\Content.IE5\OFSLHJFU\MC9002995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942186" cy="1841602"/>
          </a:xfrm>
          <a:prstGeom prst="rect">
            <a:avLst/>
          </a:prstGeom>
          <a:noFill/>
        </p:spPr>
      </p:pic>
      <p:sp>
        <p:nvSpPr>
          <p:cNvPr id="4" name="내용 개체 틀 2"/>
          <p:cNvSpPr>
            <a:spLocks noGrp="1"/>
          </p:cNvSpPr>
          <p:nvPr>
            <p:ph idx="4294967295"/>
          </p:nvPr>
        </p:nvSpPr>
        <p:spPr>
          <a:xfrm>
            <a:off x="642910" y="1285860"/>
            <a:ext cx="4857750" cy="857250"/>
          </a:xfrm>
          <a:solidFill>
            <a:schemeClr val="bg1">
              <a:alpha val="5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dirty="0" err="1" smtClean="0">
                <a:latin typeface="맑은 고딕" pitchFamily="50" charset="-127"/>
                <a:ea typeface="맑은 고딕" pitchFamily="50" charset="-127"/>
              </a:rPr>
              <a:t>생태시</a:t>
            </a:r>
            <a:r>
              <a:rPr lang="ko-KR" altLang="en-US" sz="2800" dirty="0" smtClean="0">
                <a:latin typeface="맑은 고딕" pitchFamily="50" charset="-127"/>
                <a:ea typeface="맑은 고딕" pitchFamily="50" charset="-127"/>
              </a:rPr>
              <a:t> 분류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2. 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생태시의 주제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를 파악하고 그것을 분류</a:t>
            </a:r>
            <a:r>
              <a:rPr lang="en-US" altLang="ko-KR" sz="2000" dirty="0" smtClean="0">
                <a:latin typeface="농협희망" pitchFamily="18" charset="-127"/>
                <a:ea typeface="농협희망" pitchFamily="18" charset="-127"/>
              </a:rPr>
              <a:t>.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785786" y="2357430"/>
            <a:ext cx="1357322" cy="1214446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2357430"/>
            <a:ext cx="6143668" cy="163121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문명과 자연과의 관계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인간과 인간의 관계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인간과 인간 관계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인간 관계를 바탕으로 공동체적 삶을 지속하기 위한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지향점을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보여주는 작품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농협희망" pitchFamily="18" charset="-127"/>
                <a:ea typeface="농협희망" pitchFamily="18" charset="-127"/>
              </a:rPr>
              <a:t>주제의 종류</a:t>
            </a:r>
            <a:endParaRPr lang="ko-KR" altLang="en-US" dirty="0">
              <a:solidFill>
                <a:schemeClr val="bg1"/>
              </a:solidFill>
              <a:latin typeface="농협희망" pitchFamily="18" charset="-127"/>
              <a:ea typeface="농협희망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286256"/>
            <a:ext cx="8643998" cy="19389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생태시에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대한 주제적 접근 방법은 생태시의 특징을 가장 잘 살려낼 수 있는 방법이다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주제를 파악해 내는 과정에서 다양한 시학적 방법을 동원하여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문학성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규명함이 가능하다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이를 통해 학습자들은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실천할 수 있는 힘이 생긴다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14282" y="500042"/>
            <a:ext cx="5715000" cy="571500"/>
          </a:xfr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HY목각파임B" pitchFamily="18" charset="-127"/>
                <a:ea typeface="HY목각파임B" pitchFamily="18" charset="-127"/>
              </a:rPr>
              <a:t>1) 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자본주의로 인한 생태계 파괴</a:t>
            </a:r>
            <a:endParaRPr lang="ko-KR" altLang="en-US" sz="32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" name="그림 4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23" name="_x55977400" descr="EMB00000ca488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071966" cy="4572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85749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살얼음 낀 겨울 논바닥에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기러기 한 마리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툭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떨어져 죽어 있는 것은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하늘에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빈틈이 있기 때문이다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정호승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「빈틈」전문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71934" y="1571612"/>
            <a:ext cx="4643470" cy="45243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소재 파악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살얼음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얇고 투명하며 깨지기 쉬운 속성을 통해 불안감을 확연하게 드러내 준다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눈 앞에 보이지 않는 위협이 하늘에 있음을 인간들은 미처 알지 못한다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따라서 시적 화자는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 있는 빈틈을 이야기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기러기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잠시 한 계절 머물렀다가 다른 곳으로 이동하는 속성을 가졌다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철새의 속성을 통하여 이 작품은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기러기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죽음이 우리나라에만 국한된 것이 아님을 이야기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이와 같은 불안감은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생태 환경에 대한 인식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바탕으로 할 때 더 커진다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죽음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이라는 시어나 거친 음운들은 위협을 실감나게 표현한다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1285861"/>
            <a:ext cx="2357454" cy="461665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소재파악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" name="그림 4" descr="로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28596" y="1428736"/>
            <a:ext cx="8286750" cy="1857375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기법 파악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작품에서 사용된 거센소리와 된소리는 독자들에게 강하고 거친 인상을 준다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작품에 등장하는 문장 형태는 결과와 원인의 문장구조이다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이를 통해 독자들은 더 깊은 호기심을 느끼며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시적 화자의 의식에 도달하기 위해 생태학적 상상력을 편다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2000" dirty="0" smtClean="0">
              <a:latin typeface="농협희망" pitchFamily="18" charset="-127"/>
              <a:ea typeface="농협희망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농협희망" pitchFamily="18" charset="-127"/>
              <a:ea typeface="농협희망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 rot="1772605">
            <a:off x="1222455" y="3465114"/>
            <a:ext cx="953722" cy="863619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14480" y="4286256"/>
            <a:ext cx="7072362" cy="19389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빈 틈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은 생태계의 생명의 그물에 뚫린 틈이다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따라서 생명의 그물 한 코가 풀림으로써 모든 생태계에 연쇄작용이 일어난다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빈 틈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으로 인해 이미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기러기 한 마리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 죽어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결국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 작품은 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한 생명체의 죽음은 인간들의 죽음으로 연쇄작용 한다는 것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말하고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정리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00043"/>
            <a:ext cx="2786082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기법파악 및 정리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1" name="Picture 1" descr="C:\Documents and Settings\user\Local Settings\Temporary Internet Files\Content.IE5\C5GWIV4Z\MC9004176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3929066"/>
            <a:ext cx="1571604" cy="248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4357718" cy="557214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" name="그림 4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1571612"/>
            <a:ext cx="44291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어제 아침에는 그 길 건너오던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오소리 한 마리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승용차에 치여 죽었다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어젯밤에는 그 길 건너가던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토종 다람쥐 한 마리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화물트럭에 받혀 죽었다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오늘 아침에는 그 길 위에서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술 취한 버스가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젊은 사람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죽였다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사람이 만든 길이 착한 생명을 죽인다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로드 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사람이 만든 길이 사람을 죽인다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로드 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사람이 사람을 죽이는 사람의 길이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직선으로 달려가고 있다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농협희망" pitchFamily="18" charset="-127"/>
              <a:ea typeface="농협희망" pitchFamily="18" charset="-127"/>
            </a:endParaRPr>
          </a:p>
          <a:p>
            <a:endParaRPr lang="en-US" altLang="ko-KR" dirty="0" smtClean="0">
              <a:latin typeface="농협희망" pitchFamily="18" charset="-127"/>
              <a:ea typeface="농협희망" pitchFamily="18" charset="-127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58" y="571480"/>
            <a:ext cx="1785950" cy="40011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 +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정일근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「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로드킬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」 전문 </a:t>
            </a:r>
          </a:p>
          <a:p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3438" y="1071546"/>
            <a:ext cx="4357686" cy="45243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작품분석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오소리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토종 다람쥐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</a:p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멸종 위기에 처해 그나마 남아있던 생존물이 완전히 사라짐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을 의미한다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→ 이것은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젊은 사람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안타까운 죽음으로 이어지는데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결국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오소리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토종 다람쥐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희생 뒤에는 인간들의 희생이 뒤 따를 수 밖에 없음을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보여준다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「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로드킬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」에서는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살림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과 반대되는 </a:t>
            </a:r>
            <a:r>
              <a:rPr lang="en-US" altLang="ko-KR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죽임</a:t>
            </a:r>
            <a:r>
              <a:rPr lang="en-US" altLang="ko-KR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의 이미지가 강하게 전달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되었다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사건이 연속적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어젯밤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오늘 아침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사건이 현재까지 지속적으로 이어지고 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Local Settings\Temporary Internet Files\Content.IE5\Y2HQGI9A\MC9004176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2786082" cy="242889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문명과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생태시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5" name="그림 4" descr="로고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6419850"/>
            <a:ext cx="3619500" cy="438150"/>
          </a:xfrm>
          <a:prstGeom prst="rect">
            <a:avLst/>
          </a:prstGeom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1214422"/>
            <a:ext cx="8358246" cy="163121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농협희망" pitchFamily="18" charset="-127"/>
                <a:ea typeface="농협희망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「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로드킬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」에서는 무서운 속도감을 느낄 수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속도감은 인간의 물질적 풍요를 보장해줄지 모르지만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생명체가 살아가는 것과는 반대 가치를 가지게 되었다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두려운 속도감이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착한 생명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위협하고 있기 때문이다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이런 시간의 흐름 속에서 인간들은 어디론가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달려가고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”.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농협희망" pitchFamily="18" charset="-127"/>
                <a:ea typeface="농협희망" pitchFamily="18" charset="-127"/>
              </a:rPr>
              <a:t>죽음의 주체는</a:t>
            </a:r>
            <a:r>
              <a:rPr lang="en-US" altLang="ko-KR" b="1" dirty="0" smtClean="0">
                <a:latin typeface="농협희망" pitchFamily="18" charset="-127"/>
                <a:ea typeface="농협희망" pitchFamily="18" charset="-127"/>
              </a:rPr>
              <a:t>?</a:t>
            </a:r>
            <a:endParaRPr lang="ko-KR" altLang="en-US" b="1" dirty="0">
              <a:latin typeface="농협희망" pitchFamily="18" charset="-127"/>
              <a:ea typeface="농협희망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3714752"/>
            <a:ext cx="5429288" cy="224676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1, 2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연에서의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죽었다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 주체는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오소리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토종 다람쥐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인간이 만든 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길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에 의해 죽임을 당한 자연물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피해자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3~5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연까지의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죽었다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죽인다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’,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죽이는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의 주체는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인간적 욕망은 끝없는 가속도에 밀려 또 다른 인간의 희생을 요구한다</a:t>
            </a:r>
            <a:r>
              <a:rPr lang="en-US" altLang="ko-KR" sz="2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500042"/>
            <a:ext cx="1571636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작품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 descr="C:\Documents and Settings\user\Local Settings\Temporary Internet Files\Content.IE5\PSSM8X75\MC90042950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071678"/>
            <a:ext cx="1760220" cy="1240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1361</Words>
  <Application>Microsoft Office PowerPoint</Application>
  <PresentationFormat>화면 슬라이드 쇼(4:3)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양혜경 교수의 한국문학과 생태시</vt:lpstr>
      <vt:lpstr>Ⅲ. 생태시의 유형</vt:lpstr>
      <vt:lpstr>슬라이드 3</vt:lpstr>
      <vt:lpstr>슬라이드 4</vt:lpstr>
      <vt:lpstr>슬라이드 5</vt:lpstr>
      <vt:lpstr>1) 자본주의로 인한 생태계 파괴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양혜경 교수의 한국문학과 생태시</dc:title>
  <dc:creator>home</dc:creator>
  <cp:lastModifiedBy>home</cp:lastModifiedBy>
  <cp:revision>11</cp:revision>
  <dcterms:created xsi:type="dcterms:W3CDTF">2011-12-15T05:37:25Z</dcterms:created>
  <dcterms:modified xsi:type="dcterms:W3CDTF">2011-12-15T06:07:53Z</dcterms:modified>
</cp:coreProperties>
</file>