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514" r:id="rId2"/>
    <p:sldId id="370" r:id="rId3"/>
    <p:sldId id="371" r:id="rId4"/>
    <p:sldId id="372" r:id="rId5"/>
    <p:sldId id="513" r:id="rId6"/>
    <p:sldId id="374" r:id="rId7"/>
    <p:sldId id="375" r:id="rId8"/>
    <p:sldId id="376" r:id="rId9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671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67" autoAdjust="0"/>
    <p:restoredTop sz="94639" autoAdjust="0"/>
  </p:normalViewPr>
  <p:slideViewPr>
    <p:cSldViewPr>
      <p:cViewPr varScale="1">
        <p:scale>
          <a:sx n="103" d="100"/>
          <a:sy n="103" d="100"/>
        </p:scale>
        <p:origin x="-108" y="-84"/>
      </p:cViewPr>
      <p:guideLst>
        <p:guide orient="horz" pos="3249"/>
        <p:guide orient="horz" pos="111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6A0F030E-4414-4396-B835-1F517B3139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C95887D-450B-4C8F-9765-96E548BE64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908175" y="981075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 flipH="1">
            <a:off x="395288" y="2924175"/>
            <a:ext cx="1338262" cy="2189163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 flipH="1"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476250"/>
            <a:ext cx="6781800" cy="2133600"/>
          </a:xfrm>
        </p:spPr>
        <p:txBody>
          <a:bodyPr/>
          <a:lstStyle>
            <a:lvl1pPr>
              <a:defRPr sz="41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2997200"/>
            <a:ext cx="62484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0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000" b="0">
                <a:effectLst/>
              </a:defRPr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0"/>
            </a:lvl1pPr>
          </a:lstStyle>
          <a:p>
            <a:pPr>
              <a:defRPr/>
            </a:pPr>
            <a:fld id="{5D5C46BC-C70D-417A-859A-B8373E30AE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976C6-2B80-4934-8240-9AA6DB27C8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5113" y="333375"/>
            <a:ext cx="2071687" cy="57975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288" y="333375"/>
            <a:ext cx="6067425" cy="57975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BAC7C-1338-400A-8EA3-9BF11B357D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7ABD4-B331-4F8E-9DFC-B96B7444F1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BF935-F2DC-4F7C-B753-E236813234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425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703638"/>
            <a:ext cx="4038600" cy="2427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935B6-A6F6-495B-B164-8D490BC8CE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1D578-F1EB-4D88-9222-BB60A079AA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8DBBC-9CDE-4207-8929-401B973B0EF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5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3A6E-AFAD-4B1E-B649-145814FA22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1671-8462-483B-B95C-65C9F2292F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29E83-D563-4846-990A-E6F049CCE3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EAB62-61EB-451B-9E65-F37C81346C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2A137-9C61-48C2-88AA-600BBDD10D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F025-3403-4F43-B1FC-C9DF3482E8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7962900" y="152400"/>
            <a:ext cx="0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33375"/>
            <a:ext cx="75438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248400"/>
            <a:ext cx="5624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600" b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3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F2270D14-D6FC-470B-A09F-DA73EB51A8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6151" name="Group 8"/>
          <p:cNvGrpSpPr>
            <a:grpSpLocks/>
          </p:cNvGrpSpPr>
          <p:nvPr/>
        </p:nvGrpSpPr>
        <p:grpSpPr bwMode="auto">
          <a:xfrm>
            <a:off x="8027988" y="115888"/>
            <a:ext cx="628650" cy="973137"/>
            <a:chOff x="5136" y="960"/>
            <a:chExt cx="528" cy="864"/>
          </a:xfrm>
        </p:grpSpPr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5136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5248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5360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5472" y="1071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5136" y="1295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6" name="Oval 22"/>
            <p:cNvSpPr>
              <a:spLocks noChangeArrowheads="1"/>
            </p:cNvSpPr>
            <p:nvPr/>
          </p:nvSpPr>
          <p:spPr bwMode="auto">
            <a:xfrm>
              <a:off x="5248" y="1295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>
              <a:off x="5360" y="1295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8" name="Oval 24"/>
            <p:cNvSpPr>
              <a:spLocks noChangeArrowheads="1"/>
            </p:cNvSpPr>
            <p:nvPr/>
          </p:nvSpPr>
          <p:spPr bwMode="auto">
            <a:xfrm>
              <a:off x="5472" y="1295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21544" name="Rectangle 40"/>
          <p:cNvSpPr>
            <a:spLocks noChangeArrowheads="1"/>
          </p:cNvSpPr>
          <p:nvPr userDrawn="1"/>
        </p:nvSpPr>
        <p:spPr bwMode="auto">
          <a:xfrm>
            <a:off x="250825" y="981075"/>
            <a:ext cx="7705725" cy="144463"/>
          </a:xfrm>
          <a:prstGeom prst="rect">
            <a:avLst/>
          </a:prstGeom>
          <a:gradFill rotWithShape="1">
            <a:gsLst>
              <a:gs pos="0">
                <a:srgbClr val="4671DE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17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EMI/EMC-누화와 케이블링</a:t>
            </a:r>
          </a:p>
        </p:txBody>
      </p:sp>
      <p:sp>
        <p:nvSpPr>
          <p:cNvPr id="819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D7E5CB9-65B6-41D9-9C00-93DB7A78D197}" type="slidenum">
              <a:rPr lang="en-US" altLang="ko-KR" smtClean="0">
                <a:latin typeface="굴림" charset="-127"/>
                <a:ea typeface="굴림" charset="-127"/>
              </a:rPr>
              <a:pPr/>
              <a:t>1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2500" smtClean="0"/>
              <a:t>2.6 </a:t>
            </a:r>
            <a:r>
              <a:rPr lang="ko-KR" altLang="en-US" sz="2500" smtClean="0"/>
              <a:t>간단한 모양의 회로로부터의 전자기장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간단한 모양의 회로의 전자기적인 모델링</a:t>
            </a:r>
          </a:p>
          <a:p>
            <a:pPr lvl="1" eaLnBrk="1" hangingPunct="1"/>
            <a:r>
              <a:rPr lang="ko-KR" altLang="en-US" sz="1800" smtClean="0"/>
              <a:t>전기적으로 작은 </a:t>
            </a:r>
            <a:r>
              <a:rPr lang="ko-KR" altLang="en-US" sz="1800" smtClean="0">
                <a:solidFill>
                  <a:srgbClr val="CC0000"/>
                </a:solidFill>
              </a:rPr>
              <a:t>폐회로</a:t>
            </a:r>
            <a:r>
              <a:rPr lang="ko-KR" altLang="en-US" sz="1800" smtClean="0"/>
              <a:t>	 </a:t>
            </a:r>
            <a:r>
              <a:rPr lang="en-US" altLang="ko-KR" sz="1800" smtClean="0"/>
              <a:t>small magnetic dipole (</a:t>
            </a:r>
            <a:r>
              <a:rPr lang="ko-KR" altLang="en-US" sz="1800" smtClean="0"/>
              <a:t>자기 쌍극자</a:t>
            </a:r>
            <a:r>
              <a:rPr lang="en-US" altLang="ko-KR" sz="1800" smtClean="0"/>
              <a:t>)</a:t>
            </a:r>
          </a:p>
          <a:p>
            <a:pPr lvl="1" eaLnBrk="1" hangingPunct="1"/>
            <a:r>
              <a:rPr lang="ko-KR" altLang="en-US" sz="1800" smtClean="0"/>
              <a:t>전기적으로 짧은 </a:t>
            </a:r>
            <a:r>
              <a:rPr lang="ko-KR" altLang="en-US" sz="1800" smtClean="0">
                <a:solidFill>
                  <a:srgbClr val="CC0000"/>
                </a:solidFill>
              </a:rPr>
              <a:t>직선회로</a:t>
            </a:r>
            <a:r>
              <a:rPr lang="ko-KR" altLang="en-US" sz="1800" smtClean="0"/>
              <a:t>	   </a:t>
            </a:r>
            <a:r>
              <a:rPr lang="en-US" altLang="ko-KR" sz="1800" smtClean="0"/>
              <a:t>short electric dipole (</a:t>
            </a:r>
            <a:r>
              <a:rPr lang="ko-KR" altLang="en-US" sz="1800" smtClean="0"/>
              <a:t>전기 쌍극자</a:t>
            </a:r>
            <a:r>
              <a:rPr lang="en-US" altLang="ko-KR" sz="1800" smtClean="0"/>
              <a:t>)</a:t>
            </a:r>
          </a:p>
          <a:p>
            <a:pPr lvl="2" eaLnBrk="1" hangingPunct="1"/>
            <a:endParaRPr lang="en-US" altLang="ko-KR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/>
              <a:t>2.6.1 </a:t>
            </a:r>
            <a:r>
              <a:rPr lang="ko-KR" altLang="en-US" smtClean="0"/>
              <a:t>폐회로로부터의 복사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787900" y="4292600"/>
            <a:ext cx="3455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600" b="1"/>
              <a:t>그림 </a:t>
            </a:r>
            <a:r>
              <a:rPr lang="en-US" altLang="ko-KR" sz="1600" b="1"/>
              <a:t>11. small magnetic dipole </a:t>
            </a:r>
            <a:r>
              <a:rPr lang="ko-KR" altLang="en-US" sz="1600" b="1"/>
              <a:t>로 부터의 전자장</a:t>
            </a:r>
            <a:endParaRPr lang="ko-KR" altLang="en-US" sz="1600" b="1">
              <a:solidFill>
                <a:srgbClr val="CC0000"/>
              </a:solidFill>
            </a:endParaRPr>
          </a:p>
        </p:txBody>
      </p:sp>
      <p:sp>
        <p:nvSpPr>
          <p:cNvPr id="8199" name="AutoShape 5"/>
          <p:cNvSpPr>
            <a:spLocks noChangeArrowheads="1"/>
          </p:cNvSpPr>
          <p:nvPr/>
        </p:nvSpPr>
        <p:spPr bwMode="auto">
          <a:xfrm>
            <a:off x="4029075" y="1938338"/>
            <a:ext cx="360363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>
            <a:off x="3824288" y="1617663"/>
            <a:ext cx="360362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8201" name="Group 7"/>
          <p:cNvGrpSpPr>
            <a:grpSpLocks/>
          </p:cNvGrpSpPr>
          <p:nvPr/>
        </p:nvGrpSpPr>
        <p:grpSpPr bwMode="auto">
          <a:xfrm>
            <a:off x="1476375" y="2852738"/>
            <a:ext cx="3095625" cy="3313112"/>
            <a:chOff x="1882" y="1842"/>
            <a:chExt cx="1950" cy="2087"/>
          </a:xfrm>
        </p:grpSpPr>
        <p:pic>
          <p:nvPicPr>
            <p:cNvPr id="8202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7" y="1842"/>
              <a:ext cx="1905" cy="2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3" name="Line 9"/>
            <p:cNvSpPr>
              <a:spLocks noChangeShapeType="1"/>
            </p:cNvSpPr>
            <p:nvPr/>
          </p:nvSpPr>
          <p:spPr bwMode="auto">
            <a:xfrm flipV="1">
              <a:off x="2959" y="2111"/>
              <a:ext cx="140" cy="26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04" name="Text Box 10"/>
            <p:cNvSpPr txBox="1">
              <a:spLocks noChangeArrowheads="1"/>
            </p:cNvSpPr>
            <p:nvPr/>
          </p:nvSpPr>
          <p:spPr bwMode="auto">
            <a:xfrm>
              <a:off x="3053" y="1996"/>
              <a:ext cx="33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300" b="1" i="1"/>
                <a:t>Hr</a:t>
              </a:r>
            </a:p>
          </p:txBody>
        </p:sp>
        <p:sp>
          <p:nvSpPr>
            <p:cNvPr id="8205" name="Text Box 11"/>
            <p:cNvSpPr txBox="1">
              <a:spLocks noChangeArrowheads="1"/>
            </p:cNvSpPr>
            <p:nvPr/>
          </p:nvSpPr>
          <p:spPr bwMode="auto">
            <a:xfrm>
              <a:off x="2832" y="2510"/>
              <a:ext cx="147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100" b="1" i="1"/>
                <a:t>R</a:t>
              </a:r>
            </a:p>
          </p:txBody>
        </p:sp>
        <p:sp>
          <p:nvSpPr>
            <p:cNvPr id="8206" name="Text Box 12"/>
            <p:cNvSpPr txBox="1">
              <a:spLocks noChangeArrowheads="1"/>
            </p:cNvSpPr>
            <p:nvPr/>
          </p:nvSpPr>
          <p:spPr bwMode="auto">
            <a:xfrm>
              <a:off x="1882" y="2976"/>
              <a:ext cx="44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100" b="1"/>
                <a:t>Area : A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EMI/EMC-</a:t>
            </a:r>
            <a:r>
              <a:rPr lang="en-US" altLang="ko-KR" dirty="0" err="1"/>
              <a:t>누화와</a:t>
            </a:r>
            <a:r>
              <a:rPr lang="en-US" altLang="ko-KR" dirty="0"/>
              <a:t> </a:t>
            </a:r>
            <a:r>
              <a:rPr lang="en-US" altLang="ko-KR" dirty="0" err="1"/>
              <a:t>케이블링</a:t>
            </a:r>
            <a:r>
              <a:rPr lang="en-US" altLang="ko-KR" dirty="0"/>
              <a:t> </a:t>
            </a:r>
          </a:p>
        </p:txBody>
      </p:sp>
      <p:sp>
        <p:nvSpPr>
          <p:cNvPr id="102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8A2F4A-72A4-4E23-A5B4-387283A3180C}" type="slidenum">
              <a:rPr lang="en-US" altLang="ko-KR" smtClean="0">
                <a:latin typeface="굴림" charset="-127"/>
                <a:ea typeface="굴림" charset="-127"/>
              </a:rPr>
              <a:pPr/>
              <a:t>2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전류 </a:t>
            </a:r>
            <a:r>
              <a:rPr lang="en-US" altLang="ko-KR" smtClean="0"/>
              <a:t>I</a:t>
            </a:r>
            <a:r>
              <a:rPr lang="ko-KR" altLang="en-US" smtClean="0"/>
              <a:t>는 균일하고</a:t>
            </a:r>
            <a:r>
              <a:rPr lang="en-US" altLang="ko-KR" smtClean="0"/>
              <a:t>, </a:t>
            </a:r>
            <a:r>
              <a:rPr lang="ko-KR" altLang="en-US" smtClean="0"/>
              <a:t>회로</a:t>
            </a:r>
            <a:r>
              <a:rPr lang="en-US" altLang="ko-KR" smtClean="0"/>
              <a:t>(</a:t>
            </a:r>
            <a:r>
              <a:rPr lang="ko-KR" altLang="en-US" smtClean="0"/>
              <a:t>루프</a:t>
            </a:r>
            <a:r>
              <a:rPr lang="en-US" altLang="ko-KR" smtClean="0"/>
              <a:t>)</a:t>
            </a:r>
            <a:r>
              <a:rPr lang="ko-KR" altLang="en-US" smtClean="0"/>
              <a:t>의 크기는 파장에 비해 충분히 작다고 가정하고</a:t>
            </a:r>
            <a:r>
              <a:rPr lang="en-US" altLang="ko-KR" smtClean="0"/>
              <a:t>, </a:t>
            </a:r>
            <a:r>
              <a:rPr lang="ko-KR" altLang="en-US" smtClean="0"/>
              <a:t>전자장을 구하면 다음 식들과 같음</a:t>
            </a:r>
            <a:r>
              <a:rPr lang="en-US" altLang="ko-KR" smtClean="0"/>
              <a:t>.</a:t>
            </a:r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/>
              <a:t>	</a:t>
            </a:r>
            <a:r>
              <a:rPr lang="ko-KR" altLang="en-US" smtClean="0"/>
              <a:t>여기에서 </a:t>
            </a:r>
            <a:r>
              <a:rPr lang="en-US" altLang="ko-KR" smtClean="0"/>
              <a:t>A</a:t>
            </a:r>
            <a:r>
              <a:rPr lang="ko-KR" altLang="en-US" smtClean="0"/>
              <a:t>는 회로 면적</a:t>
            </a:r>
            <a:r>
              <a:rPr lang="en-US" altLang="ko-KR" smtClean="0"/>
              <a:t>,   </a:t>
            </a:r>
            <a:r>
              <a:rPr lang="ko-KR" altLang="en-US" smtClean="0"/>
              <a:t>는 파장</a:t>
            </a:r>
            <a:r>
              <a:rPr lang="en-US" altLang="ko-KR" smtClean="0"/>
              <a:t>, Z</a:t>
            </a:r>
            <a:r>
              <a:rPr lang="en-US" altLang="ko-KR" baseline="-25000" smtClean="0"/>
              <a:t>0</a:t>
            </a:r>
            <a:r>
              <a:rPr lang="ko-KR" altLang="en-US" smtClean="0"/>
              <a:t>는 자유공간의 임피던스임</a:t>
            </a:r>
            <a:r>
              <a:rPr lang="en-US" altLang="ko-KR" smtClean="0"/>
              <a:t>.</a:t>
            </a:r>
          </a:p>
        </p:txBody>
      </p:sp>
      <p:pic>
        <p:nvPicPr>
          <p:cNvPr id="103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2060575"/>
            <a:ext cx="50927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5680075" y="2089150"/>
            <a:ext cx="487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(4)</a:t>
            </a: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6721475" y="2886075"/>
            <a:ext cx="487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(5)</a:t>
            </a: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6011863" y="3644900"/>
            <a:ext cx="487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(6)</a:t>
            </a: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3643313" y="4429125"/>
          <a:ext cx="265112" cy="338138"/>
        </p:xfrm>
        <a:graphic>
          <a:graphicData uri="http://schemas.openxmlformats.org/presentationml/2006/ole">
            <p:oleObj spid="_x0000_s1026" name="Equation" r:id="rId4" imgW="1396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EMI/EMC-누화와 케이블링 </a:t>
            </a:r>
          </a:p>
        </p:txBody>
      </p:sp>
      <p:sp>
        <p:nvSpPr>
          <p:cNvPr id="2052" name="슬라이드 번호 개체 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6BB4FA-F0FD-43BF-9A8D-7B7DAC93FBF7}" type="slidenum">
              <a:rPr lang="en-US" altLang="ko-KR" smtClean="0">
                <a:latin typeface="굴림" charset="-127"/>
                <a:ea typeface="굴림" charset="-127"/>
              </a:rPr>
              <a:pPr/>
              <a:t>3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96988"/>
            <a:ext cx="8713788" cy="5005387"/>
          </a:xfrm>
        </p:spPr>
        <p:txBody>
          <a:bodyPr/>
          <a:lstStyle/>
          <a:p>
            <a:pPr eaLnBrk="1" hangingPunct="1"/>
            <a:r>
              <a:rPr lang="ko-KR" altLang="en-US" smtClean="0"/>
              <a:t>근거리에서의 전자기장</a:t>
            </a:r>
            <a:r>
              <a:rPr lang="en-US" altLang="ko-KR" smtClean="0"/>
              <a:t>(			)</a:t>
            </a:r>
          </a:p>
          <a:p>
            <a:pPr lvl="1" eaLnBrk="1" hangingPunct="1"/>
            <a:endParaRPr lang="en-US" altLang="ko-KR" sz="2000" smtClean="0"/>
          </a:p>
          <a:p>
            <a:pPr lvl="1" eaLnBrk="1" hangingPunct="1"/>
            <a:endParaRPr lang="en-US" altLang="ko-KR" sz="1600" smtClean="0"/>
          </a:p>
          <a:p>
            <a:pPr lvl="1" eaLnBrk="1" hangingPunct="1"/>
            <a:endParaRPr lang="en-US" altLang="ko-KR" sz="1600" smtClean="0"/>
          </a:p>
          <a:p>
            <a:pPr lvl="1" eaLnBrk="1" hangingPunct="1"/>
            <a:endParaRPr lang="en-US" altLang="ko-KR" sz="1600" smtClean="0"/>
          </a:p>
          <a:p>
            <a:pPr lvl="1" eaLnBrk="1" hangingPunct="1"/>
            <a:endParaRPr lang="en-US" altLang="ko-KR" sz="1600" smtClean="0"/>
          </a:p>
          <a:p>
            <a:pPr lvl="1" eaLnBrk="1" hangingPunct="1"/>
            <a:r>
              <a:rPr lang="en-US" altLang="ko-KR" sz="1800" smtClean="0"/>
              <a:t>H</a:t>
            </a:r>
            <a:r>
              <a:rPr lang="ko-KR" altLang="en-US" sz="1800" smtClean="0"/>
              <a:t>는 주파수와 무관하며</a:t>
            </a:r>
            <a:r>
              <a:rPr lang="en-US" altLang="ko-KR" sz="1800" smtClean="0"/>
              <a:t>, E</a:t>
            </a:r>
            <a:r>
              <a:rPr lang="ko-KR" altLang="en-US" sz="1800" smtClean="0"/>
              <a:t>는 주파수가 증가함에 따라 크기가 증가함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ko-KR" altLang="en-US" sz="1800" smtClean="0"/>
              <a:t>전류의 크기와 폐회로의 크기에 비례하여 전자기장의 크기도 증가함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ko-KR" altLang="en-US" sz="1800" smtClean="0"/>
              <a:t>아주 근거리에서는 </a:t>
            </a:r>
            <a:r>
              <a:rPr lang="en-US" altLang="ko-KR" sz="1800" smtClean="0"/>
              <a:t>H</a:t>
            </a:r>
            <a:r>
              <a:rPr lang="ko-KR" altLang="en-US" sz="1800" smtClean="0"/>
              <a:t>의 크기가 우세하므로 자계내에 에너지를 주되게 저장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en-US" altLang="ko-KR" sz="1800" smtClean="0"/>
              <a:t>E/H</a:t>
            </a:r>
            <a:r>
              <a:rPr lang="ko-KR" altLang="en-US" sz="1800" smtClean="0"/>
              <a:t>를 파동임피던스라 부르며 근역장에서의 파동임피던스 </a:t>
            </a:r>
            <a:r>
              <a:rPr lang="en-US" altLang="ko-KR" sz="1800" smtClean="0"/>
              <a:t>Z</a:t>
            </a:r>
            <a:r>
              <a:rPr lang="en-US" altLang="ko-KR" sz="1800" baseline="-25000" smtClean="0"/>
              <a:t>W</a:t>
            </a:r>
            <a:r>
              <a:rPr lang="ko-KR" altLang="en-US" sz="1800" smtClean="0"/>
              <a:t>는</a:t>
            </a:r>
          </a:p>
          <a:p>
            <a:pPr lvl="1" eaLnBrk="1" hangingPunct="1"/>
            <a:endParaRPr lang="ko-KR" altLang="en-US" sz="1600" smtClean="0"/>
          </a:p>
          <a:p>
            <a:pPr lvl="1" eaLnBrk="1" hangingPunct="1"/>
            <a:endParaRPr lang="ko-KR" altLang="en-US" sz="1600" smtClean="0"/>
          </a:p>
          <a:p>
            <a:pPr lvl="2" eaLnBrk="1" hangingPunct="1">
              <a:buFont typeface="Wingdings" pitchFamily="2" charset="2"/>
              <a:buNone/>
            </a:pPr>
            <a:endParaRPr lang="ko-KR" altLang="en-US" sz="1500" smtClean="0"/>
          </a:p>
          <a:p>
            <a:pPr lvl="2" eaLnBrk="1" hangingPunct="1">
              <a:buFont typeface="Wingdings" pitchFamily="2" charset="2"/>
              <a:buNone/>
            </a:pPr>
            <a:r>
              <a:rPr lang="ko-KR" altLang="en-US" sz="1500" smtClean="0"/>
              <a:t>	</a:t>
            </a:r>
            <a:r>
              <a:rPr lang="en-US" altLang="ko-KR" smtClean="0"/>
              <a:t>Z</a:t>
            </a:r>
            <a:r>
              <a:rPr lang="en-US" altLang="ko-KR" baseline="-25000" smtClean="0"/>
              <a:t>W</a:t>
            </a:r>
            <a:r>
              <a:rPr lang="ko-KR" altLang="en-US" smtClean="0"/>
              <a:t>가 </a:t>
            </a:r>
            <a:r>
              <a:rPr lang="en-US" altLang="ko-KR" smtClean="0"/>
              <a:t>Z</a:t>
            </a:r>
            <a:r>
              <a:rPr lang="en-US" altLang="ko-KR" baseline="-25000" smtClean="0"/>
              <a:t>0</a:t>
            </a:r>
            <a:r>
              <a:rPr lang="ko-KR" altLang="en-US" smtClean="0"/>
              <a:t>보다 작음을 알 수 있음</a:t>
            </a:r>
          </a:p>
        </p:txBody>
      </p:sp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1828800"/>
            <a:ext cx="1528762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4679950"/>
            <a:ext cx="160972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5127625" y="1927225"/>
            <a:ext cx="487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(7)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5132388" y="2570163"/>
            <a:ext cx="487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(8)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5292725" y="4752975"/>
            <a:ext cx="487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(9)</a:t>
            </a:r>
          </a:p>
        </p:txBody>
      </p:sp>
      <p:sp>
        <p:nvSpPr>
          <p:cNvPr id="2060" name="AutoShape 9"/>
          <p:cNvSpPr>
            <a:spLocks noChangeArrowheads="1"/>
          </p:cNvSpPr>
          <p:nvPr/>
        </p:nvSpPr>
        <p:spPr bwMode="auto">
          <a:xfrm>
            <a:off x="900113" y="5472113"/>
            <a:ext cx="360362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3533775" y="1185863"/>
          <a:ext cx="2119313" cy="596900"/>
        </p:xfrm>
        <a:graphic>
          <a:graphicData uri="http://schemas.openxmlformats.org/presentationml/2006/ole">
            <p:oleObj spid="_x0000_s2050" name="Equation" r:id="rId5" imgW="13968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EMI/EMC-누화와 케이블링 </a:t>
            </a:r>
          </a:p>
        </p:txBody>
      </p:sp>
      <p:sp>
        <p:nvSpPr>
          <p:cNvPr id="3076" name="슬라이드 번호 개체 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035898-37A7-4D9C-900B-357FF9FB8320}" type="slidenum">
              <a:rPr lang="en-US" altLang="ko-KR" smtClean="0">
                <a:latin typeface="굴림" charset="-127"/>
                <a:ea typeface="굴림" charset="-127"/>
              </a:rPr>
              <a:pPr/>
              <a:t>4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218488" cy="5005387"/>
          </a:xfrm>
        </p:spPr>
        <p:txBody>
          <a:bodyPr/>
          <a:lstStyle/>
          <a:p>
            <a:pPr eaLnBrk="1" hangingPunct="1"/>
            <a:r>
              <a:rPr lang="ko-KR" altLang="en-US" smtClean="0"/>
              <a:t>원거리에서의 전자기장 </a:t>
            </a:r>
            <a:r>
              <a:rPr lang="en-US" altLang="ko-KR" smtClean="0"/>
              <a:t>(			)</a:t>
            </a:r>
            <a:r>
              <a:rPr lang="ko-KR" altLang="en-US" smtClean="0"/>
              <a:t>으로</a:t>
            </a:r>
          </a:p>
          <a:p>
            <a:pPr lvl="1" eaLnBrk="1" hangingPunct="1"/>
            <a:r>
              <a:rPr lang="ko-KR" altLang="en-US" sz="1800" smtClean="0"/>
              <a:t>원거리에서의 전자기장은 </a:t>
            </a:r>
            <a:r>
              <a:rPr lang="ko-KR" altLang="en-US" sz="1800" smtClean="0">
                <a:solidFill>
                  <a:srgbClr val="CC0000"/>
                </a:solidFill>
              </a:rPr>
              <a:t>복사장</a:t>
            </a:r>
            <a:r>
              <a:rPr lang="en-US" altLang="ko-KR" sz="1800" smtClean="0">
                <a:solidFill>
                  <a:srgbClr val="CC0000"/>
                </a:solidFill>
              </a:rPr>
              <a:t>(Radiated Field)</a:t>
            </a:r>
            <a:r>
              <a:rPr lang="ko-KR" altLang="en-US" sz="1800" smtClean="0">
                <a:solidFill>
                  <a:srgbClr val="CC0000"/>
                </a:solidFill>
              </a:rPr>
              <a:t>으로 불리우며</a:t>
            </a:r>
            <a:r>
              <a:rPr lang="en-US" altLang="ko-KR" sz="1800" smtClean="0"/>
              <a:t>, </a:t>
            </a:r>
            <a:r>
              <a:rPr lang="ko-KR" altLang="en-US" sz="1800" smtClean="0"/>
              <a:t>전계 및 자계의 크기가 전파</a:t>
            </a:r>
            <a:r>
              <a:rPr lang="en-US" altLang="ko-KR" sz="1800" smtClean="0"/>
              <a:t>(propagation)</a:t>
            </a:r>
            <a:r>
              <a:rPr lang="ko-KR" altLang="en-US" sz="1800" smtClean="0"/>
              <a:t>된 거리 </a:t>
            </a:r>
            <a:r>
              <a:rPr lang="en-US" altLang="ko-KR" sz="1800" smtClean="0"/>
              <a:t>R</a:t>
            </a:r>
            <a:r>
              <a:rPr lang="ko-KR" altLang="en-US" sz="1800" smtClean="0"/>
              <a:t>에 반비례 함</a:t>
            </a:r>
            <a:r>
              <a:rPr lang="en-US" altLang="ko-KR" sz="1800" smtClean="0"/>
              <a:t>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851275" y="1081088"/>
          <a:ext cx="1873250" cy="528637"/>
        </p:xfrm>
        <a:graphic>
          <a:graphicData uri="http://schemas.openxmlformats.org/presentationml/2006/ole">
            <p:oleObj spid="_x0000_s3074" name="Equation" r:id="rId3" imgW="1396800" imgH="393480" progId="Equation.3">
              <p:embed/>
            </p:oleObj>
          </a:graphicData>
        </a:graphic>
      </p:graphicFrame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2208213"/>
            <a:ext cx="3530600" cy="183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6238875" y="3551238"/>
            <a:ext cx="619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(12)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6238875" y="2836863"/>
            <a:ext cx="619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(11)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6227763" y="2232025"/>
            <a:ext cx="619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(10)</a:t>
            </a:r>
          </a:p>
        </p:txBody>
      </p:sp>
      <p:pic>
        <p:nvPicPr>
          <p:cNvPr id="3083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4106863"/>
            <a:ext cx="4068762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 Box 5"/>
          <p:cNvSpPr txBox="1">
            <a:spLocks noChangeArrowheads="1"/>
          </p:cNvSpPr>
          <p:nvPr/>
        </p:nvSpPr>
        <p:spPr bwMode="auto">
          <a:xfrm>
            <a:off x="6516688" y="4581525"/>
            <a:ext cx="23764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600" b="1"/>
              <a:t>그림 </a:t>
            </a:r>
            <a:r>
              <a:rPr lang="en-US" altLang="ko-KR" sz="1600" b="1"/>
              <a:t>12. </a:t>
            </a:r>
            <a:r>
              <a:rPr lang="ko-KR" altLang="en-US" sz="1600" b="1"/>
              <a:t>이상적인 전류 루프로 부터의 전자장</a:t>
            </a:r>
            <a:endParaRPr lang="ko-KR" altLang="en-US" sz="16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EMI/EMC-누화와 케이블링</a:t>
            </a:r>
          </a:p>
        </p:txBody>
      </p:sp>
      <p:sp>
        <p:nvSpPr>
          <p:cNvPr id="921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F67F07-9ED0-4BAF-8938-6FD6749DDF6C}" type="slidenum">
              <a:rPr lang="en-US" altLang="ko-KR" smtClean="0">
                <a:latin typeface="굴림" charset="-127"/>
                <a:ea typeface="굴림" charset="-127"/>
              </a:rPr>
              <a:pPr/>
              <a:t>5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5543550"/>
          </a:xfrm>
        </p:spPr>
        <p:txBody>
          <a:bodyPr/>
          <a:lstStyle/>
          <a:p>
            <a:pPr eaLnBrk="1" hangingPunct="1"/>
            <a:endParaRPr lang="en-US" altLang="ko-KR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/>
              <a:t>2.6.2 </a:t>
            </a:r>
            <a:r>
              <a:rPr lang="ko-KR" altLang="en-US" smtClean="0"/>
              <a:t>직선 도선으로부터의 복사</a:t>
            </a:r>
          </a:p>
          <a:p>
            <a:pPr eaLnBrk="1" hangingPunct="1"/>
            <a:endParaRPr lang="ko-KR" altLang="en-US" smtClean="0"/>
          </a:p>
          <a:p>
            <a:pPr eaLnBrk="1" hangingPunct="1"/>
            <a:endParaRPr lang="ko-KR" altLang="en-US" smtClean="0"/>
          </a:p>
          <a:p>
            <a:pPr eaLnBrk="1" hangingPunct="1"/>
            <a:endParaRPr lang="ko-KR" altLang="en-US" smtClean="0"/>
          </a:p>
          <a:p>
            <a:pPr eaLnBrk="1" hangingPunct="1"/>
            <a:endParaRPr lang="ko-KR" altLang="en-US" smtClean="0"/>
          </a:p>
          <a:p>
            <a:pPr eaLnBrk="1" hangingPunct="1"/>
            <a:endParaRPr lang="en-US" altLang="ko-KR" sz="1800" smtClean="0"/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5148263" y="3213100"/>
            <a:ext cx="3311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1600" b="1"/>
              <a:t>그림 </a:t>
            </a:r>
            <a:r>
              <a:rPr lang="en-US" altLang="ko-KR" sz="1600" b="1"/>
              <a:t>13. short electric dipole </a:t>
            </a:r>
            <a:r>
              <a:rPr lang="ko-KR" altLang="en-US" sz="1600" b="1"/>
              <a:t>로 부터의 전자장</a:t>
            </a:r>
            <a:endParaRPr lang="ko-KR" altLang="en-US" sz="1600" b="1">
              <a:solidFill>
                <a:srgbClr val="CC0000"/>
              </a:solidFill>
            </a:endParaRPr>
          </a:p>
        </p:txBody>
      </p:sp>
      <p:grpSp>
        <p:nvGrpSpPr>
          <p:cNvPr id="9223" name="Group 11"/>
          <p:cNvGrpSpPr>
            <a:grpSpLocks/>
          </p:cNvGrpSpPr>
          <p:nvPr/>
        </p:nvGrpSpPr>
        <p:grpSpPr bwMode="auto">
          <a:xfrm>
            <a:off x="1187450" y="1773238"/>
            <a:ext cx="3656013" cy="3876675"/>
            <a:chOff x="1537" y="1298"/>
            <a:chExt cx="2303" cy="2442"/>
          </a:xfrm>
        </p:grpSpPr>
        <p:pic>
          <p:nvPicPr>
            <p:cNvPr id="9224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37" y="1298"/>
              <a:ext cx="2303" cy="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Text Box 7"/>
            <p:cNvSpPr txBox="1">
              <a:spLocks noChangeArrowheads="1"/>
            </p:cNvSpPr>
            <p:nvPr/>
          </p:nvSpPr>
          <p:spPr bwMode="auto">
            <a:xfrm>
              <a:off x="3422" y="2046"/>
              <a:ext cx="284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b="1" i="1"/>
                <a:t>H</a:t>
              </a:r>
              <a:r>
                <a:rPr lang="en-US" altLang="ko-KR" sz="1000" b="1" i="1"/>
                <a:t>Q</a:t>
              </a:r>
            </a:p>
          </p:txBody>
        </p:sp>
        <p:sp>
          <p:nvSpPr>
            <p:cNvPr id="9226" name="Text Box 8"/>
            <p:cNvSpPr txBox="1">
              <a:spLocks noChangeArrowheads="1"/>
            </p:cNvSpPr>
            <p:nvPr/>
          </p:nvSpPr>
          <p:spPr bwMode="auto">
            <a:xfrm>
              <a:off x="2674" y="2564"/>
              <a:ext cx="133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b="1" i="1"/>
                <a:t>R</a:t>
              </a:r>
              <a:endParaRPr lang="en-US" altLang="ko-KR" sz="1000" b="1" i="1"/>
            </a:p>
          </p:txBody>
        </p:sp>
        <p:sp>
          <p:nvSpPr>
            <p:cNvPr id="9227" name="Text Box 9"/>
            <p:cNvSpPr txBox="1">
              <a:spLocks noChangeArrowheads="1"/>
            </p:cNvSpPr>
            <p:nvPr/>
          </p:nvSpPr>
          <p:spPr bwMode="auto">
            <a:xfrm>
              <a:off x="2223" y="2763"/>
              <a:ext cx="135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b="1" i="1"/>
                <a:t>l</a:t>
              </a:r>
              <a:endParaRPr lang="en-US" altLang="ko-KR" sz="1000" b="1" i="1"/>
            </a:p>
          </p:txBody>
        </p:sp>
        <p:sp>
          <p:nvSpPr>
            <p:cNvPr id="9228" name="Line 10"/>
            <p:cNvSpPr>
              <a:spLocks noChangeShapeType="1"/>
            </p:cNvSpPr>
            <p:nvPr/>
          </p:nvSpPr>
          <p:spPr bwMode="auto">
            <a:xfrm flipV="1">
              <a:off x="2675" y="2492"/>
              <a:ext cx="100" cy="1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EMI/EMC-누화와 케이블링 </a:t>
            </a:r>
          </a:p>
        </p:txBody>
      </p:sp>
      <p:sp>
        <p:nvSpPr>
          <p:cNvPr id="1024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9E9D21-C987-4F81-9D8F-834131B986C6}" type="slidenum">
              <a:rPr lang="en-US" altLang="ko-KR" smtClean="0">
                <a:latin typeface="굴림" charset="-127"/>
                <a:ea typeface="굴림" charset="-127"/>
              </a:rPr>
              <a:pPr/>
              <a:t>6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o-KR" altLang="en-US" sz="1800" smtClean="0"/>
              <a:t>전류 </a:t>
            </a:r>
            <a:r>
              <a:rPr lang="en-US" altLang="ko-KR" sz="1800" smtClean="0"/>
              <a:t>I</a:t>
            </a:r>
            <a:r>
              <a:rPr lang="ko-KR" altLang="en-US" sz="1800" smtClean="0"/>
              <a:t>는 균일하고</a:t>
            </a:r>
            <a:r>
              <a:rPr lang="en-US" altLang="ko-KR" sz="1800" smtClean="0"/>
              <a:t>, </a:t>
            </a:r>
            <a:r>
              <a:rPr lang="ko-KR" altLang="en-US" sz="1800" smtClean="0"/>
              <a:t>도선의 길이는 파장에 비해 충분히 작다고 가정하고 전자장을 구하면 다음 식들과 같음</a:t>
            </a:r>
            <a:r>
              <a:rPr lang="en-US" altLang="ko-KR" sz="1800" smtClean="0"/>
              <a:t>.</a:t>
            </a:r>
          </a:p>
          <a:p>
            <a:pPr eaLnBrk="1" hangingPunct="1"/>
            <a:endParaRPr lang="en-US" altLang="ko-KR" sz="1800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18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z="1800" smtClean="0"/>
              <a:t>	</a:t>
            </a:r>
            <a:r>
              <a:rPr lang="ko-KR" altLang="en-US" sz="1800" smtClean="0"/>
              <a:t>여기에서 </a:t>
            </a:r>
            <a:r>
              <a:rPr lang="en-US" altLang="ko-KR" sz="1800" smtClean="0"/>
              <a:t>l</a:t>
            </a:r>
            <a:r>
              <a:rPr lang="ko-KR" altLang="en-US" sz="1800" smtClean="0"/>
              <a:t>는 도선의 길이임</a:t>
            </a:r>
            <a:r>
              <a:rPr lang="en-US" altLang="ko-KR" sz="1800" smtClean="0"/>
              <a:t>.</a:t>
            </a:r>
          </a:p>
          <a:p>
            <a:pPr eaLnBrk="1" hangingPunct="1"/>
            <a:endParaRPr lang="en-US" altLang="ko-KR" smtClean="0"/>
          </a:p>
        </p:txBody>
      </p:sp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916113"/>
            <a:ext cx="4241800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6792913" y="3462338"/>
            <a:ext cx="619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(15)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6770688" y="2703513"/>
            <a:ext cx="619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(14)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6770688" y="1960563"/>
            <a:ext cx="619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EMI/EMC-누화와 케이블링 </a:t>
            </a:r>
          </a:p>
        </p:txBody>
      </p:sp>
      <p:sp>
        <p:nvSpPr>
          <p:cNvPr id="4100" name="슬라이드 번호 개체 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C329CE-7ED8-4BDE-9DF8-B5A0515DAE7D}" type="slidenum">
              <a:rPr lang="en-US" altLang="ko-KR" smtClean="0">
                <a:latin typeface="굴림" charset="-127"/>
                <a:ea typeface="굴림" charset="-127"/>
              </a:rPr>
              <a:pPr/>
              <a:t>7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578850" cy="5005387"/>
          </a:xfrm>
        </p:spPr>
        <p:txBody>
          <a:bodyPr/>
          <a:lstStyle/>
          <a:p>
            <a:pPr eaLnBrk="1" hangingPunct="1"/>
            <a:r>
              <a:rPr lang="ko-KR" altLang="en-US" smtClean="0"/>
              <a:t>근거리에서의 전자기장 </a:t>
            </a:r>
            <a:r>
              <a:rPr lang="en-US" altLang="ko-KR" smtClean="0"/>
              <a:t>(			)</a:t>
            </a:r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z="1800" smtClean="0"/>
          </a:p>
          <a:p>
            <a:pPr eaLnBrk="1" hangingPunct="1"/>
            <a:endParaRPr lang="en-US" altLang="ko-KR" sz="1800" smtClean="0"/>
          </a:p>
          <a:p>
            <a:pPr eaLnBrk="1" hangingPunct="1"/>
            <a:endParaRPr lang="en-US" altLang="ko-KR" sz="1800" smtClean="0"/>
          </a:p>
          <a:p>
            <a:pPr eaLnBrk="1" hangingPunct="1"/>
            <a:endParaRPr lang="en-US" altLang="ko-KR" sz="1800" smtClean="0"/>
          </a:p>
          <a:p>
            <a:pPr lvl="1" eaLnBrk="1" hangingPunct="1"/>
            <a:endParaRPr lang="en-US" altLang="ko-KR" sz="1400" smtClean="0"/>
          </a:p>
          <a:p>
            <a:pPr lvl="1" eaLnBrk="1" hangingPunct="1"/>
            <a:endParaRPr lang="en-US" altLang="ko-KR" sz="1800" smtClean="0"/>
          </a:p>
          <a:p>
            <a:pPr lvl="1" eaLnBrk="1" hangingPunct="1"/>
            <a:r>
              <a:rPr lang="ko-KR" altLang="en-US" sz="1800" smtClean="0"/>
              <a:t>아주 근거리에서는 </a:t>
            </a:r>
            <a:r>
              <a:rPr lang="en-US" altLang="ko-KR" sz="1800" smtClean="0"/>
              <a:t>E</a:t>
            </a:r>
            <a:r>
              <a:rPr lang="ko-KR" altLang="en-US" sz="1800" smtClean="0"/>
              <a:t>의 크기가 우세하므로 전계내에 에너지를 주되게 저장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ko-KR" altLang="en-US" sz="1800" smtClean="0"/>
              <a:t>파동임피던스 </a:t>
            </a:r>
            <a:r>
              <a:rPr lang="en-US" altLang="ko-KR" sz="1800" smtClean="0"/>
              <a:t>Z</a:t>
            </a:r>
            <a:r>
              <a:rPr lang="en-US" altLang="ko-KR" sz="1800" baseline="-25000" smtClean="0"/>
              <a:t>W</a:t>
            </a:r>
            <a:r>
              <a:rPr lang="ko-KR" altLang="en-US" sz="1800" smtClean="0"/>
              <a:t>가 </a:t>
            </a:r>
            <a:r>
              <a:rPr lang="en-US" altLang="ko-KR" sz="1800" smtClean="0"/>
              <a:t>Z</a:t>
            </a:r>
            <a:r>
              <a:rPr lang="en-US" altLang="ko-KR" sz="1800" baseline="-25000" smtClean="0"/>
              <a:t>0</a:t>
            </a:r>
            <a:r>
              <a:rPr lang="ko-KR" altLang="en-US" sz="1800" smtClean="0"/>
              <a:t>보다 큰 값을 가짐을 알 수 있음</a:t>
            </a:r>
            <a:r>
              <a:rPr lang="en-US" altLang="ko-KR" sz="1800" smtClean="0"/>
              <a:t>.</a:t>
            </a:r>
          </a:p>
          <a:p>
            <a:pPr lvl="1" eaLnBrk="1" hangingPunct="1"/>
            <a:endParaRPr lang="en-US" altLang="ko-KR" sz="1800" smtClean="0"/>
          </a:p>
          <a:p>
            <a:pPr eaLnBrk="1" hangingPunct="1">
              <a:buFont typeface="Wingdings" pitchFamily="2" charset="2"/>
              <a:buNone/>
            </a:pPr>
            <a:endParaRPr lang="en-US" altLang="ko-KR" sz="1600" smtClean="0"/>
          </a:p>
        </p:txBody>
      </p:sp>
      <p:pic>
        <p:nvPicPr>
          <p:cNvPr id="41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1773238"/>
            <a:ext cx="1651000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3784600" y="1103313"/>
          <a:ext cx="2089150" cy="496887"/>
        </p:xfrm>
        <a:graphic>
          <a:graphicData uri="http://schemas.openxmlformats.org/presentationml/2006/ole">
            <p:oleObj spid="_x0000_s4098" name="Equation" r:id="rId4" imgW="1396800" imgH="393480" progId="Equation.3">
              <p:embed/>
            </p:oleObj>
          </a:graphicData>
        </a:graphic>
      </p:graphicFrame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5430838" y="3155950"/>
            <a:ext cx="619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(18)</a:t>
            </a: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5426075" y="2546350"/>
            <a:ext cx="619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(17)</a:t>
            </a:r>
          </a:p>
        </p:txBody>
      </p:sp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5419725" y="1882775"/>
            <a:ext cx="619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EMI/EMC-누화와 케이블링 </a:t>
            </a:r>
          </a:p>
        </p:txBody>
      </p:sp>
      <p:sp>
        <p:nvSpPr>
          <p:cNvPr id="5124" name="슬라이드 번호 개체 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B8459C9-C95C-484E-9138-3CD7996692A7}" type="slidenum">
              <a:rPr lang="en-US" altLang="ko-KR" smtClean="0">
                <a:latin typeface="굴림" charset="-127"/>
                <a:ea typeface="굴림" charset="-127"/>
              </a:rPr>
              <a:pPr/>
              <a:t>8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218488" cy="5005387"/>
          </a:xfrm>
        </p:spPr>
        <p:txBody>
          <a:bodyPr/>
          <a:lstStyle/>
          <a:p>
            <a:pPr eaLnBrk="1" hangingPunct="1"/>
            <a:r>
              <a:rPr lang="ko-KR" altLang="en-US" smtClean="0"/>
              <a:t>원거리에서의 전자기장 </a:t>
            </a:r>
            <a:r>
              <a:rPr lang="en-US" altLang="ko-KR" smtClean="0"/>
              <a:t>(			)</a:t>
            </a:r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z="1800" smtClean="0"/>
          </a:p>
          <a:p>
            <a:pPr eaLnBrk="1" hangingPunct="1"/>
            <a:endParaRPr lang="en-US" altLang="ko-KR" sz="1800" smtClean="0"/>
          </a:p>
          <a:p>
            <a:pPr eaLnBrk="1" hangingPunct="1"/>
            <a:endParaRPr lang="en-US" altLang="ko-KR" sz="1800" smtClean="0"/>
          </a:p>
          <a:p>
            <a:pPr lvl="1" eaLnBrk="1" hangingPunct="1"/>
            <a:endParaRPr lang="en-US" altLang="ko-KR" sz="1800" smtClean="0"/>
          </a:p>
          <a:p>
            <a:pPr lvl="1" eaLnBrk="1" hangingPunct="1"/>
            <a:r>
              <a:rPr lang="ko-KR" altLang="en-US" sz="1800" smtClean="0"/>
              <a:t>원거리에서의 전자장은 폐회로의 경우와 마찬가지로 전자계의 크기가 전파한 거리 </a:t>
            </a:r>
            <a:r>
              <a:rPr lang="en-US" altLang="ko-KR" sz="1800" smtClean="0"/>
              <a:t>R</a:t>
            </a:r>
            <a:r>
              <a:rPr lang="ko-KR" altLang="en-US" sz="1800" smtClean="0"/>
              <a:t>에 반비례하는 복사장</a:t>
            </a:r>
            <a:r>
              <a:rPr lang="en-US" altLang="ko-KR" sz="1800" smtClean="0"/>
              <a:t>(Radiated Field)</a:t>
            </a:r>
            <a:r>
              <a:rPr lang="ko-KR" altLang="en-US" sz="1800" smtClean="0"/>
              <a:t>임</a:t>
            </a:r>
            <a:r>
              <a:rPr lang="en-US" altLang="ko-KR" sz="1800" smtClean="0"/>
              <a:t>.</a:t>
            </a:r>
          </a:p>
          <a:p>
            <a:pPr lvl="1" eaLnBrk="1" hangingPunct="1"/>
            <a:r>
              <a:rPr lang="ko-KR" altLang="en-US" sz="1800" smtClean="0"/>
              <a:t>파동임피던스도 폐회로의 경우와 동일하게 </a:t>
            </a:r>
            <a:r>
              <a:rPr lang="en-US" altLang="ko-KR" sz="1800" smtClean="0"/>
              <a:t>Z</a:t>
            </a:r>
            <a:r>
              <a:rPr lang="en-US" altLang="ko-KR" sz="1800" baseline="-25000" smtClean="0"/>
              <a:t>0</a:t>
            </a:r>
            <a:r>
              <a:rPr lang="ko-KR" altLang="en-US" sz="1800" smtClean="0"/>
              <a:t>임</a:t>
            </a:r>
            <a:r>
              <a:rPr lang="en-US" altLang="ko-KR" sz="1800" smtClean="0"/>
              <a:t>.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851275" y="1108075"/>
          <a:ext cx="1922463" cy="431800"/>
        </p:xfrm>
        <a:graphic>
          <a:graphicData uri="http://schemas.openxmlformats.org/presentationml/2006/ole">
            <p:oleObj spid="_x0000_s5122" name="Equation" r:id="rId3" imgW="1396800" imgH="393480" progId="Equation.3">
              <p:embed/>
            </p:oleObj>
          </a:graphicData>
        </a:graphic>
      </p:graphicFrame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5951538" y="2803525"/>
            <a:ext cx="619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(21)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5940425" y="2243138"/>
            <a:ext cx="619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(20)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5940425" y="1700213"/>
            <a:ext cx="619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/>
              <a:t>(19)</a:t>
            </a:r>
          </a:p>
        </p:txBody>
      </p:sp>
      <p:pic>
        <p:nvPicPr>
          <p:cNvPr id="5130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25" y="1643063"/>
            <a:ext cx="3019425" cy="1695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봄의 수채화">
  <a:themeElements>
    <a:clrScheme name="봄의 수채화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봄의 수채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봄의 수채화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봄의 수채화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1970</TotalTime>
  <Words>190</Words>
  <Application>Microsoft Office PowerPoint</Application>
  <PresentationFormat>화면 슬라이드 쇼(4:3)</PresentationFormat>
  <Paragraphs>107</Paragraphs>
  <Slides>8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굴림</vt:lpstr>
      <vt:lpstr>Arial</vt:lpstr>
      <vt:lpstr>Wingdings</vt:lpstr>
      <vt:lpstr>Times New Roman</vt:lpstr>
      <vt:lpstr>봄의 수채화</vt:lpstr>
      <vt:lpstr>Microsoft Equation 3.0</vt:lpstr>
      <vt:lpstr>2.6 간단한 모양의 회로로부터의 전자기장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금오공과대학교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 &amp; EMC </dc:title>
  <dc:creator>Kim Ui Jung</dc:creator>
  <cp:lastModifiedBy>wind</cp:lastModifiedBy>
  <cp:revision>105</cp:revision>
  <dcterms:created xsi:type="dcterms:W3CDTF">2007-02-07T01:46:58Z</dcterms:created>
  <dcterms:modified xsi:type="dcterms:W3CDTF">2011-06-08T10:05:55Z</dcterms:modified>
</cp:coreProperties>
</file>