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674A41-6D1C-4391-94DF-784C21332F52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4F4E50-ADF7-4C3F-8D8B-0FD09FB36EA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브라질경찰</a:t>
            </a:r>
            <a:endParaRPr lang="ko-KR" altLang="en-US" dirty="0"/>
          </a:p>
        </p:txBody>
      </p:sp>
      <p:pic>
        <p:nvPicPr>
          <p:cNvPr id="1029" name="Picture 5" descr="C:\Users\조상현\AppData\Local\Microsoft\Windows\Temporary Internet Files\Content.IE5\242YDDXP\MP900434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5" y="0"/>
            <a:ext cx="9129715" cy="6858000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-214346" y="0"/>
            <a:ext cx="9144064" cy="15001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HY강B" pitchFamily="18" charset="-127"/>
                <a:ea typeface="HY강B" pitchFamily="18" charset="-127"/>
              </a:rPr>
              <a:t>제</a:t>
            </a:r>
            <a:r>
              <a:rPr lang="en-US" altLang="ko-KR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HY강B" pitchFamily="18" charset="-127"/>
                <a:ea typeface="HY강B" pitchFamily="18" charset="-127"/>
              </a:rPr>
              <a:t>11</a:t>
            </a:r>
            <a:r>
              <a:rPr lang="ko-KR" alt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HY강B" pitchFamily="18" charset="-127"/>
                <a:ea typeface="HY강B" pitchFamily="18" charset="-127"/>
              </a:rPr>
              <a:t>장 브라질경찰</a:t>
            </a:r>
            <a:endParaRPr lang="ko-KR" altLang="en-US" sz="8000" dirty="0">
              <a:solidFill>
                <a:schemeClr val="bg1">
                  <a:lumMod val="95000"/>
                  <a:lumOff val="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215042" y="5143512"/>
            <a:ext cx="2928958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신라대학교</a:t>
            </a:r>
            <a:endParaRPr lang="en-US" altLang="ko-KR" sz="32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ko-KR" altLang="en-US" sz="3200" dirty="0" err="1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법경찰학부</a:t>
            </a:r>
            <a:endParaRPr lang="en-US" altLang="ko-KR" sz="32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ko-KR" altLang="en-US" sz="32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김 순석 교수</a:t>
            </a:r>
            <a:endParaRPr lang="ko-KR" altLang="en-US" sz="32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5722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 smtClean="0"/>
              <a:t> 4) </a:t>
            </a:r>
            <a:r>
              <a:rPr lang="ko-KR" altLang="en-US" dirty="0" smtClean="0"/>
              <a:t>기 타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경찰관의 채용은 주에서 실시하는 공개 경쟁시험에서 결정되지만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일반 경찰관의 사회적 지위는 낮은 편이고 급여가 적기 때문에 인기는 없고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정원을 밑돌고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인재</a:t>
            </a:r>
            <a:r>
              <a:rPr lang="en-US" altLang="ko-KR" dirty="0" smtClean="0"/>
              <a:t>(</a:t>
            </a:r>
            <a:r>
              <a:rPr lang="ko-KR" altLang="en-US" dirty="0" smtClean="0"/>
              <a:t>人材</a:t>
            </a:r>
            <a:r>
              <a:rPr lang="en-US" altLang="ko-KR" dirty="0" smtClean="0"/>
              <a:t>) </a:t>
            </a:r>
            <a:r>
              <a:rPr lang="ko-KR" altLang="en-US" dirty="0" smtClean="0"/>
              <a:t>때문에 고초를 겪고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경찰관에 의한 범죄도 </a:t>
            </a:r>
            <a:r>
              <a:rPr lang="ko-KR" altLang="en-US" dirty="0" err="1" smtClean="0"/>
              <a:t>죄종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罪宗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관계 없이 많이 발생하고 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    경찰관의 아르바이트는 법률상 금지되어 있지만 생활고 때문에 전경찰관의 </a:t>
            </a:r>
            <a:r>
              <a:rPr lang="en-US" altLang="ko-KR" dirty="0" smtClean="0"/>
              <a:t>60%</a:t>
            </a:r>
            <a:r>
              <a:rPr lang="ko-KR" altLang="en-US" dirty="0" smtClean="0"/>
              <a:t>가 각종 아르바이트를 하고 있다고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아르바이트 예로서는 </a:t>
            </a:r>
            <a:r>
              <a:rPr lang="ko-KR" altLang="en-US" dirty="0" err="1" smtClean="0"/>
              <a:t>레스토랑등의</a:t>
            </a:r>
            <a:r>
              <a:rPr lang="ko-KR" altLang="en-US" dirty="0" smtClean="0"/>
              <a:t> 경비원이 많지만 그 중에는 노점상 등을 하고 있는 자도 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    채용후의 경찰관은 적정한 직무수행이 가능한지 정기적으로 건강 및 정신 상태 등에 대하여 검진 받도록 의무화되어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검진결과 부적당하다고 판단된 때에는 휴직 등의 조치가 취하여 진다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   경찰관은 </a:t>
            </a:r>
            <a:r>
              <a:rPr lang="ko-KR" altLang="en-US" dirty="0" err="1" smtClean="0"/>
              <a:t>불심자</a:t>
            </a:r>
            <a:r>
              <a:rPr lang="ko-KR" altLang="en-US" dirty="0" smtClean="0"/>
              <a:t> 등에 대하여 직무질문을 실시하는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먼저 자기의 성명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직무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지위와 계급 및 근무처 등을 상대방에게 고지하여야 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357158" y="1071546"/>
            <a:ext cx="8229600" cy="428628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1504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ko-KR" sz="2400" dirty="0" smtClean="0"/>
              <a:t>5) </a:t>
            </a:r>
            <a:r>
              <a:rPr lang="ko-KR" altLang="en-US" sz="2400" dirty="0" smtClean="0"/>
              <a:t>민사경찰</a:t>
            </a:r>
            <a:r>
              <a:rPr lang="en-US" altLang="ko-KR" sz="2400" dirty="0" smtClean="0"/>
              <a:t>(POLICIA CIVIL)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sz="2400" dirty="0" smtClean="0"/>
              <a:t>    민사경찰의 조직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보장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권리 및 의무에 관한 법률을 제정하는 권한은 연방 및 주가 경합적으로 소유하고 있지만 연방의 권한은 일반적 규범을 제정할 수 있도록 한정되어 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sz="2400" dirty="0" smtClean="0"/>
              <a:t>     민사경찰의 임무는 연방이 관할하는 분야를 제외하고 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州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내의 형사상의 위법에 대한 적발을 임무로 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교통사고를 포함한 모든 범죄의 수사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단속을 담당하고 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단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군인의 형사위반은 대상이 아니다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sz="2400" dirty="0" smtClean="0"/>
              <a:t>    약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藥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사범의 단속에 관해서는 </a:t>
            </a:r>
            <a:r>
              <a:rPr lang="ko-KR" altLang="en-US" sz="2400" dirty="0" err="1" smtClean="0"/>
              <a:t>주헌법에</a:t>
            </a:r>
            <a:r>
              <a:rPr lang="ko-KR" altLang="en-US" sz="2400" dirty="0" smtClean="0"/>
              <a:t> 전문기관의 설치 및 연방기관과의 협력에 의한 단속의 추진이 조문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條文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으로서 설치되어 있고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현재 </a:t>
            </a:r>
            <a:r>
              <a:rPr lang="ko-KR" altLang="en-US" sz="2400" dirty="0" err="1" smtClean="0"/>
              <a:t>마약단속과가</a:t>
            </a:r>
            <a:r>
              <a:rPr lang="ko-KR" altLang="en-US" sz="2400" dirty="0" smtClean="0"/>
              <a:t> 연방경찰과 연휴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連休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하여 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州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내 </a:t>
            </a:r>
            <a:r>
              <a:rPr lang="ko-KR" altLang="en-US" sz="2400" dirty="0" err="1" smtClean="0"/>
              <a:t>약사범</a:t>
            </a:r>
            <a:r>
              <a:rPr lang="ko-KR" altLang="en-US" sz="2400" dirty="0" smtClean="0"/>
              <a:t> 수사업무를 행하고 있다</a:t>
            </a:r>
            <a:r>
              <a:rPr lang="en-US" altLang="ko-KR" sz="240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571480"/>
            <a:ext cx="8229600" cy="571520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28652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① 채용과 조직구성</a:t>
            </a:r>
            <a:r>
              <a:rPr lang="en-US" altLang="ko-KR" sz="3500" dirty="0" smtClean="0"/>
              <a:t>: </a:t>
            </a:r>
            <a:r>
              <a:rPr lang="ko-KR" altLang="en-US" sz="3500" dirty="0" smtClean="0"/>
              <a:t>민사경찰에 계급은 없고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제복도 없다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주가 실시하는 공개적 </a:t>
            </a:r>
            <a:r>
              <a:rPr lang="ko-KR" altLang="en-US" sz="3500" dirty="0" err="1" smtClean="0"/>
              <a:t>직능별로</a:t>
            </a:r>
            <a:r>
              <a:rPr lang="ko-KR" altLang="en-US" sz="3500" dirty="0" smtClean="0"/>
              <a:t> 자격시험에 의하여 분류되지만 합격자의 채용은 민사경찰국장이 </a:t>
            </a:r>
            <a:r>
              <a:rPr lang="ko-KR" altLang="en-US" sz="3500" dirty="0" err="1" smtClean="0"/>
              <a:t>결원수</a:t>
            </a:r>
            <a:r>
              <a:rPr lang="ko-KR" altLang="en-US" sz="3500" dirty="0" smtClean="0"/>
              <a:t> 및 시험성적을 감안하여 결정한다</a:t>
            </a:r>
            <a:r>
              <a:rPr lang="en-US" altLang="ko-KR" sz="35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      채용 후 최초의 </a:t>
            </a:r>
            <a:r>
              <a:rPr lang="en-US" altLang="ko-KR" sz="3500" dirty="0" smtClean="0"/>
              <a:t>2</a:t>
            </a:r>
            <a:r>
              <a:rPr lang="ko-KR" altLang="en-US" sz="3500" dirty="0" smtClean="0"/>
              <a:t>년간은 연수기간으로서 근무시간 외에 경찰학교에 통학하여 실무강습을 받지 않으면 </a:t>
            </a:r>
            <a:r>
              <a:rPr lang="ko-KR" altLang="en-US" sz="3500" dirty="0" err="1" smtClean="0"/>
              <a:t>안된다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그 기간은 소위 조건부 채용기간으로서 경찰학교의 성적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근무성적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규율 및 적응성 등에 대하여 전반적인 평가를 받고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경찰관으로서 부적당하다고 판단되었을 때 채용되지 않는다</a:t>
            </a:r>
            <a:r>
              <a:rPr lang="en-US" altLang="ko-KR" sz="35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endParaRPr lang="en-US" altLang="ko-KR" sz="35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sz="3500" dirty="0" smtClean="0"/>
              <a:t>② </a:t>
            </a:r>
            <a:r>
              <a:rPr lang="ko-KR" altLang="en-US" sz="3500" dirty="0" smtClean="0"/>
              <a:t>민사경찰관 수</a:t>
            </a:r>
            <a:r>
              <a:rPr lang="en-US" altLang="ko-KR" sz="3500" dirty="0" smtClean="0"/>
              <a:t>: </a:t>
            </a:r>
            <a:r>
              <a:rPr lang="ko-KR" altLang="en-US" sz="3500" dirty="0" smtClean="0"/>
              <a:t>정원 </a:t>
            </a:r>
            <a:r>
              <a:rPr lang="en-US" altLang="ko-KR" sz="3500" dirty="0" smtClean="0"/>
              <a:t>1</a:t>
            </a:r>
            <a:r>
              <a:rPr lang="ko-KR" altLang="en-US" sz="3500" dirty="0" smtClean="0"/>
              <a:t>만 </a:t>
            </a:r>
            <a:r>
              <a:rPr lang="en-US" altLang="ko-KR" sz="3500" dirty="0" smtClean="0"/>
              <a:t>1</a:t>
            </a:r>
            <a:r>
              <a:rPr lang="ko-KR" altLang="en-US" sz="3500" dirty="0" smtClean="0"/>
              <a:t>천명이다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채용 후에도 공개시험과는 별도로 실시되는 내부 시험에 의하여 </a:t>
            </a:r>
            <a:r>
              <a:rPr lang="ko-KR" altLang="en-US" sz="3500" dirty="0" err="1" smtClean="0"/>
              <a:t>상위직에</a:t>
            </a:r>
            <a:r>
              <a:rPr lang="ko-KR" altLang="en-US" sz="3500" dirty="0" smtClean="0"/>
              <a:t> 승진할 수가 있다</a:t>
            </a:r>
            <a:r>
              <a:rPr lang="en-US" altLang="ko-KR" sz="35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     형사보좌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刑事補佐</a:t>
            </a:r>
            <a:r>
              <a:rPr lang="en-US" altLang="ko-KR" sz="3500" dirty="0" smtClean="0"/>
              <a:t>): </a:t>
            </a:r>
            <a:r>
              <a:rPr lang="ko-KR" altLang="en-US" sz="3500" dirty="0" smtClean="0"/>
              <a:t>계원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係員</a:t>
            </a:r>
            <a:r>
              <a:rPr lang="en-US" altLang="ko-KR" sz="3500" dirty="0" smtClean="0"/>
              <a:t>) 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     형사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刑事</a:t>
            </a:r>
            <a:r>
              <a:rPr lang="en-US" altLang="ko-KR" sz="3500" dirty="0" smtClean="0"/>
              <a:t>) : </a:t>
            </a:r>
            <a:r>
              <a:rPr lang="ko-KR" altLang="en-US" sz="3500" dirty="0" smtClean="0"/>
              <a:t>경위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우리나라</a:t>
            </a:r>
            <a:r>
              <a:rPr lang="en-US" altLang="ko-KR" sz="3500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     서기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書記</a:t>
            </a:r>
            <a:r>
              <a:rPr lang="en-US" altLang="ko-KR" sz="3500" dirty="0" smtClean="0"/>
              <a:t>): </a:t>
            </a:r>
            <a:r>
              <a:rPr lang="ko-KR" altLang="en-US" sz="3500" dirty="0" smtClean="0"/>
              <a:t>관리관 또는 관리보좌의 지휘를 받아 진술조서 및 수사보고서 등의 작성을 전문으로 하며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지위로는 우리나라의 경감에 해당하는 직급이다</a:t>
            </a:r>
            <a:r>
              <a:rPr lang="en-US" altLang="ko-KR" sz="35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     감식관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鑑識官</a:t>
            </a:r>
            <a:r>
              <a:rPr lang="en-US" altLang="ko-KR" sz="3500" dirty="0" smtClean="0"/>
              <a:t>): </a:t>
            </a:r>
            <a:r>
              <a:rPr lang="ko-KR" altLang="en-US" sz="3500" dirty="0" smtClean="0"/>
              <a:t>감식활동의 전문가로서 본부에 배치되어 있으며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경찰서에는 배속되어 있지 않다</a:t>
            </a:r>
            <a:r>
              <a:rPr lang="en-US" altLang="ko-KR" sz="35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     관리보좌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管理補佐</a:t>
            </a:r>
            <a:r>
              <a:rPr lang="en-US" altLang="ko-KR" sz="3500" dirty="0" smtClean="0"/>
              <a:t>): </a:t>
            </a:r>
            <a:r>
              <a:rPr lang="ko-KR" altLang="en-US" sz="3500" dirty="0" smtClean="0"/>
              <a:t>우리나라의 경감에 상당하는 직위이다</a:t>
            </a:r>
            <a:r>
              <a:rPr lang="en-US" altLang="ko-KR" sz="3500" dirty="0" smtClean="0"/>
              <a:t>. 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sz="3500" dirty="0" smtClean="0"/>
              <a:t>     관리관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管理官</a:t>
            </a:r>
            <a:r>
              <a:rPr lang="en-US" altLang="ko-KR" sz="3500" dirty="0" smtClean="0"/>
              <a:t>): </a:t>
            </a:r>
            <a:r>
              <a:rPr lang="ko-KR" altLang="en-US" sz="3500" dirty="0" smtClean="0"/>
              <a:t>우리나라의 </a:t>
            </a:r>
            <a:r>
              <a:rPr lang="ko-KR" altLang="en-US" sz="3500" dirty="0" err="1" smtClean="0"/>
              <a:t>경정급</a:t>
            </a:r>
            <a:r>
              <a:rPr lang="ko-KR" altLang="en-US" sz="3500" dirty="0" smtClean="0"/>
              <a:t> 이상의 직위에 상당하며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장관</a:t>
            </a:r>
            <a:r>
              <a:rPr lang="en-US" altLang="ko-KR" sz="3500" dirty="0" smtClean="0"/>
              <a:t>(</a:t>
            </a:r>
            <a:r>
              <a:rPr lang="ko-KR" altLang="en-US" sz="3500" dirty="0" smtClean="0"/>
              <a:t>長官</a:t>
            </a:r>
            <a:r>
              <a:rPr lang="en-US" altLang="ko-KR" sz="3500" dirty="0" smtClean="0"/>
              <a:t>)</a:t>
            </a:r>
            <a:r>
              <a:rPr lang="ko-KR" altLang="en-US" sz="3500" dirty="0" smtClean="0"/>
              <a:t>으로부터 본부의 과장 이상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경찰서장 등이다</a:t>
            </a:r>
            <a:r>
              <a:rPr lang="en-US" altLang="ko-KR" sz="350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85728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571480"/>
            <a:ext cx="8786874" cy="600305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③ 급여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형사가 </a:t>
            </a:r>
            <a:r>
              <a:rPr lang="en-US" altLang="ko-KR" dirty="0" smtClean="0"/>
              <a:t>270</a:t>
            </a:r>
            <a:r>
              <a:rPr lang="ko-KR" altLang="en-US" dirty="0" smtClean="0"/>
              <a:t>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서기 </a:t>
            </a:r>
            <a:r>
              <a:rPr lang="en-US" altLang="ko-KR" dirty="0" smtClean="0"/>
              <a:t>300</a:t>
            </a:r>
            <a:r>
              <a:rPr lang="ko-KR" altLang="en-US" dirty="0" smtClean="0"/>
              <a:t>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감식관 </a:t>
            </a:r>
            <a:r>
              <a:rPr lang="en-US" altLang="ko-KR" dirty="0" smtClean="0"/>
              <a:t>900</a:t>
            </a:r>
            <a:r>
              <a:rPr lang="ko-KR" altLang="en-US" dirty="0" smtClean="0"/>
              <a:t>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관리보좌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관리관 </a:t>
            </a:r>
            <a:r>
              <a:rPr lang="en-US" altLang="ko-KR" dirty="0" smtClean="0"/>
              <a:t>1,200</a:t>
            </a:r>
            <a:r>
              <a:rPr lang="ko-KR" altLang="en-US" dirty="0" smtClean="0"/>
              <a:t>불 상당의 급여를 받는다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참고로 일반직원의 평균월수입은 </a:t>
            </a:r>
            <a:r>
              <a:rPr lang="en-US" altLang="ko-KR" dirty="0" smtClean="0"/>
              <a:t>700</a:t>
            </a:r>
            <a:r>
              <a:rPr lang="ko-KR" altLang="en-US" dirty="0" smtClean="0"/>
              <a:t>불 정도이다</a:t>
            </a:r>
            <a:r>
              <a:rPr lang="en-US" altLang="ko-KR" dirty="0" smtClean="0"/>
              <a:t>.</a:t>
            </a:r>
          </a:p>
          <a:p>
            <a:pPr>
              <a:lnSpc>
                <a:spcPct val="160000"/>
              </a:lnSpc>
              <a:buNone/>
            </a:pP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④ </a:t>
            </a:r>
            <a:r>
              <a:rPr lang="ko-KR" altLang="en-US" dirty="0" smtClean="0"/>
              <a:t>내부규율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경찰이나 </a:t>
            </a:r>
            <a:r>
              <a:rPr lang="ko-KR" altLang="en-US" dirty="0" err="1" smtClean="0"/>
              <a:t>군경찰의</a:t>
            </a:r>
            <a:r>
              <a:rPr lang="ko-KR" altLang="en-US" dirty="0" smtClean="0"/>
              <a:t> 기본이 되는 규율은 단체로서의 질서를 유지하기 위한 것이라는 의미가 강하나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민사경찰에게는 그것을 요구 할 수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각자가 자격에 맞는 직분을 다하고 있을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규율위반에 대하여서는 위반의 경중에 따라 계고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면직 및 연금폐지에 처할 수 있으며 결정권자는 주지사이지만 정직과 구류의 결정에 대하여서는 민사경찰국장에게도 권한이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말하자면 가벼운 규율위반의 에로 직무태만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근무중</a:t>
            </a:r>
            <a:r>
              <a:rPr lang="ko-KR" altLang="en-US" dirty="0" smtClean="0"/>
              <a:t> 음주 등이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중대위반으로서는 상사에 대한 비판이나 경찰도덕규정 위반 등이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정직은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 내지 </a:t>
            </a:r>
            <a:r>
              <a:rPr lang="en-US" altLang="ko-KR" dirty="0" smtClean="0"/>
              <a:t>90</a:t>
            </a:r>
            <a:r>
              <a:rPr lang="ko-KR" altLang="en-US" dirty="0" smtClean="0"/>
              <a:t>일이고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구류는 최고 </a:t>
            </a:r>
            <a:r>
              <a:rPr lang="en-US" altLang="ko-KR" dirty="0" smtClean="0"/>
              <a:t>30</a:t>
            </a:r>
            <a:r>
              <a:rPr lang="ko-KR" altLang="en-US" dirty="0" smtClean="0"/>
              <a:t>일간이다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428604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92935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⑤ 근무평정</a:t>
            </a:r>
            <a:r>
              <a:rPr lang="en-US" altLang="ko-KR" dirty="0" smtClean="0"/>
              <a:t>: </a:t>
            </a:r>
            <a:r>
              <a:rPr lang="ko-KR" altLang="en-US" dirty="0" smtClean="0"/>
              <a:t>규율위반을 비롯하여 위반 유무에 따라 평가된다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평가는 우수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 및 불량으로 분류하고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우수는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년간 위반 </a:t>
            </a:r>
            <a:r>
              <a:rPr lang="ko-KR" altLang="en-US" dirty="0" err="1" smtClean="0"/>
              <a:t>없는자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우량은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년간에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일 이상의 정직처분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불량은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년간에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일 이상의 정직처분을 받았을 때 평정된다</a:t>
            </a:r>
            <a:r>
              <a:rPr lang="en-US" altLang="ko-KR" dirty="0" smtClean="0"/>
              <a:t>.</a:t>
            </a:r>
          </a:p>
          <a:p>
            <a:pPr>
              <a:lnSpc>
                <a:spcPct val="160000"/>
              </a:lnSpc>
              <a:buNone/>
            </a:pP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⑥ </a:t>
            </a:r>
            <a:r>
              <a:rPr lang="ko-KR" altLang="en-US" dirty="0" smtClean="0"/>
              <a:t>경찰서</a:t>
            </a:r>
            <a:r>
              <a:rPr lang="en-US" altLang="ko-KR" dirty="0" smtClean="0"/>
              <a:t>: </a:t>
            </a:r>
            <a:r>
              <a:rPr lang="ko-KR" altLang="en-US" dirty="0" smtClean="0"/>
              <a:t>주</a:t>
            </a:r>
            <a:r>
              <a:rPr lang="en-US" altLang="ko-KR" dirty="0" smtClean="0"/>
              <a:t>(</a:t>
            </a:r>
            <a:r>
              <a:rPr lang="ko-KR" altLang="en-US" dirty="0" smtClean="0"/>
              <a:t>州</a:t>
            </a:r>
            <a:r>
              <a:rPr lang="en-US" altLang="ko-KR" dirty="0" smtClean="0"/>
              <a:t>) </a:t>
            </a:r>
            <a:r>
              <a:rPr lang="ko-KR" altLang="en-US" dirty="0" smtClean="0"/>
              <a:t>내에 </a:t>
            </a:r>
            <a:r>
              <a:rPr lang="en-US" altLang="ko-KR" dirty="0" smtClean="0"/>
              <a:t>122</a:t>
            </a:r>
            <a:r>
              <a:rPr lang="ko-KR" altLang="en-US" dirty="0" smtClean="0"/>
              <a:t>개의 경찰서를 배치하여 관할내의 사건사고에 대처하고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민사경찰은 </a:t>
            </a:r>
            <a:r>
              <a:rPr lang="ko-KR" altLang="en-US" dirty="0" err="1" smtClean="0"/>
              <a:t>주내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州內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크게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개의 지역으로 나누고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 내의 경찰서를 감독하는 </a:t>
            </a:r>
            <a:r>
              <a:rPr lang="ko-KR" altLang="en-US" dirty="0" err="1" smtClean="0"/>
              <a:t>경찰부를</a:t>
            </a:r>
            <a:r>
              <a:rPr lang="ko-KR" altLang="en-US" dirty="0" smtClean="0"/>
              <a:t> 본부 내에 설치하고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관할지역은 </a:t>
            </a:r>
            <a:r>
              <a:rPr lang="ko-KR" altLang="en-US" dirty="0" err="1" smtClean="0"/>
              <a:t>군경찰의</a:t>
            </a:r>
            <a:r>
              <a:rPr lang="ko-KR" altLang="en-US" dirty="0" smtClean="0"/>
              <a:t> 각 지역본부의 관할과 중복된다</a:t>
            </a:r>
            <a:r>
              <a:rPr lang="en-US" altLang="ko-KR" dirty="0" smtClean="0"/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     주도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州都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경찰부는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40</a:t>
            </a:r>
            <a:r>
              <a:rPr lang="ko-KR" altLang="en-US" dirty="0" smtClean="0"/>
              <a:t>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署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서부 </a:t>
            </a:r>
            <a:r>
              <a:rPr lang="ko-KR" altLang="en-US" dirty="0" err="1" smtClean="0"/>
              <a:t>경찰부는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16</a:t>
            </a:r>
            <a:r>
              <a:rPr lang="ko-KR" altLang="en-US" dirty="0" smtClean="0"/>
              <a:t>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署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시외 </a:t>
            </a:r>
            <a:r>
              <a:rPr lang="ko-KR" altLang="en-US" dirty="0" err="1" smtClean="0"/>
              <a:t>경찰부</a:t>
            </a:r>
            <a:r>
              <a:rPr lang="ko-KR" altLang="en-US" dirty="0" smtClean="0"/>
              <a:t> </a:t>
            </a:r>
            <a:r>
              <a:rPr lang="en-US" altLang="ko-KR" dirty="0" smtClean="0"/>
              <a:t>66</a:t>
            </a:r>
            <a:r>
              <a:rPr lang="ko-KR" altLang="en-US" dirty="0" smtClean="0"/>
              <a:t>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署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구성되어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경찰서의 서원수</a:t>
            </a:r>
            <a:r>
              <a:rPr lang="en-US" altLang="ko-KR" dirty="0" smtClean="0"/>
              <a:t>(</a:t>
            </a:r>
            <a:r>
              <a:rPr lang="ko-KR" altLang="en-US" dirty="0" smtClean="0"/>
              <a:t>署員數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관할의 여러 조건에 따라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인에서 </a:t>
            </a:r>
            <a:r>
              <a:rPr lang="en-US" altLang="ko-KR" dirty="0" smtClean="0"/>
              <a:t>80</a:t>
            </a:r>
            <a:r>
              <a:rPr lang="ko-KR" altLang="en-US" dirty="0" smtClean="0"/>
              <a:t>인 정도로 상당히 차이가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경찰서는 서장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署長</a:t>
            </a:r>
            <a:r>
              <a:rPr lang="en-US" altLang="ko-KR" dirty="0" smtClean="0"/>
              <a:t>)</a:t>
            </a:r>
            <a:r>
              <a:rPr lang="ko-KR" altLang="en-US" dirty="0" smtClean="0"/>
              <a:t>인 관리</a:t>
            </a:r>
            <a:r>
              <a:rPr lang="en-US" altLang="ko-KR" dirty="0" smtClean="0"/>
              <a:t>(</a:t>
            </a:r>
            <a:r>
              <a:rPr lang="ko-KR" altLang="en-US" dirty="0" smtClean="0"/>
              <a:t>管理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밑에 보좌하는 관리관이 </a:t>
            </a:r>
            <a:r>
              <a:rPr lang="en-US" altLang="ko-KR" dirty="0" smtClean="0"/>
              <a:t>3~4</a:t>
            </a:r>
            <a:r>
              <a:rPr lang="ko-KR" altLang="en-US" dirty="0" smtClean="0"/>
              <a:t>명이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그들이 </a:t>
            </a:r>
            <a:r>
              <a:rPr lang="ko-KR" altLang="en-US" dirty="0" err="1" smtClean="0"/>
              <a:t>당직장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堂直長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으로서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시간 교대근무를 실시하고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7223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ko-KR" sz="4000" dirty="0" smtClean="0"/>
              <a:t>6) </a:t>
            </a:r>
            <a:r>
              <a:rPr lang="ko-KR" altLang="en-US" sz="4000" dirty="0" err="1" smtClean="0"/>
              <a:t>군경찰</a:t>
            </a:r>
            <a:r>
              <a:rPr lang="en-US" altLang="ko-KR" sz="4000" dirty="0" smtClean="0"/>
              <a:t>(POLICIA MILITAR)</a:t>
            </a:r>
          </a:p>
          <a:p>
            <a:pPr>
              <a:lnSpc>
                <a:spcPct val="160000"/>
              </a:lnSpc>
              <a:buNone/>
            </a:pPr>
            <a:endParaRPr lang="en-US" altLang="ko-KR" sz="4000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sz="4000" dirty="0" smtClean="0"/>
              <a:t>     </a:t>
            </a:r>
            <a:r>
              <a:rPr lang="ko-KR" altLang="en-US" sz="4000" dirty="0" err="1" smtClean="0"/>
              <a:t>군경찰</a:t>
            </a:r>
            <a:r>
              <a:rPr lang="ko-KR" altLang="en-US" sz="4000" dirty="0" smtClean="0"/>
              <a:t> 사관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士官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의 임명권은 주시사에게 있고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주시사의</a:t>
            </a:r>
            <a:r>
              <a:rPr lang="ko-KR" altLang="en-US" sz="4000" dirty="0" smtClean="0"/>
              <a:t> 관리하에 있음은 기술한 바와 같으며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연방은 </a:t>
            </a:r>
            <a:r>
              <a:rPr lang="ko-KR" altLang="en-US" sz="4000" dirty="0" err="1" smtClean="0"/>
              <a:t>군경찰의</a:t>
            </a:r>
            <a:r>
              <a:rPr lang="ko-KR" altLang="en-US" sz="4000" dirty="0" smtClean="0"/>
              <a:t> 조직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정원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무기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보장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保障</a:t>
            </a:r>
            <a:r>
              <a:rPr lang="en-US" altLang="ko-KR" sz="4000" dirty="0" smtClean="0"/>
              <a:t>), </a:t>
            </a:r>
            <a:r>
              <a:rPr lang="ko-KR" altLang="en-US" sz="4000" dirty="0" smtClean="0"/>
              <a:t>소집 및 동원의 일반적 규칙을 정할 수 있는 권리가 있다</a:t>
            </a:r>
            <a:r>
              <a:rPr lang="en-US" altLang="ko-KR" sz="4000" dirty="0" smtClean="0"/>
              <a:t>. </a:t>
            </a:r>
            <a:r>
              <a:rPr lang="ko-KR" altLang="en-US" sz="4000" dirty="0" err="1" smtClean="0"/>
              <a:t>군경찰의</a:t>
            </a:r>
            <a:r>
              <a:rPr lang="ko-KR" altLang="en-US" sz="4000" dirty="0" smtClean="0"/>
              <a:t> 육군의 보조병력 또는 예비병력이기 때문이다</a:t>
            </a:r>
            <a:r>
              <a:rPr lang="en-US" altLang="ko-KR" sz="40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endParaRPr lang="en-US" altLang="ko-KR" sz="4000" dirty="0" smtClean="0"/>
          </a:p>
          <a:p>
            <a:pPr>
              <a:lnSpc>
                <a:spcPct val="160000"/>
              </a:lnSpc>
              <a:buNone/>
            </a:pPr>
            <a:r>
              <a:rPr lang="ko-KR" altLang="en-US" sz="4000" dirty="0" smtClean="0"/>
              <a:t>     </a:t>
            </a:r>
            <a:r>
              <a:rPr lang="ko-KR" altLang="en-US" sz="4000" dirty="0" err="1" smtClean="0"/>
              <a:t>군경찰은</a:t>
            </a:r>
            <a:r>
              <a:rPr lang="ko-KR" altLang="en-US" sz="4000" dirty="0" smtClean="0"/>
              <a:t> 현역장교인 </a:t>
            </a:r>
            <a:r>
              <a:rPr lang="ko-KR" altLang="en-US" sz="4000" dirty="0" err="1" smtClean="0"/>
              <a:t>군경찰국장</a:t>
            </a:r>
            <a:r>
              <a:rPr lang="ko-KR" altLang="en-US" sz="4000" dirty="0" smtClean="0"/>
              <a:t> 겸 총사령관에 의해 지휘 감독되지만 </a:t>
            </a:r>
            <a:r>
              <a:rPr lang="ko-KR" altLang="en-US" sz="4000" dirty="0" err="1" smtClean="0"/>
              <a:t>군경찰의</a:t>
            </a:r>
            <a:r>
              <a:rPr lang="ko-KR" altLang="en-US" sz="4000" dirty="0" smtClean="0"/>
              <a:t> 최상의 계급은 대령으로서 장관의 계급을 설치할 수 없다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유사시 육군 보조병력으로 동원되기 때문에 육군의 </a:t>
            </a:r>
            <a:r>
              <a:rPr lang="ko-KR" altLang="en-US" sz="4000" dirty="0" err="1" smtClean="0"/>
              <a:t>군경찰에</a:t>
            </a:r>
            <a:r>
              <a:rPr lang="ko-KR" altLang="en-US" sz="4000" dirty="0" smtClean="0"/>
              <a:t> 대한 </a:t>
            </a:r>
            <a:r>
              <a:rPr lang="ko-KR" altLang="en-US" sz="4000" dirty="0" err="1" smtClean="0"/>
              <a:t>콘트롤</a:t>
            </a:r>
            <a:r>
              <a:rPr lang="ko-KR" altLang="en-US" sz="4000" dirty="0" smtClean="0"/>
              <a:t> 기능을 보유하여 평상시부터 육군의 우위성을 유지하기 위한 수단이라고 생각된다</a:t>
            </a:r>
            <a:r>
              <a:rPr lang="en-US" altLang="ko-KR" sz="4000" dirty="0" smtClean="0"/>
              <a:t>.</a:t>
            </a:r>
          </a:p>
          <a:p>
            <a:pPr>
              <a:lnSpc>
                <a:spcPct val="160000"/>
              </a:lnSpc>
              <a:buNone/>
            </a:pPr>
            <a:endParaRPr lang="en-US" altLang="ko-KR" sz="4000" dirty="0" smtClean="0"/>
          </a:p>
          <a:p>
            <a:pPr>
              <a:lnSpc>
                <a:spcPct val="160000"/>
              </a:lnSpc>
              <a:buNone/>
            </a:pPr>
            <a:r>
              <a:rPr lang="ko-KR" altLang="en-US" sz="4000" dirty="0" smtClean="0"/>
              <a:t>     이것은 예산에 대한 문제에서도 생각해보면 </a:t>
            </a:r>
            <a:r>
              <a:rPr lang="ko-KR" altLang="en-US" sz="4000" dirty="0" err="1" smtClean="0"/>
              <a:t>군경찰</a:t>
            </a:r>
            <a:r>
              <a:rPr lang="ko-KR" altLang="en-US" sz="4000" dirty="0" smtClean="0"/>
              <a:t> </a:t>
            </a:r>
            <a:r>
              <a:rPr lang="ko-KR" altLang="en-US" sz="4000" dirty="0" err="1" smtClean="0"/>
              <a:t>예산중</a:t>
            </a:r>
            <a:r>
              <a:rPr lang="ko-KR" altLang="en-US" sz="4000" dirty="0" smtClean="0"/>
              <a:t> 차량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무기 및 탄약 등 일부 장비에 대해서는 주지사의 사정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査定</a:t>
            </a:r>
            <a:r>
              <a:rPr lang="en-US" altLang="ko-KR" sz="4000" dirty="0" smtClean="0"/>
              <a:t>) </a:t>
            </a:r>
            <a:r>
              <a:rPr lang="ko-KR" altLang="en-US" sz="4000" dirty="0" smtClean="0"/>
              <a:t>후 </a:t>
            </a:r>
            <a:r>
              <a:rPr lang="ko-KR" altLang="en-US" sz="4000" dirty="0" err="1" smtClean="0"/>
              <a:t>육군성</a:t>
            </a:r>
            <a:r>
              <a:rPr lang="ko-KR" altLang="en-US" sz="4000" dirty="0" smtClean="0"/>
              <a:t> </a:t>
            </a:r>
            <a:r>
              <a:rPr lang="ko-KR" altLang="en-US" sz="4000" dirty="0" err="1" smtClean="0"/>
              <a:t>군경찰</a:t>
            </a:r>
            <a:r>
              <a:rPr lang="ko-KR" altLang="en-US" sz="4000" dirty="0" smtClean="0"/>
              <a:t> 관리국의 허가가 있어야 집행된다</a:t>
            </a:r>
            <a:r>
              <a:rPr lang="en-US" altLang="ko-KR" sz="400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357166"/>
            <a:ext cx="8229600" cy="71438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ko-KR" altLang="en-US" sz="4000" dirty="0" smtClean="0"/>
              <a:t>① 임무</a:t>
            </a:r>
            <a:r>
              <a:rPr lang="en-US" altLang="ko-KR" sz="4000" dirty="0" smtClean="0"/>
              <a:t>: </a:t>
            </a:r>
            <a:r>
              <a:rPr lang="ko-KR" altLang="en-US" sz="4000" dirty="0" err="1" smtClean="0"/>
              <a:t>주내</a:t>
            </a:r>
            <a:r>
              <a:rPr lang="en-US" altLang="ko-KR" sz="4000" dirty="0" smtClean="0"/>
              <a:t>(</a:t>
            </a:r>
            <a:r>
              <a:rPr lang="ko-KR" altLang="en-US" sz="4000" dirty="0" err="1" smtClean="0"/>
              <a:t>州內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의 경계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경비를 실시하나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공공의 질서유지를 행한다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구체적으로는 사건사고 발생시의 </a:t>
            </a:r>
            <a:r>
              <a:rPr lang="ko-KR" altLang="en-US" sz="4000" dirty="0" err="1" smtClean="0"/>
              <a:t>초동수사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가두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街頭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에 대한 경계경비 활동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연방도</a:t>
            </a:r>
            <a:r>
              <a:rPr lang="en-US" altLang="ko-KR" sz="4000" dirty="0" smtClean="0"/>
              <a:t>(</a:t>
            </a:r>
            <a:r>
              <a:rPr lang="ko-KR" altLang="en-US" sz="4000" dirty="0" err="1" smtClean="0"/>
              <a:t>連防道</a:t>
            </a:r>
            <a:r>
              <a:rPr lang="en-US" altLang="ko-KR" sz="4000" dirty="0" smtClean="0"/>
              <a:t>) </a:t>
            </a:r>
            <a:r>
              <a:rPr lang="ko-KR" altLang="en-US" sz="4000" dirty="0" smtClean="0"/>
              <a:t>이외의 도로에서 교통의 안전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단속활동 등으로 제복을 착용하고 우리나라 지역경찰 및 지구대의 직무와 유사하다</a:t>
            </a:r>
            <a:r>
              <a:rPr lang="en-US" altLang="ko-KR" sz="4000" dirty="0" smtClean="0"/>
              <a:t>.</a:t>
            </a:r>
          </a:p>
          <a:p>
            <a:pPr>
              <a:lnSpc>
                <a:spcPct val="170000"/>
              </a:lnSpc>
              <a:buNone/>
            </a:pPr>
            <a:endParaRPr lang="en-US" altLang="ko-KR" sz="4000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sz="4000" dirty="0" smtClean="0"/>
              <a:t>② </a:t>
            </a:r>
            <a:r>
              <a:rPr lang="ko-KR" altLang="en-US" sz="4000" dirty="0" smtClean="0"/>
              <a:t>경찰서</a:t>
            </a:r>
            <a:r>
              <a:rPr lang="en-US" altLang="ko-KR" sz="4000" dirty="0" smtClean="0"/>
              <a:t>: </a:t>
            </a:r>
            <a:r>
              <a:rPr lang="ko-KR" altLang="en-US" sz="4000" dirty="0" smtClean="0"/>
              <a:t>우리나라의 경찰서에 해당되는 것이 대대이고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대대장은 지역 본부장의 지휘하에 관할지역 내의 치안유지를 담당하고 있다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주도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州都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방면본부에는 </a:t>
            </a:r>
            <a:r>
              <a:rPr lang="en-US" altLang="ko-KR" sz="4000" dirty="0" smtClean="0"/>
              <a:t>17</a:t>
            </a:r>
            <a:r>
              <a:rPr lang="ko-KR" altLang="en-US" sz="4000" dirty="0" smtClean="0"/>
              <a:t>개의 대대가 배치되어 있으며</a:t>
            </a:r>
            <a:r>
              <a:rPr lang="en-US" altLang="ko-KR" sz="4000" dirty="0" smtClean="0"/>
              <a:t>, </a:t>
            </a:r>
            <a:r>
              <a:rPr lang="ko-KR" altLang="en-US" sz="4000" dirty="0" err="1" smtClean="0"/>
              <a:t>리오데자네이루</a:t>
            </a:r>
            <a:r>
              <a:rPr lang="ko-KR" altLang="en-US" sz="4000" dirty="0" smtClean="0"/>
              <a:t> 도시권</a:t>
            </a:r>
            <a:r>
              <a:rPr lang="en-US" altLang="ko-KR" sz="4000" dirty="0" smtClean="0"/>
              <a:t>(</a:t>
            </a:r>
            <a:r>
              <a:rPr lang="ko-KR" altLang="en-US" sz="4000" dirty="0" err="1" smtClean="0"/>
              <a:t>주내</a:t>
            </a:r>
            <a:r>
              <a:rPr lang="en-US" altLang="ko-KR" sz="4000" dirty="0" smtClean="0"/>
              <a:t>(</a:t>
            </a:r>
            <a:r>
              <a:rPr lang="ko-KR" altLang="en-US" sz="4000" dirty="0" err="1" smtClean="0"/>
              <a:t>州內</a:t>
            </a:r>
            <a:r>
              <a:rPr lang="en-US" altLang="ko-KR" sz="4000" dirty="0" smtClean="0"/>
              <a:t>) </a:t>
            </a:r>
            <a:r>
              <a:rPr lang="ko-KR" altLang="en-US" sz="4000" dirty="0" smtClean="0"/>
              <a:t>인구의 약 </a:t>
            </a:r>
            <a:r>
              <a:rPr lang="en-US" altLang="ko-KR" sz="4000" dirty="0" smtClean="0"/>
              <a:t>6</a:t>
            </a:r>
            <a:r>
              <a:rPr lang="ko-KR" altLang="en-US" sz="4000" dirty="0" smtClean="0"/>
              <a:t>할이 거주</a:t>
            </a:r>
            <a:r>
              <a:rPr lang="en-US" altLang="ko-KR" sz="4000" dirty="0" smtClean="0"/>
              <a:t>)</a:t>
            </a:r>
            <a:r>
              <a:rPr lang="ko-KR" altLang="en-US" sz="4000" dirty="0" smtClean="0"/>
              <a:t>을 관할하고 있다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그 외 시외방면본부의 지휘명령 하에는 </a:t>
            </a:r>
            <a:r>
              <a:rPr lang="en-US" altLang="ko-KR" sz="4000" dirty="0" smtClean="0"/>
              <a:t>9</a:t>
            </a:r>
            <a:r>
              <a:rPr lang="ko-KR" altLang="en-US" sz="4000" dirty="0" smtClean="0"/>
              <a:t>개 대대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서부방면본부에는 </a:t>
            </a:r>
            <a:r>
              <a:rPr lang="en-US" altLang="ko-KR" sz="4000" dirty="0" smtClean="0"/>
              <a:t>3</a:t>
            </a:r>
            <a:r>
              <a:rPr lang="ko-KR" altLang="en-US" sz="4000" dirty="0" smtClean="0"/>
              <a:t>개 대대가 배치되어 있다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대대는 </a:t>
            </a:r>
            <a:r>
              <a:rPr lang="en-US" altLang="ko-KR" sz="4000" dirty="0" smtClean="0"/>
              <a:t>350</a:t>
            </a:r>
            <a:r>
              <a:rPr lang="ko-KR" altLang="en-US" sz="4000" dirty="0" smtClean="0"/>
              <a:t>명으로부터 </a:t>
            </a:r>
            <a:r>
              <a:rPr lang="en-US" altLang="ko-KR" sz="4000" dirty="0" smtClean="0"/>
              <a:t>1,300</a:t>
            </a:r>
            <a:r>
              <a:rPr lang="ko-KR" altLang="en-US" sz="4000" dirty="0" smtClean="0"/>
              <a:t>명 정도 규모로서 관할지역 내의 인구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범죄발생 상황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기타 여러 조건에 따라 체제가 다르다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대대의 근무는 내근과 교통정리 근무를 제외하고 </a:t>
            </a:r>
            <a:r>
              <a:rPr lang="en-US" altLang="ko-KR" sz="4000" dirty="0" smtClean="0"/>
              <a:t>24</a:t>
            </a:r>
            <a:r>
              <a:rPr lang="ko-KR" altLang="en-US" sz="4000" dirty="0" smtClean="0"/>
              <a:t>시간 </a:t>
            </a:r>
            <a:r>
              <a:rPr lang="en-US" altLang="ko-KR" sz="4000" dirty="0" smtClean="0"/>
              <a:t>3</a:t>
            </a:r>
            <a:r>
              <a:rPr lang="ko-KR" altLang="en-US" sz="4000" dirty="0" smtClean="0"/>
              <a:t>교대제가 기본이지만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대대에 따라서는 </a:t>
            </a:r>
            <a:r>
              <a:rPr lang="en-US" altLang="ko-KR" sz="4000" dirty="0" smtClean="0"/>
              <a:t>12</a:t>
            </a:r>
            <a:r>
              <a:rPr lang="ko-KR" altLang="en-US" sz="4000" dirty="0" smtClean="0"/>
              <a:t>시간 근무를 </a:t>
            </a:r>
            <a:r>
              <a:rPr lang="en-US" altLang="ko-KR" sz="4000" dirty="0" smtClean="0"/>
              <a:t>2</a:t>
            </a:r>
            <a:r>
              <a:rPr lang="ko-KR" altLang="en-US" sz="4000" dirty="0" smtClean="0"/>
              <a:t>일하고 </a:t>
            </a:r>
            <a:r>
              <a:rPr lang="en-US" altLang="ko-KR" sz="4000" dirty="0" smtClean="0"/>
              <a:t>48</a:t>
            </a:r>
            <a:r>
              <a:rPr lang="ko-KR" altLang="en-US" sz="4000" dirty="0" smtClean="0"/>
              <a:t>시간 휴게하는 교대제를 실시하는 대대도 있어 기본에 의한 대대장의 재량은 인정되고 있다</a:t>
            </a:r>
            <a:r>
              <a:rPr lang="en-US" altLang="ko-KR" sz="4000" dirty="0" smtClean="0"/>
              <a:t>. </a:t>
            </a:r>
            <a:r>
              <a:rPr lang="ko-KR" altLang="en-US" sz="4000" dirty="0" smtClean="0"/>
              <a:t>우리나라의 파출소나 지서에 해당하는 것은 없으나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각 대대 소속의 교통감시소나 교통검문소가 있다</a:t>
            </a:r>
            <a:r>
              <a:rPr lang="en-US" altLang="ko-KR" sz="400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85728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260648"/>
            <a:ext cx="8401080" cy="6313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4000" dirty="0" smtClean="0"/>
              <a:t>경찰인력</a:t>
            </a:r>
            <a:r>
              <a:rPr lang="en-US" altLang="ko-KR" sz="4000" dirty="0" smtClean="0"/>
              <a:t>(</a:t>
            </a:r>
            <a:r>
              <a:rPr lang="ko-KR" altLang="en-US" sz="4000" dirty="0" err="1" smtClean="0"/>
              <a:t>주경찰</a:t>
            </a:r>
            <a:r>
              <a:rPr lang="en-US" altLang="ko-KR" sz="4000" dirty="0" smtClean="0"/>
              <a:t>-2002</a:t>
            </a:r>
            <a:r>
              <a:rPr lang="ko-KR" altLang="en-US" sz="4000" dirty="0" smtClean="0"/>
              <a:t>년</a:t>
            </a:r>
            <a:r>
              <a:rPr lang="en-US" altLang="ko-KR" sz="4000" dirty="0" smtClean="0"/>
              <a:t>)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경찰인원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000" dirty="0" smtClean="0"/>
              <a:t>   브라질 </a:t>
            </a:r>
            <a:r>
              <a:rPr lang="en-US" altLang="ko-KR" sz="2000" dirty="0" smtClean="0"/>
              <a:t>27</a:t>
            </a:r>
            <a:r>
              <a:rPr lang="ko-KR" altLang="en-US" sz="2000" dirty="0" smtClean="0"/>
              <a:t>개 주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州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경찰 총원은 </a:t>
            </a:r>
            <a:r>
              <a:rPr lang="en-US" altLang="ko-KR" sz="2000" dirty="0" smtClean="0"/>
              <a:t>473,037</a:t>
            </a:r>
            <a:r>
              <a:rPr lang="ko-KR" altLang="en-US" sz="2000" dirty="0" smtClean="0"/>
              <a:t>명으로 민경이 </a:t>
            </a:r>
            <a:r>
              <a:rPr lang="en-US" altLang="ko-KR" sz="2000" dirty="0" smtClean="0"/>
              <a:t>111,977</a:t>
            </a:r>
            <a:r>
              <a:rPr lang="ko-KR" altLang="en-US" sz="2000" dirty="0" smtClean="0"/>
              <a:t>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군경이 </a:t>
            </a:r>
            <a:r>
              <a:rPr lang="en-US" altLang="ko-KR" sz="2000" dirty="0" smtClean="0"/>
              <a:t>361,060</a:t>
            </a:r>
            <a:r>
              <a:rPr lang="ko-KR" altLang="en-US" sz="2000" dirty="0" smtClean="0"/>
              <a:t>명이며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경찰관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인당 평균 담당인구 </a:t>
            </a:r>
            <a:r>
              <a:rPr lang="en-US" altLang="ko-KR" sz="2000" dirty="0" smtClean="0"/>
              <a:t>358.9</a:t>
            </a:r>
            <a:r>
              <a:rPr lang="ko-KR" altLang="en-US" sz="2000" dirty="0" smtClean="0"/>
              <a:t>명이며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상파울로</a:t>
            </a:r>
            <a:r>
              <a:rPr lang="ko-KR" altLang="en-US" sz="2000" dirty="0" smtClean="0"/>
              <a:t> 경찰은 총원이 </a:t>
            </a:r>
            <a:r>
              <a:rPr lang="en-US" altLang="ko-KR" sz="2000" dirty="0" smtClean="0"/>
              <a:t>118,179</a:t>
            </a:r>
            <a:r>
              <a:rPr lang="ko-KR" altLang="en-US" sz="2000" dirty="0" smtClean="0"/>
              <a:t>명으로 민경이 </a:t>
            </a:r>
            <a:r>
              <a:rPr lang="en-US" altLang="ko-KR" sz="2000" dirty="0" smtClean="0"/>
              <a:t>36,594</a:t>
            </a:r>
            <a:r>
              <a:rPr lang="ko-KR" altLang="en-US" sz="2000" dirty="0" smtClean="0"/>
              <a:t>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군경이 </a:t>
            </a:r>
            <a:r>
              <a:rPr lang="en-US" altLang="ko-KR" sz="2000" dirty="0" smtClean="0"/>
              <a:t>81,585</a:t>
            </a:r>
            <a:r>
              <a:rPr lang="ko-KR" altLang="en-US" sz="2000" dirty="0" smtClean="0"/>
              <a:t>명이며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주인구가 </a:t>
            </a:r>
            <a:r>
              <a:rPr lang="en-US" altLang="ko-KR" sz="2000" dirty="0" smtClean="0"/>
              <a:t>37,032,403</a:t>
            </a:r>
            <a:r>
              <a:rPr lang="ko-KR" altLang="en-US" sz="2000" dirty="0" smtClean="0"/>
              <a:t>명이므로 경찰관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인당 담당인구는 </a:t>
            </a:r>
            <a:r>
              <a:rPr lang="en-US" altLang="ko-KR" sz="2000" dirty="0" smtClean="0"/>
              <a:t>313.3</a:t>
            </a:r>
            <a:r>
              <a:rPr lang="ko-KR" altLang="en-US" sz="2000" dirty="0" smtClean="0"/>
              <a:t>명이다</a:t>
            </a:r>
            <a:r>
              <a:rPr lang="en-US" altLang="ko-KR" sz="200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571480"/>
            <a:ext cx="8229600" cy="571520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5866"/>
          </a:xfrm>
        </p:spPr>
        <p:txBody>
          <a:bodyPr/>
          <a:lstStyle/>
          <a:p>
            <a:pPr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분야별 인력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sz="2000" dirty="0" smtClean="0"/>
              <a:t>* 군경 소방관은 제외</a:t>
            </a:r>
            <a:r>
              <a:rPr lang="en-US" altLang="ko-KR" sz="200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500042"/>
            <a:ext cx="8229600" cy="214314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16" y="2000240"/>
          <a:ext cx="8644000" cy="2155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4"/>
                <a:gridCol w="1446616"/>
                <a:gridCol w="1080500"/>
                <a:gridCol w="1080500"/>
                <a:gridCol w="1080500"/>
                <a:gridCol w="1080500"/>
                <a:gridCol w="1080500"/>
                <a:gridCol w="1080500"/>
              </a:tblGrid>
              <a:tr h="5560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군경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민경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계</a:t>
                      </a:r>
                      <a:endParaRPr lang="ko-KR" altLang="en-US" dirty="0"/>
                    </a:p>
                  </a:txBody>
                  <a:tcPr/>
                </a:tc>
              </a:tr>
              <a:tr h="9596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분야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주도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상파울로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수도권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지방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고속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도로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환경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5560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36,762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8,698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30,154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2,904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2,087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36,594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118,179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572560" cy="500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직급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한국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직책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치안총감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사령관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치안정감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부사령관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치안감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지역사령관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국장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경무관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연대장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중령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총경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대대장 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과장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소령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부대대장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중대장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중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소위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소대장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하사관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분대장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상병</a:t>
                      </a:r>
                      <a:r>
                        <a:rPr lang="en-US" altLang="ko-KR" dirty="0" smtClean="0"/>
                        <a:t>,  </a:t>
                      </a:r>
                      <a:r>
                        <a:rPr lang="ko-KR" altLang="en-US" dirty="0" smtClean="0"/>
                        <a:t>병장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병사</a:t>
                      </a:r>
                      <a:endParaRPr lang="ko-KR" altLang="en-US" dirty="0"/>
                    </a:p>
                  </a:txBody>
                  <a:tcPr/>
                </a:tc>
              </a:tr>
              <a:tr h="416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일병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이병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순경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병사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005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브라질 주 경찰의 계급체계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484030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arenBoth"/>
            </a:pPr>
            <a:r>
              <a:rPr lang="ko-KR" altLang="en-US" dirty="0" smtClean="0"/>
              <a:t>연방경찰</a:t>
            </a:r>
            <a:endParaRPr lang="en-US" altLang="ko-KR" dirty="0" smtClean="0"/>
          </a:p>
          <a:p>
            <a:pPr marL="514350" indent="-514350">
              <a:buAutoNum type="arabicParenBoth"/>
            </a:pPr>
            <a:endParaRPr lang="ko-KR" altLang="en-US" dirty="0"/>
          </a:p>
          <a:p>
            <a:pPr>
              <a:lnSpc>
                <a:spcPct val="170000"/>
              </a:lnSpc>
              <a:buNone/>
            </a:pPr>
            <a:r>
              <a:rPr lang="en-US" altLang="ko-KR" dirty="0"/>
              <a:t>1) </a:t>
            </a:r>
            <a:r>
              <a:rPr lang="ko-KR" altLang="en-US" dirty="0"/>
              <a:t>연방경찰은 </a:t>
            </a:r>
            <a:r>
              <a:rPr lang="en-US" altLang="ko-KR" dirty="0"/>
              <a:t>1940</a:t>
            </a:r>
            <a:r>
              <a:rPr lang="ko-KR" altLang="en-US" dirty="0"/>
              <a:t>년 연방수도인 리우데자네이루 민경이 </a:t>
            </a:r>
            <a:r>
              <a:rPr lang="ko-KR" altLang="en-US" dirty="0" err="1"/>
              <a:t>연방경찰부로</a:t>
            </a:r>
            <a:r>
              <a:rPr lang="ko-KR" altLang="en-US" dirty="0"/>
              <a:t> 개명되면서 탄생하였으나</a:t>
            </a:r>
            <a:r>
              <a:rPr lang="en-US" altLang="ko-KR" dirty="0"/>
              <a:t>, </a:t>
            </a:r>
            <a:r>
              <a:rPr lang="ko-KR" altLang="en-US" dirty="0"/>
              <a:t>업무는 연방자치주에 한정되어 오다 </a:t>
            </a:r>
            <a:r>
              <a:rPr lang="en-US" altLang="ko-KR" dirty="0"/>
              <a:t>1946</a:t>
            </a:r>
            <a:r>
              <a:rPr lang="ko-KR" altLang="en-US" dirty="0"/>
              <a:t>년 밀수</a:t>
            </a:r>
            <a:r>
              <a:rPr lang="en-US" altLang="ko-KR" dirty="0"/>
              <a:t>, </a:t>
            </a:r>
            <a:r>
              <a:rPr lang="ko-KR" altLang="en-US" dirty="0"/>
              <a:t>마약분야에서 국가관할권 발생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/>
              <a:t>2) 1960</a:t>
            </a:r>
            <a:r>
              <a:rPr lang="ko-KR" altLang="en-US" dirty="0"/>
              <a:t>년 브라질리아 </a:t>
            </a:r>
            <a:r>
              <a:rPr lang="ko-KR" altLang="en-US" dirty="0" err="1"/>
              <a:t>천도시</a:t>
            </a:r>
            <a:r>
              <a:rPr lang="en-US" altLang="ko-KR" dirty="0"/>
              <a:t>(</a:t>
            </a:r>
            <a:r>
              <a:rPr lang="ko-KR" altLang="en-US" dirty="0" err="1"/>
              <a:t>遷度時</a:t>
            </a:r>
            <a:r>
              <a:rPr lang="en-US" altLang="ko-KR" dirty="0"/>
              <a:t>) </a:t>
            </a:r>
            <a:r>
              <a:rPr lang="ko-KR" altLang="en-US" dirty="0"/>
              <a:t>연방경찰부가 </a:t>
            </a:r>
            <a:r>
              <a:rPr lang="ko-KR" altLang="en-US" dirty="0" err="1"/>
              <a:t>구아나바라주</a:t>
            </a:r>
            <a:r>
              <a:rPr lang="ko-KR" altLang="en-US" dirty="0"/>
              <a:t> </a:t>
            </a:r>
            <a:r>
              <a:rPr lang="ko-KR" altLang="en-US" dirty="0" err="1"/>
              <a:t>공안국에</a:t>
            </a:r>
            <a:r>
              <a:rPr lang="ko-KR" altLang="en-US" dirty="0"/>
              <a:t> 소속됨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/>
              <a:t>3) 1962</a:t>
            </a:r>
            <a:r>
              <a:rPr lang="ko-KR" altLang="en-US" dirty="0"/>
              <a:t>년 브라질리아의 경찰은 </a:t>
            </a:r>
            <a:r>
              <a:rPr lang="ko-KR" altLang="en-US" dirty="0" err="1"/>
              <a:t>구아나바라주</a:t>
            </a:r>
            <a:r>
              <a:rPr lang="ko-KR" altLang="en-US" dirty="0"/>
              <a:t> </a:t>
            </a:r>
            <a:r>
              <a:rPr lang="ko-KR" altLang="en-US" dirty="0" err="1"/>
              <a:t>공안국에서</a:t>
            </a:r>
            <a:r>
              <a:rPr lang="ko-KR" altLang="en-US" dirty="0"/>
              <a:t> 분리</a:t>
            </a:r>
            <a:r>
              <a:rPr lang="en-US" altLang="ko-KR" dirty="0"/>
              <a:t>, </a:t>
            </a:r>
            <a:r>
              <a:rPr lang="ko-KR" altLang="en-US" dirty="0"/>
              <a:t>연방정부 </a:t>
            </a:r>
            <a:r>
              <a:rPr lang="ko-KR" altLang="en-US" dirty="0" err="1"/>
              <a:t>법무성</a:t>
            </a:r>
            <a:r>
              <a:rPr lang="ko-KR" altLang="en-US" dirty="0"/>
              <a:t> 산하 연방경찰 구성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/>
              <a:t>4) 1964</a:t>
            </a:r>
            <a:r>
              <a:rPr lang="ko-KR" altLang="en-US" dirty="0"/>
              <a:t>년 브라질 전체로 관할 확대</a:t>
            </a:r>
            <a:r>
              <a:rPr lang="en-US" altLang="ko-KR" dirty="0"/>
              <a:t>(</a:t>
            </a:r>
            <a:r>
              <a:rPr lang="ko-KR" altLang="en-US" dirty="0"/>
              <a:t>법률안 </a:t>
            </a:r>
            <a:r>
              <a:rPr lang="en-US" altLang="ko-KR" dirty="0"/>
              <a:t>4483</a:t>
            </a:r>
            <a:r>
              <a:rPr lang="ko-KR" altLang="en-US" dirty="0"/>
              <a:t>호</a:t>
            </a:r>
            <a:r>
              <a:rPr lang="en-US" altLang="ko-KR" dirty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/>
              <a:t>5) 1967</a:t>
            </a:r>
            <a:r>
              <a:rPr lang="ko-KR" altLang="en-US" dirty="0"/>
              <a:t>년 헌법</a:t>
            </a:r>
            <a:r>
              <a:rPr lang="en-US" altLang="ko-KR" dirty="0"/>
              <a:t>, </a:t>
            </a:r>
            <a:r>
              <a:rPr lang="ko-KR" altLang="en-US" dirty="0"/>
              <a:t>연방경찰의 권한과 조직</a:t>
            </a:r>
            <a:r>
              <a:rPr lang="en-US" altLang="ko-KR" dirty="0"/>
              <a:t>, </a:t>
            </a:r>
            <a:r>
              <a:rPr lang="ko-KR" altLang="en-US" dirty="0"/>
              <a:t>구성 및 유지 명시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/>
              <a:t>6) 1988</a:t>
            </a:r>
            <a:r>
              <a:rPr lang="ko-KR" altLang="en-US" dirty="0"/>
              <a:t>년 현행 헌법 제 </a:t>
            </a:r>
            <a:r>
              <a:rPr lang="en-US" altLang="ko-KR" dirty="0"/>
              <a:t>144</a:t>
            </a:r>
            <a:r>
              <a:rPr lang="ko-KR" altLang="en-US" dirty="0"/>
              <a:t>조에서 연방경찰을 헌법기관으로 명시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경찰연혁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836712"/>
            <a:ext cx="8929718" cy="6021288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lnSpc>
                <a:spcPct val="170000"/>
              </a:lnSpc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채용제도</a:t>
            </a:r>
            <a:endParaRPr lang="en-US" altLang="ko-KR" dirty="0" smtClean="0"/>
          </a:p>
          <a:p>
            <a:pPr marL="514350" indent="-514350">
              <a:lnSpc>
                <a:spcPct val="17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간부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① 경찰사관학교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경찰대학</a:t>
            </a:r>
            <a:r>
              <a:rPr lang="en-US" altLang="ko-KR" dirty="0" smtClean="0"/>
              <a:t>): 4</a:t>
            </a:r>
            <a:r>
              <a:rPr lang="ko-KR" altLang="en-US" dirty="0" err="1" smtClean="0"/>
              <a:t>년과정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고교졸업생 </a:t>
            </a:r>
            <a:r>
              <a:rPr lang="en-US" altLang="ko-KR" dirty="0" smtClean="0"/>
              <a:t>250</a:t>
            </a:r>
            <a:r>
              <a:rPr lang="ko-KR" altLang="en-US" dirty="0" smtClean="0"/>
              <a:t>명 선발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② 간부후보생</a:t>
            </a:r>
            <a:r>
              <a:rPr lang="en-US" altLang="ko-KR" dirty="0" smtClean="0"/>
              <a:t>(1</a:t>
            </a:r>
            <a:r>
              <a:rPr lang="ko-KR" altLang="en-US" dirty="0" smtClean="0"/>
              <a:t>년 교육</a:t>
            </a:r>
            <a:r>
              <a:rPr lang="en-US" altLang="ko-KR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경찰조직 </a:t>
            </a:r>
            <a:r>
              <a:rPr lang="en-US" altLang="ko-KR" dirty="0" smtClean="0"/>
              <a:t>15</a:t>
            </a:r>
            <a:r>
              <a:rPr lang="ko-KR" altLang="en-US" dirty="0" smtClean="0"/>
              <a:t>년 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대학졸업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소정시험 합격</a:t>
            </a:r>
            <a:r>
              <a:rPr lang="en-US" altLang="ko-KR" dirty="0" smtClean="0"/>
              <a:t>, 40~50</a:t>
            </a:r>
            <a:r>
              <a:rPr lang="ko-KR" altLang="en-US" dirty="0" smtClean="0"/>
              <a:t>명 선발        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나</a:t>
            </a:r>
            <a:r>
              <a:rPr lang="en-US" altLang="ko-KR" dirty="0" smtClean="0"/>
              <a:t>. </a:t>
            </a:r>
            <a:r>
              <a:rPr lang="ko-KR" altLang="en-US" dirty="0" smtClean="0"/>
              <a:t>소아과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치과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약사 등 전문분야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필요인원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2) </a:t>
            </a:r>
            <a:r>
              <a:rPr lang="ko-KR" altLang="en-US" dirty="0" err="1" smtClean="0"/>
              <a:t>비간부</a:t>
            </a:r>
            <a:r>
              <a:rPr lang="ko-KR" altLang="en-US" dirty="0" smtClean="0"/>
              <a:t>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신임채용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이병</a:t>
            </a:r>
            <a:r>
              <a:rPr lang="en-US" altLang="ko-KR" dirty="0" smtClean="0"/>
              <a:t>)</a:t>
            </a:r>
          </a:p>
          <a:p>
            <a:pPr>
              <a:lnSpc>
                <a:spcPct val="170000"/>
              </a:lnSpc>
              <a:buNone/>
            </a:pPr>
            <a:endParaRPr lang="ko-KR" altLang="en-US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교육제도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err="1" smtClean="0"/>
              <a:t>상파울로</a:t>
            </a:r>
            <a:r>
              <a:rPr lang="ko-KR" altLang="en-US" dirty="0" smtClean="0"/>
              <a:t> 군경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① 경찰사관학교</a:t>
            </a:r>
            <a:r>
              <a:rPr lang="en-US" altLang="ko-KR" dirty="0" smtClean="0"/>
              <a:t>(Academia de </a:t>
            </a:r>
            <a:r>
              <a:rPr lang="en-US" altLang="ko-KR" dirty="0" err="1" smtClean="0"/>
              <a:t>Policia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Militar</a:t>
            </a:r>
            <a:r>
              <a:rPr lang="en-US" altLang="ko-KR" dirty="0" smtClean="0"/>
              <a:t> do </a:t>
            </a:r>
            <a:r>
              <a:rPr lang="en-US" altLang="ko-KR" dirty="0" err="1" smtClean="0"/>
              <a:t>Barro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Brantco</a:t>
            </a:r>
            <a:r>
              <a:rPr lang="en-US" altLang="ko-KR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② </a:t>
            </a:r>
            <a:r>
              <a:rPr lang="ko-KR" altLang="en-US" dirty="0" smtClean="0"/>
              <a:t>고급장교 연수원</a:t>
            </a:r>
            <a:r>
              <a:rPr lang="en-US" altLang="ko-KR" dirty="0" smtClean="0"/>
              <a:t>(Centro de </a:t>
            </a:r>
            <a:r>
              <a:rPr lang="en-US" altLang="ko-KR" dirty="0" err="1" smtClean="0"/>
              <a:t>Aperfecioamento</a:t>
            </a:r>
            <a:r>
              <a:rPr lang="en-US" altLang="ko-KR" dirty="0" smtClean="0"/>
              <a:t> e </a:t>
            </a:r>
            <a:r>
              <a:rPr lang="en-US" altLang="ko-KR" dirty="0" err="1" smtClean="0"/>
              <a:t>Estudos</a:t>
            </a:r>
            <a:r>
              <a:rPr lang="en-US" altLang="ko-KR" dirty="0" smtClean="0"/>
              <a:t> Superior)      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중령과정 재교육</a:t>
            </a:r>
            <a:r>
              <a:rPr lang="en-US" altLang="ko-KR" dirty="0" smtClean="0"/>
              <a:t>(1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③ </a:t>
            </a:r>
            <a:r>
              <a:rPr lang="ko-KR" altLang="en-US" dirty="0" smtClean="0"/>
              <a:t>하사관학교</a:t>
            </a:r>
            <a:r>
              <a:rPr lang="en-US" altLang="ko-KR" dirty="0" smtClean="0"/>
              <a:t>(Centro de </a:t>
            </a:r>
            <a:r>
              <a:rPr lang="en-US" altLang="ko-KR" dirty="0" err="1" smtClean="0"/>
              <a:t>Formacao</a:t>
            </a:r>
            <a:r>
              <a:rPr lang="en-US" altLang="ko-KR" dirty="0" smtClean="0"/>
              <a:t> e </a:t>
            </a:r>
            <a:r>
              <a:rPr lang="en-US" altLang="ko-KR" dirty="0" err="1" smtClean="0"/>
              <a:t>Aperfecioamento</a:t>
            </a:r>
            <a:r>
              <a:rPr lang="en-US" altLang="ko-KR" dirty="0" smtClean="0"/>
              <a:t> de </a:t>
            </a:r>
            <a:r>
              <a:rPr lang="en-US" altLang="ko-KR" dirty="0" err="1" smtClean="0"/>
              <a:t>Pracas</a:t>
            </a:r>
            <a:r>
              <a:rPr lang="en-US" altLang="ko-KR" dirty="0" smtClean="0"/>
              <a:t>)        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사병중</a:t>
            </a:r>
            <a:r>
              <a:rPr lang="ko-KR" altLang="en-US" dirty="0" smtClean="0"/>
              <a:t> 하사관시험 합격자 신임교육</a:t>
            </a:r>
            <a:r>
              <a:rPr lang="en-US" altLang="ko-KR" dirty="0" smtClean="0"/>
              <a:t>(1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④ </a:t>
            </a:r>
            <a:r>
              <a:rPr lang="ko-KR" altLang="en-US" dirty="0" smtClean="0"/>
              <a:t>사병학교</a:t>
            </a:r>
            <a:r>
              <a:rPr lang="en-US" altLang="ko-KR" dirty="0" smtClean="0"/>
              <a:t>(Centro de </a:t>
            </a:r>
            <a:r>
              <a:rPr lang="en-US" altLang="ko-KR" dirty="0" err="1" smtClean="0"/>
              <a:t>Formacao</a:t>
            </a:r>
            <a:r>
              <a:rPr lang="en-US" altLang="ko-KR" dirty="0" smtClean="0"/>
              <a:t> de </a:t>
            </a:r>
            <a:r>
              <a:rPr lang="en-US" altLang="ko-KR" dirty="0" err="1" smtClean="0"/>
              <a:t>Soldados</a:t>
            </a:r>
            <a:r>
              <a:rPr lang="en-US" altLang="ko-KR" dirty="0" smtClean="0"/>
              <a:t>)                       </a:t>
            </a:r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사병 신임교육</a:t>
            </a:r>
            <a:r>
              <a:rPr lang="en-US" altLang="ko-KR" dirty="0" smtClean="0"/>
              <a:t>(1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2861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채용제도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593161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계급별 기본교육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endParaRPr lang="ko-KR" altLang="en-US" dirty="0" smtClean="0"/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① 각 계급별로 의무적으로 마쳐야 하는 한국적 개념의 기본교육은 없으며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차상위</a:t>
            </a:r>
            <a:r>
              <a:rPr lang="ko-KR" altLang="en-US" dirty="0" smtClean="0"/>
              <a:t> 계급으로 승진하기 위해서는 반드시 교육을 거쳐야 하기에 본인의 의사에 따라 교육시기 및 과정 결정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: </a:t>
            </a:r>
            <a:r>
              <a:rPr lang="ko-KR" altLang="en-US" dirty="0" smtClean="0"/>
              <a:t>대위가 교육과정을 거치지 않으면 소령 승진 불가</a:t>
            </a:r>
            <a:r>
              <a:rPr lang="en-US" altLang="ko-KR" dirty="0" smtClean="0"/>
              <a:t>)</a:t>
            </a: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② </a:t>
            </a:r>
            <a:r>
              <a:rPr lang="ko-KR" altLang="en-US" dirty="0" smtClean="0"/>
              <a:t>고급간부 </a:t>
            </a:r>
            <a:r>
              <a:rPr lang="ko-KR" altLang="en-US" dirty="0" err="1" smtClean="0"/>
              <a:t>연수소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위관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대위</a:t>
            </a:r>
            <a:r>
              <a:rPr lang="en-US" altLang="ko-KR" dirty="0" smtClean="0"/>
              <a:t>)</a:t>
            </a:r>
            <a:r>
              <a:rPr lang="ko-KR" altLang="en-US" dirty="0" smtClean="0"/>
              <a:t>급 및 영관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중령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과정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     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교육기간</a:t>
            </a:r>
            <a:r>
              <a:rPr lang="en-US" altLang="ko-KR" dirty="0" smtClean="0"/>
              <a:t>: 5</a:t>
            </a:r>
            <a:r>
              <a:rPr lang="ko-KR" altLang="en-US" dirty="0" smtClean="0"/>
              <a:t>개월 반</a:t>
            </a:r>
            <a:r>
              <a:rPr lang="en-US" altLang="ko-KR" dirty="0" smtClean="0"/>
              <a:t>(1</a:t>
            </a:r>
            <a:r>
              <a:rPr lang="ko-KR" altLang="en-US" dirty="0" smtClean="0"/>
              <a:t>년에 </a:t>
            </a:r>
            <a:r>
              <a:rPr lang="en-US" altLang="ko-KR" dirty="0" smtClean="0"/>
              <a:t>2</a:t>
            </a:r>
            <a:r>
              <a:rPr lang="ko-KR" altLang="en-US" dirty="0" smtClean="0"/>
              <a:t>회 입교</a:t>
            </a:r>
            <a:r>
              <a:rPr lang="en-US" altLang="ko-KR" dirty="0" smtClean="0"/>
              <a:t>)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     나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교과시간</a:t>
            </a:r>
            <a:r>
              <a:rPr lang="en-US" altLang="ko-KR" dirty="0" smtClean="0"/>
              <a:t>: 660</a:t>
            </a:r>
            <a:r>
              <a:rPr lang="ko-KR" altLang="en-US" dirty="0" smtClean="0"/>
              <a:t>시간 </a:t>
            </a:r>
            <a:r>
              <a:rPr lang="ko-KR" altLang="en-US" dirty="0" err="1" smtClean="0"/>
              <a:t>수료시</a:t>
            </a:r>
            <a:r>
              <a:rPr lang="ko-KR" altLang="en-US" dirty="0" smtClean="0"/>
              <a:t> 반드시 연구논문 제출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     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교육내용</a:t>
            </a: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     a. </a:t>
            </a:r>
            <a:r>
              <a:rPr lang="ko-KR" altLang="en-US" dirty="0" smtClean="0"/>
              <a:t>위관급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경찰기관 시찰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오전에는 교육을 받고 오후에는 직장에 복귀 본연근무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주로 국내 치안연구</a:t>
            </a: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     b. </a:t>
            </a:r>
            <a:r>
              <a:rPr lang="ko-KR" altLang="en-US" dirty="0" err="1" smtClean="0"/>
              <a:t>영관급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동일하나 외국 경찰제도를 연구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③ 각 기능별로 전문교육</a:t>
            </a: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전산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경찰론 등 전문교육 과정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142876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sz="1800" dirty="0" smtClean="0"/>
              <a:t>(3) </a:t>
            </a:r>
            <a:r>
              <a:rPr lang="ko-KR" altLang="en-US" sz="1800" dirty="0" smtClean="0"/>
              <a:t>승진제도</a:t>
            </a:r>
            <a:endParaRPr lang="en-US" altLang="ko-KR" sz="1800" dirty="0" smtClean="0"/>
          </a:p>
          <a:p>
            <a:pPr>
              <a:lnSpc>
                <a:spcPct val="150000"/>
              </a:lnSpc>
              <a:buNone/>
            </a:pPr>
            <a:endParaRPr lang="ko-KR" alt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800" dirty="0" smtClean="0"/>
              <a:t>1) </a:t>
            </a:r>
            <a:r>
              <a:rPr lang="ko-KR" altLang="en-US" sz="1800" dirty="0" smtClean="0"/>
              <a:t>분류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1800" dirty="0" smtClean="0"/>
              <a:t>교육성적 승진과 심사승진으로 분류되어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교육성적 승진은</a:t>
            </a:r>
            <a:r>
              <a:rPr lang="en-US" altLang="ko-KR" sz="1800" dirty="0" smtClean="0"/>
              <a:t>T/O</a:t>
            </a:r>
            <a:r>
              <a:rPr lang="ko-KR" altLang="en-US" sz="1800" dirty="0" smtClean="0"/>
              <a:t>의 일정비율을 교육성적 우수자가 먼저 임용되는 것으로 한국 승진시험 제도와 흡사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285752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0" y="3571876"/>
          <a:ext cx="8429688" cy="200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948"/>
                <a:gridCol w="1404948"/>
                <a:gridCol w="1404948"/>
                <a:gridCol w="1404948"/>
                <a:gridCol w="1404948"/>
                <a:gridCol w="1404948"/>
              </a:tblGrid>
              <a:tr h="66675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중령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소령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중위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상사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병장</a:t>
                      </a:r>
                      <a:endParaRPr lang="ko-KR" altLang="en-US" dirty="0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심사승진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100%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33%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667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교육성적승진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67%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100%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1388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ko-KR" altLang="en-US" sz="4000" dirty="0" smtClean="0"/>
              <a:t>외근요원 근무방법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000" dirty="0" smtClean="0"/>
              <a:t>  </a:t>
            </a:r>
            <a:r>
              <a:rPr lang="en-US" altLang="ko-KR" sz="2000" dirty="0" smtClean="0"/>
              <a:t># </a:t>
            </a:r>
            <a:r>
              <a:rPr lang="ko-KR" altLang="en-US" sz="2000" dirty="0" smtClean="0"/>
              <a:t>군경</a:t>
            </a:r>
            <a:r>
              <a:rPr lang="en-US" altLang="ko-KR" sz="2000" dirty="0" smtClean="0"/>
              <a:t>: 12</a:t>
            </a:r>
            <a:r>
              <a:rPr lang="ko-KR" altLang="en-US" sz="2000" dirty="0" smtClean="0"/>
              <a:t>시간 근무</a:t>
            </a:r>
            <a:r>
              <a:rPr lang="en-US" altLang="ko-KR" sz="2000" dirty="0" smtClean="0"/>
              <a:t>, 48</a:t>
            </a:r>
            <a:r>
              <a:rPr lang="ko-KR" altLang="en-US" sz="2000" dirty="0" smtClean="0"/>
              <a:t>시간 휴게</a:t>
            </a: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endParaRPr lang="ko-KR" alt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 </a:t>
            </a:r>
            <a:r>
              <a:rPr lang="ko-KR" altLang="en-US" sz="4000" dirty="0" smtClean="0"/>
              <a:t>보수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수당</a:t>
            </a:r>
            <a:r>
              <a:rPr lang="en-US" altLang="ko-KR" sz="4000" dirty="0" smtClean="0"/>
              <a:t>(</a:t>
            </a:r>
            <a:r>
              <a:rPr lang="ko-KR" altLang="en-US" sz="4000" dirty="0" smtClean="0"/>
              <a:t>예산제도</a:t>
            </a:r>
            <a:r>
              <a:rPr lang="en-US" altLang="ko-KR" sz="4000" dirty="0" smtClean="0"/>
              <a:t>)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142852"/>
            <a:ext cx="8229600" cy="285752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57158" y="3786190"/>
          <a:ext cx="835824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2860"/>
                <a:gridCol w="502538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항목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예산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비율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주정부예산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54,618,432,678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경찰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공안국</a:t>
                      </a:r>
                      <a:r>
                        <a:rPr lang="en-US" altLang="ko-KR" dirty="0" smtClean="0"/>
                        <a:t>) </a:t>
                      </a:r>
                      <a:r>
                        <a:rPr lang="ko-KR" altLang="en-US" dirty="0" smtClean="0"/>
                        <a:t>예산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5,283,920,827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주정부 예산 대비 경찰예산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9.67%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경찰관 급여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25761"/>
            <a:ext cx="8229600" cy="45719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57158" y="1571612"/>
          <a:ext cx="850112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계급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근무연도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기본급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급여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수당포함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일경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신임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282.12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1,050.00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1,050.00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1,050.00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소위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경위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954.62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2,550.00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2,550.00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3,021.81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경감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1,539.03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3,393.93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3,701.74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4,657.15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소령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경정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1,676.08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4,247.39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5,852.00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31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6,310.68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286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dirty="0" smtClean="0"/>
              <a:t>(3) </a:t>
            </a:r>
            <a:r>
              <a:rPr lang="ko-KR" altLang="en-US" dirty="0" smtClean="0"/>
              <a:t>수당종류</a:t>
            </a:r>
            <a:endParaRPr lang="en-US" altLang="ko-KR" dirty="0" smtClean="0"/>
          </a:p>
          <a:p>
            <a:pPr>
              <a:buNone/>
            </a:pPr>
            <a:endParaRPr lang="ko-KR" alt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기본수당</a:t>
            </a:r>
            <a:r>
              <a:rPr lang="en-US" altLang="ko-KR" dirty="0" smtClean="0"/>
              <a:t>(</a:t>
            </a:r>
            <a:r>
              <a:rPr lang="ko-KR" altLang="en-US" dirty="0" smtClean="0"/>
              <a:t>급여표상 명시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경찰관 전원에게 일반적으로 적용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① </a:t>
            </a:r>
            <a:r>
              <a:rPr lang="ko-KR" altLang="en-US" dirty="0" smtClean="0"/>
              <a:t>업무수당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기본급의 </a:t>
            </a:r>
            <a:r>
              <a:rPr lang="en-US" altLang="ko-KR" dirty="0" smtClean="0"/>
              <a:t>100%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② </a:t>
            </a:r>
            <a:r>
              <a:rPr lang="ko-KR" altLang="en-US" dirty="0" smtClean="0"/>
              <a:t>호봉수당</a:t>
            </a:r>
            <a:r>
              <a:rPr lang="en-US" altLang="ko-KR" dirty="0" smtClean="0"/>
              <a:t>: 5</a:t>
            </a:r>
            <a:r>
              <a:rPr lang="ko-KR" altLang="en-US" dirty="0" smtClean="0"/>
              <a:t>년마다 기본급의 </a:t>
            </a:r>
            <a:r>
              <a:rPr lang="en-US" altLang="ko-KR" dirty="0" smtClean="0"/>
              <a:t>5</a:t>
            </a:r>
            <a:r>
              <a:rPr lang="ko-KR" altLang="en-US" dirty="0" smtClean="0"/>
              <a:t>씩 최고 </a:t>
            </a:r>
            <a:r>
              <a:rPr lang="en-US" altLang="ko-KR" dirty="0" smtClean="0"/>
              <a:t>30%</a:t>
            </a:r>
            <a:r>
              <a:rPr lang="ko-KR" altLang="en-US" dirty="0" smtClean="0"/>
              <a:t>까지 증액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③ 장기근속수당</a:t>
            </a:r>
            <a:r>
              <a:rPr lang="en-US" altLang="ko-KR" dirty="0" smtClean="0"/>
              <a:t>: 20</a:t>
            </a:r>
            <a:r>
              <a:rPr lang="ko-KR" altLang="en-US" dirty="0" smtClean="0"/>
              <a:t>년 이상 근무자 기본급 </a:t>
            </a:r>
            <a:r>
              <a:rPr lang="en-US" altLang="ko-KR" dirty="0" smtClean="0"/>
              <a:t>․ </a:t>
            </a:r>
            <a:r>
              <a:rPr lang="ko-KR" altLang="en-US" dirty="0" smtClean="0"/>
              <a:t>업무수당 </a:t>
            </a:r>
            <a:r>
              <a:rPr lang="en-US" altLang="ko-KR" dirty="0" smtClean="0"/>
              <a:t>․ </a:t>
            </a:r>
            <a:r>
              <a:rPr lang="ko-KR" altLang="en-US" dirty="0" smtClean="0"/>
              <a:t>호봉수당 합계의 </a:t>
            </a:r>
            <a:r>
              <a:rPr lang="en-US" altLang="ko-KR" dirty="0" smtClean="0"/>
              <a:t>1/6 </a:t>
            </a:r>
            <a:r>
              <a:rPr lang="ko-KR" altLang="en-US" dirty="0" smtClean="0"/>
              <a:t>추가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④ 위험수당</a:t>
            </a:r>
            <a:r>
              <a:rPr lang="en-US" altLang="ko-KR" dirty="0" smtClean="0"/>
              <a:t>: 192</a:t>
            </a:r>
            <a:r>
              <a:rPr lang="ko-KR" altLang="en-US" dirty="0" err="1" smtClean="0"/>
              <a:t>헤알</a:t>
            </a:r>
            <a:endParaRPr lang="ko-KR" altLang="en-US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⑤ 보상수당</a:t>
            </a:r>
            <a:r>
              <a:rPr lang="en-US" altLang="ko-KR" dirty="0" smtClean="0"/>
              <a:t>: 100</a:t>
            </a:r>
            <a:r>
              <a:rPr lang="ko-KR" altLang="en-US" dirty="0" err="1" smtClean="0"/>
              <a:t>헤알</a:t>
            </a:r>
            <a:endParaRPr lang="ko-KR" altLang="en-US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⑥ 지역수당</a:t>
            </a:r>
            <a:r>
              <a:rPr lang="en-US" altLang="ko-KR" dirty="0" smtClean="0"/>
              <a:t>: 23.87</a:t>
            </a:r>
            <a:r>
              <a:rPr lang="ko-KR" altLang="en-US" dirty="0" err="1" smtClean="0"/>
              <a:t>헤알</a:t>
            </a:r>
            <a:endParaRPr lang="ko-KR" altLang="en-US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⑦ 가족수당</a:t>
            </a:r>
            <a:r>
              <a:rPr lang="en-US" altLang="ko-KR" dirty="0" smtClean="0"/>
              <a:t>: 10</a:t>
            </a:r>
            <a:r>
              <a:rPr lang="ko-KR" altLang="en-US" dirty="0" err="1" smtClean="0"/>
              <a:t>헤알</a:t>
            </a:r>
            <a:r>
              <a:rPr lang="ko-KR" altLang="en-US" dirty="0" smtClean="0"/>
              <a:t> 내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285728"/>
            <a:ext cx="8229600" cy="285752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직책수당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① 지원대장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지역책임관 및 </a:t>
            </a:r>
            <a:r>
              <a:rPr lang="ko-KR" altLang="en-US" dirty="0" err="1" smtClean="0"/>
              <a:t>부책임관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기본급의 </a:t>
            </a:r>
            <a:r>
              <a:rPr lang="en-US" altLang="ko-KR" dirty="0" smtClean="0"/>
              <a:t>15%</a:t>
            </a: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② </a:t>
            </a:r>
            <a:r>
              <a:rPr lang="ko-KR" altLang="en-US" dirty="0" smtClean="0"/>
              <a:t>수사형사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기본급의 </a:t>
            </a:r>
            <a:r>
              <a:rPr lang="en-US" altLang="ko-KR" dirty="0" smtClean="0"/>
              <a:t>15%</a:t>
            </a: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③ </a:t>
            </a:r>
            <a:r>
              <a:rPr lang="ko-KR" altLang="en-US" dirty="0" smtClean="0"/>
              <a:t>교통관리대장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기동대장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감찰국장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과학수사연구소장 및 부소장 등 기능별 책임자</a:t>
            </a:r>
            <a:r>
              <a:rPr lang="en-US" altLang="ko-KR" dirty="0" smtClean="0"/>
              <a:t>: 14%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분기별 수당 없이 연말수당</a:t>
            </a:r>
            <a:r>
              <a:rPr lang="en-US" altLang="ko-KR" dirty="0" smtClean="0"/>
              <a:t>(1</a:t>
            </a:r>
            <a:r>
              <a:rPr lang="ko-KR" altLang="en-US" dirty="0" smtClean="0"/>
              <a:t>개월 급여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자격수당</a:t>
            </a:r>
            <a:r>
              <a:rPr lang="en-US" altLang="ko-KR" dirty="0" smtClean="0"/>
              <a:t>: </a:t>
            </a:r>
            <a:r>
              <a:rPr lang="ko-KR" altLang="en-US" dirty="0" smtClean="0"/>
              <a:t>외사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헬기조종사 등 특수기능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5) </a:t>
            </a:r>
            <a:r>
              <a:rPr lang="ko-KR" altLang="en-US" dirty="0" smtClean="0"/>
              <a:t>시간외 근무수당 제도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없음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7232"/>
            <a:ext cx="8686800" cy="57173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ko-KR" dirty="0" smtClean="0"/>
              <a:t>(2) </a:t>
            </a:r>
            <a:r>
              <a:rPr lang="ko-KR" altLang="en-US" dirty="0" err="1" smtClean="0"/>
              <a:t>상파울로</a:t>
            </a:r>
            <a:r>
              <a:rPr lang="ko-KR" altLang="en-US" dirty="0" smtClean="0"/>
              <a:t> 경찰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주경찰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1) 1530</a:t>
            </a:r>
            <a:r>
              <a:rPr lang="ko-KR" altLang="en-US" dirty="0" smtClean="0"/>
              <a:t>년 재판 및 사회질서 유지를 위해 브라질 경찰탄생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2) 1831</a:t>
            </a:r>
            <a:r>
              <a:rPr lang="ko-KR" altLang="en-US" dirty="0" smtClean="0"/>
              <a:t>년 사회질서 유지 및 재판지원을 위해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명의 군인과 </a:t>
            </a:r>
            <a:r>
              <a:rPr lang="en-US" altLang="ko-KR" dirty="0" smtClean="0"/>
              <a:t>30</a:t>
            </a:r>
            <a:r>
              <a:rPr lang="ko-KR" altLang="en-US" dirty="0" smtClean="0"/>
              <a:t>필의 말로 “</a:t>
            </a:r>
            <a:r>
              <a:rPr lang="ko-KR" altLang="en-US" dirty="0" err="1" smtClean="0"/>
              <a:t>시유지단</a:t>
            </a:r>
            <a:r>
              <a:rPr lang="ko-KR" altLang="en-US" dirty="0" smtClean="0"/>
              <a:t>” 창설하여 군경 효시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3) 1842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형소법</a:t>
            </a:r>
            <a:r>
              <a:rPr lang="ko-KR" altLang="en-US" dirty="0" smtClean="0"/>
              <a:t> 개정과 함께 지방경찰 책임자 임명하면서 </a:t>
            </a:r>
            <a:r>
              <a:rPr lang="ko-KR" altLang="en-US" dirty="0" err="1" smtClean="0"/>
              <a:t>상파울로</a:t>
            </a:r>
            <a:r>
              <a:rPr lang="ko-KR" altLang="en-US" dirty="0" smtClean="0"/>
              <a:t> 시민경찰 탄생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4) 1906</a:t>
            </a:r>
            <a:r>
              <a:rPr lang="ko-KR" altLang="en-US" dirty="0" smtClean="0"/>
              <a:t>년 경찰총수제도 폐지하고 법무국장이 공안국장 겸직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5) 1927</a:t>
            </a:r>
            <a:r>
              <a:rPr lang="ko-KR" altLang="en-US" dirty="0" smtClean="0"/>
              <a:t>년 경찰기관 총괄하는 “중앙경찰국” 창설 및 </a:t>
            </a:r>
            <a:r>
              <a:rPr lang="en-US" altLang="ko-KR" dirty="0" smtClean="0"/>
              <a:t>1928</a:t>
            </a:r>
            <a:r>
              <a:rPr lang="ko-KR" altLang="en-US" dirty="0" smtClean="0"/>
              <a:t>년 경찰법 제정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6) 1930</a:t>
            </a:r>
            <a:r>
              <a:rPr lang="ko-KR" altLang="en-US" dirty="0" smtClean="0"/>
              <a:t>년 “</a:t>
            </a:r>
            <a:r>
              <a:rPr lang="ko-KR" altLang="en-US" dirty="0" err="1" smtClean="0"/>
              <a:t>공안국</a:t>
            </a:r>
            <a:r>
              <a:rPr lang="ko-KR" altLang="en-US" dirty="0" smtClean="0"/>
              <a:t>” 창설하여 “민경”과 “공권력” 소속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7) 1941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1939</a:t>
            </a:r>
            <a:r>
              <a:rPr lang="ko-KR" altLang="en-US" dirty="0" smtClean="0"/>
              <a:t>년 폐지된 </a:t>
            </a:r>
            <a:r>
              <a:rPr lang="ko-KR" altLang="en-US" dirty="0" err="1" smtClean="0"/>
              <a:t>공안국</a:t>
            </a:r>
            <a:r>
              <a:rPr lang="ko-KR" altLang="en-US" dirty="0" smtClean="0"/>
              <a:t> 부활되면서 현재까지 이어짐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8) 1970</a:t>
            </a:r>
            <a:r>
              <a:rPr lang="ko-KR" altLang="en-US" dirty="0" smtClean="0"/>
              <a:t>년 시민경비대 등 모든 공권력 요소들을 통합 “군인경찰” 창설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5721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ko-KR" altLang="en-US" dirty="0" smtClean="0"/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연방경찰</a:t>
            </a:r>
            <a:r>
              <a:rPr lang="en-US" altLang="ko-KR" dirty="0" smtClean="0"/>
              <a:t>(POLICIA FEDERAL)</a:t>
            </a:r>
          </a:p>
          <a:p>
            <a:pPr>
              <a:lnSpc>
                <a:spcPct val="170000"/>
              </a:lnSpc>
              <a:buNone/>
            </a:pPr>
            <a:r>
              <a:rPr lang="ko-KR" altLang="en-US" dirty="0" smtClean="0"/>
              <a:t>연방의 전역에서 임무수행을 위하여 연방정부는 </a:t>
            </a:r>
            <a:r>
              <a:rPr lang="en-US" altLang="ko-KR" dirty="0" smtClean="0"/>
              <a:t>1973</a:t>
            </a:r>
            <a:r>
              <a:rPr lang="ko-KR" altLang="en-US" dirty="0" smtClean="0"/>
              <a:t>년 중앙</a:t>
            </a:r>
            <a:r>
              <a:rPr lang="en-US" altLang="ko-KR" dirty="0" smtClean="0"/>
              <a:t>(</a:t>
            </a:r>
            <a:r>
              <a:rPr lang="ko-KR" altLang="en-US" dirty="0" smtClean="0"/>
              <a:t>브라질 </a:t>
            </a:r>
            <a:r>
              <a:rPr lang="ko-KR" altLang="en-US" dirty="0" err="1" smtClean="0"/>
              <a:t>연방구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지방에 연방경찰을 창설했다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현재의 체제는 인원 </a:t>
            </a:r>
            <a:r>
              <a:rPr lang="en-US" altLang="ko-KR" dirty="0" smtClean="0"/>
              <a:t>7,000</a:t>
            </a:r>
            <a:r>
              <a:rPr lang="ko-KR" altLang="en-US" dirty="0" smtClean="0"/>
              <a:t>명에 이르고 본부</a:t>
            </a:r>
            <a:r>
              <a:rPr lang="en-US" altLang="ko-KR" dirty="0" smtClean="0"/>
              <a:t>, 24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지방국과</a:t>
            </a:r>
            <a:r>
              <a:rPr lang="ko-KR" altLang="en-US" dirty="0" smtClean="0"/>
              <a:t> </a:t>
            </a:r>
            <a:r>
              <a:rPr lang="en-US" altLang="ko-KR" dirty="0" smtClean="0"/>
              <a:t>42</a:t>
            </a:r>
            <a:r>
              <a:rPr lang="ko-KR" altLang="en-US" dirty="0" smtClean="0"/>
              <a:t>개의 연방경찰서</a:t>
            </a:r>
            <a:r>
              <a:rPr lang="en-US" altLang="ko-KR" dirty="0" smtClean="0"/>
              <a:t>(</a:t>
            </a:r>
            <a:r>
              <a:rPr lang="ko-KR" altLang="en-US" dirty="0" smtClean="0"/>
              <a:t>공항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</a:t>
            </a:r>
            <a:r>
              <a:rPr lang="en-US" altLang="ko-KR" dirty="0" smtClean="0"/>
              <a:t>(</a:t>
            </a:r>
            <a:r>
              <a:rPr lang="ko-KR" altLang="en-US" dirty="0" smtClean="0"/>
              <a:t>國</a:t>
            </a:r>
            <a:r>
              <a:rPr lang="en-US" altLang="ko-KR" dirty="0" smtClean="0"/>
              <a:t>) ․ </a:t>
            </a:r>
            <a:r>
              <a:rPr lang="ko-KR" altLang="en-US" dirty="0" smtClean="0"/>
              <a:t>주경</a:t>
            </a:r>
            <a:r>
              <a:rPr lang="en-US" altLang="ko-KR" dirty="0" smtClean="0"/>
              <a:t>(</a:t>
            </a:r>
            <a:r>
              <a:rPr lang="ko-KR" altLang="en-US" dirty="0" smtClean="0"/>
              <a:t>州境</a:t>
            </a:r>
            <a:r>
              <a:rPr lang="en-US" altLang="ko-KR" dirty="0" smtClean="0"/>
              <a:t>)</a:t>
            </a:r>
            <a:r>
              <a:rPr lang="ko-KR" altLang="en-US" dirty="0" smtClean="0"/>
              <a:t>경찰서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로서 지방국은 각주 경찰 및 군과 연락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조정을 통하여 연방과 주와의 간극을 메우는 역할을 하고 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① </a:t>
            </a:r>
            <a:r>
              <a:rPr lang="ko-KR" altLang="en-US" dirty="0" smtClean="0"/>
              <a:t>임무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정치적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 질서에 반하고 연방 또는 그의 독립단체와 공사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公社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재산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역무</a:t>
            </a:r>
            <a:r>
              <a:rPr lang="en-US" altLang="ko-KR" dirty="0" smtClean="0"/>
              <a:t>(</a:t>
            </a:r>
            <a:r>
              <a:rPr lang="ko-KR" altLang="en-US" dirty="0" smtClean="0"/>
              <a:t>役務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이익이 손실되는 형사상 위법과 그 실행이 주 상호간 또는 국제적 영향이 있는 전기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前記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이외의 위법으로 일제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一齊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진압을 필요로 하는 대상에 대처한다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예컨대 정치 경제와 결부된 오직</a:t>
            </a:r>
            <a:r>
              <a:rPr lang="en-US" altLang="ko-KR" dirty="0" smtClean="0"/>
              <a:t>(</a:t>
            </a:r>
            <a:r>
              <a:rPr lang="ko-KR" altLang="en-US" dirty="0" smtClean="0"/>
              <a:t>汚職</a:t>
            </a:r>
            <a:r>
              <a:rPr lang="en-US" altLang="ko-KR" dirty="0" smtClean="0"/>
              <a:t>)</a:t>
            </a:r>
            <a:r>
              <a:rPr lang="ko-KR" altLang="en-US" dirty="0" smtClean="0"/>
              <a:t>범죄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회사범죄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선거범죄 등 지능범죄의 단속에 당한다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② </a:t>
            </a:r>
            <a:r>
              <a:rPr lang="ko-KR" altLang="en-US" dirty="0" smtClean="0"/>
              <a:t>마약 등의 위법적 운반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밀수출입을 예방하고 제압한다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③ </a:t>
            </a:r>
            <a:r>
              <a:rPr lang="ko-KR" altLang="en-US" dirty="0" smtClean="0"/>
              <a:t>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영공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국경지대 경찰의 직무를 수행한다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en-US" altLang="ko-KR" dirty="0" smtClean="0"/>
              <a:t>④ </a:t>
            </a:r>
            <a:r>
              <a:rPr lang="ko-KR" altLang="en-US" dirty="0" smtClean="0"/>
              <a:t>연방의 사법경찰의 직무를 독점적으로 행사한다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예를 들면 외국인에 관한 사건의 수사와 복수</a:t>
            </a:r>
            <a:r>
              <a:rPr lang="en-US" altLang="ko-KR" dirty="0" smtClean="0"/>
              <a:t>(</a:t>
            </a:r>
            <a:r>
              <a:rPr lang="ko-KR" altLang="en-US" dirty="0" smtClean="0"/>
              <a:t>複數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주에 걸친 범죄의 수사 등이다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경찰조직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연방경찰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연방도로경찰</a:t>
            </a:r>
            <a:r>
              <a:rPr lang="en-US" altLang="ko-KR" sz="2000" dirty="0" smtClean="0"/>
              <a:t>(POLICIA RODOVIA FEDERAL)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000" dirty="0" smtClean="0"/>
              <a:t>연방도로경찰의 임무는 연방도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주간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州間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연결하는 주요 간선도로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에서의 경계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경비를 목적으로 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교통단속 등을 실시하고 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연방철도경찰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sz="2000" dirty="0" smtClean="0"/>
              <a:t>연방철도경찰에서의 공안유지를 목적으로 한다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357166"/>
            <a:ext cx="8229600" cy="78583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설치와 위치 </a:t>
            </a: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endParaRPr lang="ko-KR" alt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000" dirty="0" smtClean="0"/>
              <a:t>   민사경찰 및 </a:t>
            </a:r>
            <a:r>
              <a:rPr lang="ko-KR" altLang="en-US" sz="2000" dirty="0" err="1" smtClean="0"/>
              <a:t>군경찰에</a:t>
            </a:r>
            <a:r>
              <a:rPr lang="ko-KR" altLang="en-US" sz="2000" dirty="0" smtClean="0"/>
              <a:t> 대하여는 </a:t>
            </a:r>
            <a:r>
              <a:rPr lang="ko-KR" altLang="en-US" sz="2000" dirty="0" err="1" smtClean="0"/>
              <a:t>리오데자네이루</a:t>
            </a:r>
            <a:r>
              <a:rPr lang="ko-KR" altLang="en-US" sz="2000" dirty="0" smtClean="0"/>
              <a:t> 주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州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헌법 제</a:t>
            </a:r>
            <a:r>
              <a:rPr lang="en-US" altLang="ko-KR" sz="2000" dirty="0" smtClean="0"/>
              <a:t>180</a:t>
            </a:r>
            <a:r>
              <a:rPr lang="ko-KR" altLang="en-US" sz="2000" dirty="0" smtClean="0"/>
              <a:t>조에 주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州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의무로서 공공의 안전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질서의 유지와 개인의 생명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재산의 보호를 위하여 형무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刑務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경찰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소방군과</a:t>
            </a:r>
            <a:r>
              <a:rPr lang="ko-KR" altLang="en-US" sz="2000" dirty="0" smtClean="0"/>
              <a:t> 함께 설치하도록 규정되어 있다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/>
              <a:t>주경찰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357166"/>
            <a:ext cx="9001156" cy="65008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관리기관 </a:t>
            </a:r>
            <a:endParaRPr lang="en-US" altLang="ko-KR" dirty="0" smtClean="0"/>
          </a:p>
          <a:p>
            <a:pPr>
              <a:lnSpc>
                <a:spcPct val="170000"/>
              </a:lnSpc>
              <a:buNone/>
            </a:pPr>
            <a:endParaRPr lang="ko-KR" alt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err="1" smtClean="0"/>
              <a:t>주경찰은</a:t>
            </a:r>
            <a:r>
              <a:rPr lang="ko-KR" altLang="en-US" dirty="0" smtClean="0"/>
              <a:t> 정치가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재판관 및 변호사 등 </a:t>
            </a:r>
            <a:r>
              <a:rPr lang="ko-KR" altLang="en-US" dirty="0" err="1" smtClean="0"/>
              <a:t>유식자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有識者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구성되는 사회방위공동평의회에 의하여 관리되고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 평의회의 멤버는 주지사가 임명하며 </a:t>
            </a:r>
            <a:r>
              <a:rPr lang="ko-KR" altLang="en-US" dirty="0" err="1" smtClean="0"/>
              <a:t>주내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州內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각시</a:t>
            </a:r>
            <a:r>
              <a:rPr lang="en-US" altLang="ko-KR" dirty="0" smtClean="0"/>
              <a:t>(</a:t>
            </a:r>
            <a:r>
              <a:rPr lang="ko-KR" altLang="en-US" dirty="0" smtClean="0"/>
              <a:t>各市</a:t>
            </a:r>
            <a:r>
              <a:rPr lang="en-US" altLang="ko-KR" dirty="0" smtClean="0"/>
              <a:t>)</a:t>
            </a:r>
            <a:r>
              <a:rPr lang="ko-KR" altLang="en-US" dirty="0" smtClean="0"/>
              <a:t>마다 설치되어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동 평의회의 권능</a:t>
            </a:r>
            <a:r>
              <a:rPr lang="en-US" altLang="ko-KR" dirty="0" smtClean="0"/>
              <a:t>(</a:t>
            </a:r>
            <a:r>
              <a:rPr lang="ko-KR" altLang="en-US" dirty="0" smtClean="0"/>
              <a:t>權能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하나로 경찰관에 대한 해임권이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그것은 평결로서 결정된다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일본의 공안위원회와 유사한 권능을 갖고 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일본의 공안위원회가 정치에 좌우되지 않고 공정하게 경찰이 관리 운영되고 있는 것과 대조적으로 동 평의는 주지사와 같은 상의 당원 또는 심복에 의하여 구성되어 주지사의 뜻을 따르게 되어있다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즉 주민</a:t>
            </a:r>
            <a:r>
              <a:rPr lang="en-US" altLang="ko-KR" dirty="0" smtClean="0"/>
              <a:t>(</a:t>
            </a:r>
            <a:r>
              <a:rPr lang="ko-KR" altLang="en-US" dirty="0" smtClean="0"/>
              <a:t>住民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경찰을 관리하는 수단으로 동 평의회가 구성되어 있으나 실제로는 주지사가 직접 경찰을 관리 감독하고 있는 것이나 다름없다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altLang="ko-KR" dirty="0" smtClean="0"/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      또한 양 경찰 장의 임명권은 당연히 주지사에게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주지사의 심복인 </a:t>
            </a:r>
            <a:r>
              <a:rPr lang="ko-KR" altLang="en-US" dirty="0" err="1" smtClean="0"/>
              <a:t>경찰간부중에서</a:t>
            </a:r>
            <a:r>
              <a:rPr lang="ko-KR" altLang="en-US" dirty="0" smtClean="0"/>
              <a:t> 임명되어 주</a:t>
            </a:r>
            <a:r>
              <a:rPr lang="en-US" altLang="ko-KR" dirty="0" smtClean="0"/>
              <a:t>(</a:t>
            </a:r>
            <a:r>
              <a:rPr lang="ko-KR" altLang="en-US" dirty="0" smtClean="0"/>
              <a:t>主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다른 행정기관처럼 주민</a:t>
            </a:r>
            <a:r>
              <a:rPr lang="en-US" altLang="ko-KR" dirty="0" smtClean="0"/>
              <a:t>(</a:t>
            </a:r>
            <a:r>
              <a:rPr lang="ko-KR" altLang="en-US" dirty="0" smtClean="0"/>
              <a:t>住民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의한 선거로 선출된 주지사에 대하여 책임이 지원진다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주지사가 교체되면 </a:t>
            </a:r>
            <a:r>
              <a:rPr lang="ko-KR" altLang="en-US" dirty="0" err="1" smtClean="0"/>
              <a:t>동평의회의</a:t>
            </a:r>
            <a:r>
              <a:rPr lang="ko-KR" altLang="en-US" dirty="0" smtClean="0"/>
              <a:t> 멤버와 경찰의 수뇌진도 쇄신된다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en-US" altLang="ko-KR" dirty="0" smtClean="0"/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      경찰관은 정치적으로 중립성을 </a:t>
            </a:r>
            <a:r>
              <a:rPr lang="ko-KR" altLang="en-US" dirty="0" err="1" smtClean="0"/>
              <a:t>요구받지</a:t>
            </a:r>
            <a:r>
              <a:rPr lang="ko-KR" altLang="en-US" dirty="0" smtClean="0"/>
              <a:t> 않기 때문에 당원이 된다든지 정치적 활동 등으로 출세에 큰 요인이 되고 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571480"/>
            <a:ext cx="8229600" cy="571520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민사경찰과 </a:t>
            </a:r>
            <a:r>
              <a:rPr lang="ko-KR" altLang="en-US" sz="2000" dirty="0" err="1" smtClean="0"/>
              <a:t>군경찰의</a:t>
            </a:r>
            <a:r>
              <a:rPr lang="ko-KR" altLang="en-US" sz="2000" dirty="0" smtClean="0"/>
              <a:t> 관계</a:t>
            </a: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endParaRPr lang="ko-KR" alt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sz="2000" dirty="0" smtClean="0"/>
              <a:t>   </a:t>
            </a:r>
            <a:r>
              <a:rPr lang="ko-KR" altLang="en-US" sz="2000" dirty="0" err="1" smtClean="0"/>
              <a:t>주경찰에도</a:t>
            </a:r>
            <a:r>
              <a:rPr lang="ko-KR" altLang="en-US" sz="2000" dirty="0" smtClean="0"/>
              <a:t> 우리나라의 </a:t>
            </a:r>
            <a:r>
              <a:rPr lang="en-US" altLang="ko-KR" sz="2000" dirty="0" smtClean="0"/>
              <a:t>112</a:t>
            </a:r>
            <a:r>
              <a:rPr lang="ko-KR" altLang="en-US" sz="2000" dirty="0" smtClean="0"/>
              <a:t>와 같은 제도가 있으며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군경찰에</a:t>
            </a:r>
            <a:r>
              <a:rPr lang="ko-KR" altLang="en-US" sz="2000" dirty="0" smtClean="0"/>
              <a:t> 설치되어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우리나라의 </a:t>
            </a:r>
            <a:r>
              <a:rPr lang="en-US" altLang="ko-KR" sz="2000" dirty="0" smtClean="0"/>
              <a:t>112</a:t>
            </a:r>
            <a:r>
              <a:rPr lang="ko-KR" altLang="en-US" sz="2000" dirty="0" smtClean="0"/>
              <a:t>번에 해당하는 번호는 </a:t>
            </a:r>
            <a:r>
              <a:rPr lang="en-US" altLang="ko-KR" sz="2000" dirty="0" smtClean="0"/>
              <a:t>190</a:t>
            </a:r>
            <a:r>
              <a:rPr lang="ko-KR" altLang="en-US" sz="2000" dirty="0" smtClean="0"/>
              <a:t>번이고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군경찰본부의</a:t>
            </a:r>
            <a:r>
              <a:rPr lang="ko-KR" altLang="en-US" sz="2000" dirty="0" smtClean="0"/>
              <a:t> 사령국내의 통신지령센터에 통보된다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사건사고가 발생하여 </a:t>
            </a:r>
            <a:r>
              <a:rPr lang="en-US" altLang="ko-KR" sz="2000" dirty="0" smtClean="0"/>
              <a:t>190</a:t>
            </a:r>
            <a:r>
              <a:rPr lang="ko-KR" altLang="en-US" sz="2000" dirty="0" smtClean="0"/>
              <a:t>번 통보가 있을 때 양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兩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경찰의 구체적인 대응은 다음과 같다</a:t>
            </a:r>
            <a:r>
              <a:rPr lang="en-US" altLang="ko-KR" sz="2000" dirty="0" smtClean="0"/>
              <a:t>.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714356"/>
            <a:ext cx="8229600" cy="428644"/>
          </a:xfrm>
        </p:spPr>
        <p:txBody>
          <a:bodyPr>
            <a:normAutofit fontScale="90000"/>
          </a:bodyPr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1737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① 사건사고 발생에 따른 </a:t>
            </a:r>
            <a:r>
              <a:rPr lang="en-US" altLang="ko-KR" dirty="0" smtClean="0"/>
              <a:t>190</a:t>
            </a:r>
            <a:r>
              <a:rPr lang="ko-KR" altLang="en-US" dirty="0" smtClean="0"/>
              <a:t>번 통보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② </a:t>
            </a:r>
            <a:r>
              <a:rPr lang="ko-KR" altLang="en-US" dirty="0" err="1" smtClean="0"/>
              <a:t>군경찰본부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사령국</a:t>
            </a:r>
            <a:r>
              <a:rPr lang="ko-KR" altLang="en-US" dirty="0" smtClean="0"/>
              <a:t> 통신지령센터 수리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③ 통신지령센터에서 현장 부근 경계중인 순찰차에 현장 임장 지시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④ 민사경찰에 통보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⑤ 부상자가 있을 때는 </a:t>
            </a:r>
            <a:r>
              <a:rPr lang="ko-KR" altLang="en-US" dirty="0" err="1" smtClean="0"/>
              <a:t>소방군의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구급대에도</a:t>
            </a:r>
            <a:r>
              <a:rPr lang="ko-KR" altLang="en-US" dirty="0" smtClean="0"/>
              <a:t> 통보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임장을 요청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⑥ 현장 임장후의 순찰차의 조치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⑦ 부상자의 응급조치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⑧ 사건의 파악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통신지령센터에 사건개요 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민사경찰의 임장요청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⑨ </a:t>
            </a:r>
            <a:r>
              <a:rPr lang="ko-KR" altLang="en-US" dirty="0" err="1" smtClean="0"/>
              <a:t>초동수사</a:t>
            </a:r>
            <a:r>
              <a:rPr lang="ko-KR" altLang="en-US" dirty="0" smtClean="0"/>
              <a:t> 및 범인의 체포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⑩ 현장보존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⑪ 민사경찰에 사건인계</a:t>
            </a:r>
          </a:p>
          <a:p>
            <a:pPr>
              <a:lnSpc>
                <a:spcPct val="120000"/>
              </a:lnSpc>
              <a:buNone/>
            </a:pPr>
            <a:r>
              <a:rPr lang="ko-KR" altLang="en-US" dirty="0" smtClean="0"/>
              <a:t>⑫ 민사경찰에 의한 사건수사의 개시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V="1">
            <a:off x="457200" y="357166"/>
            <a:ext cx="8229600" cy="785834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77</TotalTime>
  <Words>2540</Words>
  <Application>Microsoft Office PowerPoint</Application>
  <PresentationFormat>화면 슬라이드 쇼(4:3)</PresentationFormat>
  <Paragraphs>288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고려청자</vt:lpstr>
      <vt:lpstr>브라질경찰</vt:lpstr>
      <vt:lpstr> 경찰연혁 </vt:lpstr>
      <vt:lpstr>슬라이드 3</vt:lpstr>
      <vt:lpstr> 경찰조직 - 연방경찰 </vt:lpstr>
      <vt:lpstr>슬라이드 5</vt:lpstr>
      <vt:lpstr>주경찰 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브라질 주 경찰의 계급체계 </vt:lpstr>
      <vt:lpstr>채용제도</vt:lpstr>
      <vt:lpstr>슬라이드 21</vt:lpstr>
      <vt:lpstr>슬라이드 22</vt:lpstr>
      <vt:lpstr>슬라이드 23</vt:lpstr>
      <vt:lpstr>슬라이드 24</vt:lpstr>
      <vt:lpstr>슬라이드 25</vt:lpstr>
      <vt:lpstr>슬라이드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브라질경찰</dc:title>
  <dc:creator>조상현</dc:creator>
  <cp:lastModifiedBy>admin</cp:lastModifiedBy>
  <cp:revision>13</cp:revision>
  <dcterms:created xsi:type="dcterms:W3CDTF">2011-05-29T07:26:20Z</dcterms:created>
  <dcterms:modified xsi:type="dcterms:W3CDTF">2011-08-05T06:22:58Z</dcterms:modified>
</cp:coreProperties>
</file>