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CC"/>
    <a:srgbClr val="6699FF"/>
    <a:srgbClr val="000066"/>
    <a:srgbClr val="996633"/>
    <a:srgbClr val="0066FF"/>
    <a:srgbClr val="0099FF"/>
    <a:srgbClr val="99CCFF"/>
    <a:srgbClr val="3366CC"/>
    <a:srgbClr val="CCEC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0" autoAdjust="0"/>
    <p:restoredTop sz="78261" autoAdjust="0"/>
  </p:normalViewPr>
  <p:slideViewPr>
    <p:cSldViewPr>
      <p:cViewPr varScale="1">
        <p:scale>
          <a:sx n="74" d="100"/>
          <a:sy n="74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  <a:ea typeface="굴림" charset="-127"/>
              </a:defRPr>
            </a:lvl1pPr>
          </a:lstStyle>
          <a:p>
            <a:fld id="{84F54C16-F45E-4651-9F9E-CB10ACEE9CA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altLang="ko-KR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7CC5BA-5E27-410A-ABE2-BA5EA19CCC2D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DE75-6ADF-4330-902A-C9210073002B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DC5F-D602-447D-8433-8FF89951D43E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2995-4E1F-4438-AEF8-01B39DF0C250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7F2D-C574-4884-9EAC-4D2DAD5C5939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0C59-DDCA-401D-BCDE-80BBBFDA975A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ko-KR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34023D-02C7-4E85-B658-944761C4D85F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C194DB-01AF-4710-B7C7-9CDE441A98A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59A89-FC4E-4E4D-8253-4B731C1DBB3C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C810-60F4-4A74-A0E6-1294A0C3576E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56C3830-8D15-46A5-96AB-B9BDD0C27E01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.co.k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.nso.go.kr/" TargetMode="External"/><Relationship Id="rId2" Type="http://schemas.openxmlformats.org/officeDocument/2006/relationships/hyperlink" Target="http://www.spss.co.kr/trial/trial_main.as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vpot.daum.net/clip/ClipView.do?clipid=1265319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1439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4800" b="1" i="1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ko-KR" altLang="en-US" sz="4800" b="1" i="1" dirty="0">
                <a:solidFill>
                  <a:srgbClr val="FF0000"/>
                </a:solidFill>
                <a:latin typeface="+mn-ea"/>
                <a:ea typeface="+mn-ea"/>
              </a:rPr>
              <a:t>장</a:t>
            </a:r>
            <a:r>
              <a:rPr lang="en-US" altLang="ko-KR" sz="4800" b="1" i="1" dirty="0">
                <a:solidFill>
                  <a:srgbClr val="FF0000"/>
                </a:solidFill>
                <a:latin typeface="+mn-ea"/>
                <a:ea typeface="+mn-ea"/>
              </a:rPr>
              <a:t>: SPSS</a:t>
            </a:r>
            <a:r>
              <a:rPr lang="ko-KR" altLang="en-US" sz="4800" b="1" i="1" dirty="0">
                <a:solidFill>
                  <a:srgbClr val="FF0000"/>
                </a:solidFill>
                <a:latin typeface="+mn-ea"/>
                <a:ea typeface="+mn-ea"/>
              </a:rPr>
              <a:t>프로그램 및 </a:t>
            </a:r>
            <a:r>
              <a:rPr lang="en-US" altLang="ko-KR" sz="4800" b="1" i="1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en-US" altLang="ko-KR" sz="4800" b="1" i="1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en-US" altLang="ko-KR" sz="4800" b="1" i="1" dirty="0" smtClean="0">
                <a:solidFill>
                  <a:srgbClr val="FF0000"/>
                </a:solidFill>
                <a:latin typeface="+mn-ea"/>
                <a:ea typeface="+mn-ea"/>
              </a:rPr>
              <a:t>            </a:t>
            </a:r>
            <a:r>
              <a:rPr lang="ko-KR" altLang="en-US" sz="4800" b="1" i="1" dirty="0" err="1" smtClean="0">
                <a:solidFill>
                  <a:srgbClr val="FF0000"/>
                </a:solidFill>
                <a:latin typeface="+mn-ea"/>
                <a:ea typeface="+mn-ea"/>
              </a:rPr>
              <a:t>사회조사분석사</a:t>
            </a:r>
            <a:r>
              <a:rPr lang="en-US" altLang="ko-KR" sz="4800" i="1" dirty="0" smtClean="0">
                <a:solidFill>
                  <a:srgbClr val="FF0000"/>
                </a:solidFill>
              </a:rPr>
              <a:t/>
            </a:r>
            <a:br>
              <a:rPr lang="en-US" altLang="ko-KR" sz="4800" i="1" dirty="0" smtClean="0">
                <a:solidFill>
                  <a:srgbClr val="FF0000"/>
                </a:solidFill>
              </a:rPr>
            </a:br>
            <a:r>
              <a:rPr lang="ko-KR" altLang="en-US" sz="4800" i="1" dirty="0">
                <a:solidFill>
                  <a:srgbClr val="FF0000"/>
                </a:solidFill>
              </a:rPr>
              <a:t/>
            </a:r>
            <a:br>
              <a:rPr lang="ko-KR" altLang="en-US" sz="4800" i="1" dirty="0">
                <a:solidFill>
                  <a:srgbClr val="FF0000"/>
                </a:solidFill>
              </a:rPr>
            </a:br>
            <a:endParaRPr lang="ko-KR" altLang="en-US" sz="4800" i="1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4DB-01AF-4710-B7C7-9CDE441A98A6}" type="slidenum">
              <a:rPr lang="ko-KR" altLang="en-US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5446" y="386814"/>
            <a:ext cx="7487947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휴먼모음T" pitchFamily="18" charset="-127"/>
                <a:ea typeface="휴먼모음T" pitchFamily="18" charset="-127"/>
              </a:rPr>
              <a:t>1. SPSS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휴먼모음T" pitchFamily="18" charset="-127"/>
                <a:ea typeface="휴먼모음T" pitchFamily="18" charset="-127"/>
              </a:rPr>
              <a:t>프로그램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「사회과학을 위한 통계 패키지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   (Statistical Package for the Social Sciences)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」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미국 시카고대학에서 데이터 관리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통계분석용 프로그램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lvl="0" algn="just"/>
            <a:r>
              <a:rPr lang="en-US" altLang="ko-KR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 (1969</a:t>
            </a:r>
            <a:r>
              <a:rPr lang="ko-KR" altLang="en-US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년</a:t>
            </a:r>
            <a:r>
              <a:rPr lang="en-US" altLang="ko-KR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)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여론조사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정치인 지지도 분석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고객 관리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신규 점포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 공장 신설을 위한 최적지 선정 등 광범위한 활용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복잡한 데이터 손쉽게 분석 처리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IBM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이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SPSS 12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억 달러에 인수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(2009)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전 세계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200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여 프로그램 중 가장 인기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- 130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개 국가에서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1,000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만명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이용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현재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SPSS20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까지 출시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lvl="0" algn="just"/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  <a:hlinkClick r:id="rId2"/>
              </a:rPr>
              <a:t>SPSS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  <a:hlinkClick r:id="rId2"/>
              </a:rPr>
              <a:t>홈페이지</a:t>
            </a:r>
            <a:r>
              <a:rPr lang="en-US" altLang="ko-KR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(http://www.spss.co.kr)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회원가입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가입하면 준회원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--&gt; </a:t>
            </a:r>
            <a:r>
              <a:rPr kumimoji="1" lang="ko-KR" alt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하루 뒤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정회원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500042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500042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7030A0"/>
                </a:solidFill>
              </a:rPr>
              <a:t>● </a:t>
            </a:r>
            <a:r>
              <a:rPr lang="en-US" altLang="ko-KR" b="1" dirty="0" smtClean="0">
                <a:solidFill>
                  <a:srgbClr val="7030A0"/>
                </a:solidFill>
              </a:rPr>
              <a:t>SPSS</a:t>
            </a:r>
            <a:r>
              <a:rPr lang="ko-KR" altLang="en-US" b="1" dirty="0" smtClean="0">
                <a:solidFill>
                  <a:srgbClr val="7030A0"/>
                </a:solidFill>
              </a:rPr>
              <a:t>정회원에 가입하고 </a:t>
            </a:r>
            <a:r>
              <a:rPr lang="en-US" altLang="ko-KR" b="1" u="sng" dirty="0" smtClean="0">
                <a:solidFill>
                  <a:srgbClr val="7030A0"/>
                </a:solidFill>
              </a:rPr>
              <a:t>1</a:t>
            </a:r>
            <a:r>
              <a:rPr lang="ko-KR" altLang="en-US" b="1" u="sng" dirty="0" smtClean="0">
                <a:solidFill>
                  <a:srgbClr val="7030A0"/>
                </a:solidFill>
              </a:rPr>
              <a:t>일</a:t>
            </a:r>
            <a:r>
              <a:rPr lang="ko-KR" altLang="en-US" b="1" dirty="0" smtClean="0">
                <a:solidFill>
                  <a:srgbClr val="7030A0"/>
                </a:solidFill>
              </a:rPr>
              <a:t> 지나면 정회원으로 등업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009" name="_x63241440" descr="EMB000007946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1003108"/>
            <a:ext cx="6525368" cy="5629516"/>
          </a:xfrm>
          <a:prstGeom prst="rect">
            <a:avLst/>
          </a:prstGeom>
          <a:noFill/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571480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● </a:t>
            </a:r>
            <a:r>
              <a:rPr lang="en-US" altLang="ko-KR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SPSS 20</a:t>
            </a:r>
            <a:r>
              <a:rPr lang="ko-KR" altLang="en-US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</a:p>
          <a:p>
            <a:pPr>
              <a:buFontTx/>
              <a:buChar char="-"/>
            </a:pP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 SPSS20 </a:t>
            </a:r>
            <a:r>
              <a:rPr lang="ko-KR" altLang="en-US" b="1" dirty="0" err="1" smtClean="0">
                <a:latin typeface="휴먼모음T" pitchFamily="18" charset="-127"/>
                <a:ea typeface="휴먼모음T" pitchFamily="18" charset="-127"/>
              </a:rPr>
              <a:t>평가판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 다운로드</a:t>
            </a:r>
            <a:endParaRPr lang="en-US" altLang="ko-KR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sz="1400" dirty="0" smtClean="0">
                <a:latin typeface="휴먼모음T" pitchFamily="18" charset="-127"/>
                <a:ea typeface="휴먼모음T" pitchFamily="18" charset="-127"/>
                <a:hlinkClick r:id="rId2"/>
              </a:rPr>
              <a:t>  </a:t>
            </a:r>
            <a:r>
              <a:rPr lang="en-US" sz="1400" u="sng" dirty="0" smtClean="0">
                <a:latin typeface="휴먼모음T" pitchFamily="18" charset="-127"/>
                <a:ea typeface="휴먼모음T" pitchFamily="18" charset="-127"/>
                <a:hlinkClick r:id="rId2"/>
              </a:rPr>
              <a:t>(http://www.spss.co.kr/trial/trial_main.asp</a:t>
            </a:r>
            <a:r>
              <a:rPr lang="en-US" sz="1400" u="sng" dirty="0" smtClean="0">
                <a:latin typeface="휴먼모음T" pitchFamily="18" charset="-127"/>
                <a:ea typeface="휴먼모음T" pitchFamily="18" charset="-127"/>
              </a:rPr>
              <a:t>)</a:t>
            </a:r>
            <a:endParaRPr lang="en-US" sz="140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Tx/>
              <a:buChar char="-"/>
            </a:pPr>
            <a:endParaRPr lang="en-US" altLang="ko-KR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전세계에서 가장 많은 사용자를 보유하고 있는 글로벌 통계 </a:t>
            </a:r>
          </a:p>
          <a:p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  소프트웨어로 </a:t>
            </a:r>
            <a:r>
              <a:rPr lang="ko-KR" altLang="en-US" b="1" u="sng" dirty="0" smtClean="0">
                <a:latin typeface="휴먼모음T" pitchFamily="18" charset="-127"/>
                <a:ea typeface="휴먼모음T" pitchFamily="18" charset="-127"/>
              </a:rPr>
              <a:t>방대한 데이터 처리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가 용이하며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편리하고 </a:t>
            </a:r>
            <a:endParaRPr lang="en-US" altLang="ko-KR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강력한 분석 기능 제공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ko-KR" altLang="en-US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- 455 MB </a:t>
            </a:r>
            <a:endParaRPr lang="ko-KR" altLang="en-US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 SPSS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정회원에 가입하여야</a:t>
            </a:r>
          </a:p>
          <a:p>
            <a:pPr>
              <a:buFontTx/>
              <a:buChar char="-"/>
            </a:pP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 14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일간 유효</a:t>
            </a:r>
            <a:endParaRPr lang="en-US" altLang="ko-KR" b="1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Tx/>
              <a:buChar char="-"/>
            </a:pPr>
            <a:endParaRPr lang="ko-KR" altLang="en-US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● </a:t>
            </a:r>
            <a:r>
              <a:rPr lang="en-US" altLang="ko-KR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SPSS14</a:t>
            </a:r>
            <a:r>
              <a:rPr lang="ko-KR" altLang="en-US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와 </a:t>
            </a:r>
            <a:r>
              <a:rPr lang="en-US" altLang="ko-KR" b="1" dirty="0" smtClean="0">
                <a:solidFill>
                  <a:srgbClr val="7030A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b="1" dirty="0" smtClean="0">
              <a:solidFill>
                <a:srgbClr val="7030A0"/>
              </a:solidFill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통계교육원 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--&gt; </a:t>
            </a:r>
            <a:r>
              <a:rPr lang="en-US" altLang="ko-KR" b="1" i="1" dirty="0" smtClean="0">
                <a:latin typeface="휴먼모음T" pitchFamily="18" charset="-127"/>
                <a:ea typeface="휴먼모음T" pitchFamily="18" charset="-127"/>
                <a:hlinkClick r:id="rId3"/>
              </a:rPr>
              <a:t>e-learning</a:t>
            </a:r>
            <a:endParaRPr lang="ko-KR" altLang="en-US" b="1" i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--&gt;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학습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S/W 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다운로드 </a:t>
            </a: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--&gt; SPSS14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다운 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(14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일 유효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)</a:t>
            </a:r>
            <a:endParaRPr lang="ko-KR" altLang="en-US" b="1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--&gt; SPSS10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다운 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(30</a:t>
            </a:r>
            <a:r>
              <a:rPr lang="ko-KR" altLang="en-US" b="1" dirty="0" smtClean="0">
                <a:latin typeface="휴먼모음T" pitchFamily="18" charset="-127"/>
                <a:ea typeface="휴먼모음T" pitchFamily="18" charset="-127"/>
              </a:rPr>
              <a:t>일 유효</a:t>
            </a:r>
            <a:r>
              <a:rPr lang="en-US" altLang="ko-KR" b="1" dirty="0" smtClean="0">
                <a:latin typeface="휴먼모음T" pitchFamily="18" charset="-127"/>
                <a:ea typeface="휴먼모음T" pitchFamily="18" charset="-127"/>
              </a:rPr>
              <a:t>)</a:t>
            </a:r>
            <a:endParaRPr lang="ko-KR" altLang="en-US" b="1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buFontTx/>
              <a:buChar char="-"/>
            </a:pPr>
            <a:endParaRPr lang="ko-KR" altLang="en-US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79512" y="548680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b="1" dirty="0" smtClean="0">
              <a:solidFill>
                <a:srgbClr val="0070C0"/>
              </a:solidFill>
              <a:latin typeface="휴먼모음T" pitchFamily="18" charset="-127"/>
              <a:ea typeface="휴먼모음T" pitchFamily="18" charset="-127"/>
              <a:hlinkClick r:id="rId2"/>
            </a:endParaRPr>
          </a:p>
          <a:p>
            <a:r>
              <a:rPr lang="en-US" altLang="ko-KR" b="1" dirty="0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2. </a:t>
            </a:r>
            <a:r>
              <a:rPr lang="ko-KR" altLang="en-US" b="1" dirty="0" err="1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사회조사분석사</a:t>
            </a:r>
            <a:r>
              <a:rPr lang="en-US" altLang="ko-KR" b="1" dirty="0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(</a:t>
            </a:r>
            <a:r>
              <a:rPr lang="ko-KR" altLang="en-US" b="1" dirty="0" err="1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사조사</a:t>
            </a:r>
            <a:r>
              <a:rPr lang="en-US" altLang="ko-KR" b="1" dirty="0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; Survey Analyst</a:t>
            </a:r>
            <a:r>
              <a:rPr lang="en-US" altLang="ko-KR" b="1" dirty="0" smtClean="0">
                <a:solidFill>
                  <a:srgbClr val="0070C0"/>
                </a:solidFill>
                <a:latin typeface="휴먼모음T" pitchFamily="18" charset="-127"/>
                <a:ea typeface="휴먼모음T" pitchFamily="18" charset="-127"/>
                <a:hlinkClick r:id="rId2"/>
              </a:rPr>
              <a:t>)</a:t>
            </a:r>
            <a:endParaRPr lang="en-US" altLang="ko-KR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67544" y="1041023"/>
            <a:ext cx="68515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</a:t>
            </a:r>
            <a:r>
              <a:rPr kumimoji="1" 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하는 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다양한 사회정보의 수집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·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분석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·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활용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기업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정당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지방자치단체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중앙정부 등 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각종 </a:t>
            </a:r>
            <a:r>
              <a:rPr lang="ko-KR" altLang="en-US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기업</a:t>
            </a:r>
            <a:r>
              <a:rPr lang="en-US" altLang="ko-KR" b="1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/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단체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/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조직의 시장조사 및 여론조사 임무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시험내용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사회조사방법론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통계지식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통계패키지프로그램 이용법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마케팅관리론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소비자행동론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기획론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등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사회조사분석사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자격제한이 없음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회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시험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새굴림" pitchFamily="18" charset="-127"/>
              <a:ea typeface="새굴림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17693"/>
            <a:ext cx="878684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① </a:t>
            </a:r>
            <a:r>
              <a:rPr kumimoji="1" 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시 행 처 </a:t>
            </a:r>
            <a:endParaRPr kumimoji="1" 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한국산업인력공단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② 시험과목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필기 </a:t>
            </a: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</a:t>
            </a:r>
            <a:r>
              <a:rPr kumimoji="1" lang="ko-KR" altLang="en-US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조사방법론</a:t>
            </a: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Ⅰ(30</a:t>
            </a:r>
            <a:r>
              <a:rPr kumimoji="1" lang="ko-KR" altLang="en-US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문제</a:t>
            </a: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), </a:t>
            </a:r>
            <a:r>
              <a:rPr kumimoji="1" lang="ko-KR" altLang="en-US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조사방법론</a:t>
            </a: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Ⅱ(30</a:t>
            </a:r>
            <a:r>
              <a:rPr kumimoji="1" lang="ko-KR" altLang="en-US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문제</a:t>
            </a:r>
            <a:r>
              <a:rPr kumimoji="1" lang="en-US" altLang="ko-KR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사회통계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(40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문제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실기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사회조사실무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(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설문지작성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단순통계처리 및 분석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  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③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검정방법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필기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객관식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4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지 택일형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100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문제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(150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분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 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실기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복합형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(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작업형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시간 정도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+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필답형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시간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④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합격기준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필기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매과목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40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점 이상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,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전과목 평균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60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점 이상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 실기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: 60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점 이상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● </a:t>
            </a:r>
            <a:r>
              <a:rPr kumimoji="1" lang="ko-KR" altLang="en-US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사회조사분석사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1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휴먼모음T" pitchFamily="18" charset="-127"/>
                <a:ea typeface="휴먼모음T" pitchFamily="18" charset="-127"/>
              </a:rPr>
              <a:t>급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- 2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급을 취득한 후 실무경험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3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모음T" pitchFamily="18" charset="-127"/>
                <a:ea typeface="휴먼모음T" pitchFamily="18" charset="-127"/>
              </a:rPr>
              <a:t>년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휴먼모음T" pitchFamily="18" charset="-127"/>
              <a:ea typeface="휴먼모음T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새굴림" pitchFamily="18" charset="-127"/>
                <a:ea typeface="새굴림" pitchFamily="18" charset="-127"/>
              </a:rPr>
              <a:t>  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74B1-F751-4001-A4A7-B6E45167721B}" type="slidenum">
              <a:rPr lang="ko-KR" altLang="en-US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ss ppt">
      <a:majorFont>
        <a:latin typeface="휴먼모음T"/>
        <a:ea typeface="휴먼모음T"/>
        <a:cs typeface=""/>
      </a:majorFont>
      <a:minorFont>
        <a:latin typeface="휴먼모음T"/>
        <a:ea typeface="휴먼모음T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161</Words>
  <Application>Microsoft Office PowerPoint</Application>
  <PresentationFormat>화면 슬라이드 쇼(4:3)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도시</vt:lpstr>
      <vt:lpstr>1장: SPSS프로그램 및              사회조사분석사  </vt:lpstr>
      <vt:lpstr>슬라이드 2</vt:lpstr>
      <vt:lpstr>슬라이드 3</vt:lpstr>
      <vt:lpstr>슬라이드 4</vt:lpstr>
      <vt:lpstr>슬라이드 5</vt:lpstr>
      <vt:lpstr>슬라이드 6</vt:lpstr>
    </vt:vector>
  </TitlesOfParts>
  <Manager/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이해와활용 </dc:title>
  <dc:subject/>
  <dc:creator>User</dc:creator>
  <cp:keywords/>
  <dc:description/>
  <cp:lastModifiedBy>User</cp:lastModifiedBy>
  <cp:revision>34</cp:revision>
  <dcterms:created xsi:type="dcterms:W3CDTF">2012-08-06T04:20:35Z</dcterms:created>
  <dcterms:modified xsi:type="dcterms:W3CDTF">2012-12-21T05:18:44Z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TC010178121042</vt:lpwstr>
  </property>
</Properties>
</file>