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806" r:id="rId2"/>
    <p:sldId id="807" r:id="rId3"/>
    <p:sldId id="808" r:id="rId4"/>
    <p:sldId id="809" r:id="rId5"/>
    <p:sldId id="810" r:id="rId6"/>
    <p:sldId id="811" r:id="rId7"/>
    <p:sldId id="812" r:id="rId8"/>
    <p:sldId id="813" r:id="rId9"/>
    <p:sldId id="814" r:id="rId10"/>
    <p:sldId id="815" r:id="rId11"/>
    <p:sldId id="816" r:id="rId12"/>
    <p:sldId id="817" r:id="rId13"/>
    <p:sldId id="818" r:id="rId14"/>
    <p:sldId id="819" r:id="rId15"/>
    <p:sldId id="820" r:id="rId16"/>
    <p:sldId id="821" r:id="rId17"/>
    <p:sldId id="822" r:id="rId18"/>
    <p:sldId id="823" r:id="rId19"/>
    <p:sldId id="824" r:id="rId2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53" autoAdjust="0"/>
  </p:normalViewPr>
  <p:slideViewPr>
    <p:cSldViewPr>
      <p:cViewPr varScale="1">
        <p:scale>
          <a:sx n="63" d="100"/>
          <a:sy n="63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0"/>
    </p:cViewPr>
  </p:sorterViewPr>
  <p:notesViewPr>
    <p:cSldViewPr>
      <p:cViewPr varScale="1">
        <p:scale>
          <a:sx n="83" d="100"/>
          <a:sy n="83" d="100"/>
        </p:scale>
        <p:origin x="-322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EF33D4-31A7-459C-9F91-ED9DA9DA26FF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754D2FC-806A-40DD-A634-F6F7671854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DA510-694A-4784-B070-C73C0396C24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11A49-96D2-4C9F-AC89-9514BC7496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388A-3B44-4569-8ABB-4A8AED242D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F36B-CBC0-40B8-B0CF-852F22717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60420-2FE9-4431-8514-2D3979EFB3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F502-61CA-4FD2-88DC-9477FCF2A7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B639-387E-4AAB-B2D8-E83B1FA10B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5E88-BC01-403C-A7BE-3DF59D50BC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1B7B-6E02-48E9-AA4D-AA9CC92599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E681-2D78-4E2A-B655-80520BABB0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9197-2290-45D4-ABB0-778314FC60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0" y="304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0" y="609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0" y="914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0" y="1219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0" y="1524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0" y="1828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0" y="2133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0" y="2438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2743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0" y="3048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0" y="3352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0" y="3657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3962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0" y="4267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0" y="4572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0" y="4876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0" y="5181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0" y="5486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0" y="5791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0" y="6096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6400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0" y="6705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4"/>
          </p:nvPr>
        </p:nvSpPr>
        <p:spPr>
          <a:xfrm>
            <a:off x="8631238" y="6538913"/>
            <a:ext cx="471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8D5180-DE38-485C-9649-752FCDE0C84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47" name="직사각형 46"/>
          <p:cNvSpPr/>
          <p:nvPr userDrawn="1"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209550" y="609600"/>
            <a:ext cx="8720138" cy="59626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 cmpd="dbl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292725" y="0"/>
            <a:ext cx="386397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000" dirty="0">
                <a:solidFill>
                  <a:schemeClr val="accent2">
                    <a:lumMod val="75000"/>
                  </a:schemeClr>
                </a:solidFill>
                <a:latin typeface="HY산B" pitchFamily="18" charset="-127"/>
                <a:ea typeface="HY산B" pitchFamily="18" charset="-127"/>
              </a:rPr>
              <a:t>한국 </a:t>
            </a:r>
            <a:r>
              <a:rPr kumimoji="0" lang="ko-KR" altLang="en-US" sz="3000">
                <a:solidFill>
                  <a:schemeClr val="accent2">
                    <a:lumMod val="75000"/>
                  </a:schemeClr>
                </a:solidFill>
                <a:latin typeface="HY산B" pitchFamily="18" charset="-127"/>
                <a:ea typeface="HY산B" pitchFamily="18" charset="-127"/>
              </a:rPr>
              <a:t>현대시 읽기</a:t>
            </a:r>
            <a:endParaRPr kumimoji="0" lang="ko-KR" altLang="en-US" sz="3000" dirty="0">
              <a:solidFill>
                <a:schemeClr val="accent2">
                  <a:lumMod val="75000"/>
                </a:schemeClr>
              </a:solidFill>
              <a:latin typeface="HY산B" pitchFamily="18" charset="-127"/>
              <a:ea typeface="HY산B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3" r:id="rId1"/>
    <p:sldLayoutId id="2147485124" r:id="rId2"/>
    <p:sldLayoutId id="2147485125" r:id="rId3"/>
    <p:sldLayoutId id="2147485126" r:id="rId4"/>
    <p:sldLayoutId id="2147485127" r:id="rId5"/>
    <p:sldLayoutId id="2147485128" r:id="rId6"/>
    <p:sldLayoutId id="2147485129" r:id="rId7"/>
    <p:sldLayoutId id="2147485130" r:id="rId8"/>
    <p:sldLayoutId id="2147485131" r:id="rId9"/>
    <p:sldLayoutId id="2147485132" r:id="rId10"/>
    <p:sldLayoutId id="2147485133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EC75E-BA3F-49FB-ADFA-7515AF20967E}" type="slidenum">
              <a:rPr lang="ko-KR" altLang="en-US"/>
              <a:pPr>
                <a:defRPr/>
              </a:pPr>
              <a:t>1</a:t>
            </a:fld>
            <a:endParaRPr lang="ko-KR" altLang="en-US"/>
          </a:p>
        </p:txBody>
      </p:sp>
      <p:sp>
        <p:nvSpPr>
          <p:cNvPr id="123907" name="TextBox 7"/>
          <p:cNvSpPr txBox="1">
            <a:spLocks noChangeArrowheads="1"/>
          </p:cNvSpPr>
          <p:nvPr/>
        </p:nvSpPr>
        <p:spPr bwMode="auto">
          <a:xfrm>
            <a:off x="971550" y="981075"/>
            <a:ext cx="48958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걸어서 항구에 도착했다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길게 부는 한지의 바람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바다 앞의 집들을 흔들고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긴 눈 내릴 듯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낮게 낮게 비치는 불빛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지전에 그려진 반듯한 그림을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주머니에 구겨넣고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반쯤 탄 담배를 그림자처럼 꺼버리고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조용한 마음으로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배 있는 데로 내려간다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정박 중의 어두운 용골들이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모두 고개를 들고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항구의 안을 들여다보고 있었다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어두운 하늘에는 수삼 개의 눈송이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하늘의 새들이 따르고 있었다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3C1C-0BF6-42D2-BA45-48CA9AA77031}" type="slidenum">
              <a:rPr lang="ko-KR" altLang="en-US"/>
              <a:pPr>
                <a:defRPr/>
              </a:pPr>
              <a:t>10</a:t>
            </a:fld>
            <a:endParaRPr lang="ko-KR" altLang="en-US"/>
          </a:p>
        </p:txBody>
      </p:sp>
      <p:pic>
        <p:nvPicPr>
          <p:cNvPr id="133123" name="Picture 2" descr="C:\Users\전민정\AppData\Local\Microsoft\Windows\Temporary Internet Files\Content.IE5\NM17HXMR\MCj043703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428875"/>
            <a:ext cx="613092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00338" y="2486025"/>
            <a:ext cx="5903912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6000" b="1" dirty="0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종로</a:t>
            </a:r>
            <a:r>
              <a:rPr kumimoji="0" lang="en-US" altLang="ko-KR" sz="6000" b="1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5</a:t>
            </a:r>
            <a:r>
              <a:rPr kumimoji="0" lang="ko-KR" altLang="en-US" sz="6000" b="1" dirty="0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가</a:t>
            </a:r>
          </a:p>
        </p:txBody>
      </p:sp>
      <p:sp>
        <p:nvSpPr>
          <p:cNvPr id="133125" name="TextBox 4"/>
          <p:cNvSpPr txBox="1">
            <a:spLocks noChangeArrowheads="1"/>
          </p:cNvSpPr>
          <p:nvPr/>
        </p:nvSpPr>
        <p:spPr bwMode="auto">
          <a:xfrm>
            <a:off x="500063" y="85725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3200" b="1">
                <a:latin typeface="안상수2006가는" pitchFamily="18" charset="-127"/>
                <a:ea typeface="안상수2006가는" pitchFamily="18" charset="-127"/>
              </a:rPr>
              <a:t>신동엽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20D48-2B64-4AB5-833C-C2FDB61486A1}" type="slidenum">
              <a:rPr lang="ko-KR" altLang="en-US"/>
              <a:pPr>
                <a:defRPr/>
              </a:pPr>
              <a:t>11</a:t>
            </a:fld>
            <a:endParaRPr lang="ko-KR" altLang="en-US"/>
          </a:p>
        </p:txBody>
      </p:sp>
      <p:sp>
        <p:nvSpPr>
          <p:cNvPr id="134147" name="TextBox 7"/>
          <p:cNvSpPr txBox="1">
            <a:spLocks noChangeArrowheads="1"/>
          </p:cNvSpPr>
          <p:nvPr/>
        </p:nvSpPr>
        <p:spPr bwMode="auto">
          <a:xfrm>
            <a:off x="468313" y="1125538"/>
            <a:ext cx="82804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이슬비 오는 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종로 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5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가 서시오판 옆에서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낯선 소년이 나를 붙들고 동대문울 물었다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밤 열한시 반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통금에 쫓기는 군상속에서 죄 없이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크고 맑기만 한 그 소년의 눈동자와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내 도시락 보자기가 비에 젖고 있었다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초등학교를 갓 나왔을까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새로 사 신은 운동환 벗어 품고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 소년의 등허리선 먼 길 떠나온 고구마가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흙 묻은 얼굴들을 맞부비며 저희끼리 비에 젖고 있었다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69977-2F2C-440C-846B-4576262DB87A}" type="slidenum">
              <a:rPr lang="ko-KR" altLang="en-US"/>
              <a:pPr>
                <a:defRPr/>
              </a:pPr>
              <a:t>12</a:t>
            </a:fld>
            <a:endParaRPr lang="ko-KR" altLang="en-US"/>
          </a:p>
        </p:txBody>
      </p:sp>
      <p:sp>
        <p:nvSpPr>
          <p:cNvPr id="135171" name="TextBox 7"/>
          <p:cNvSpPr txBox="1">
            <a:spLocks noChangeArrowheads="1"/>
          </p:cNvSpPr>
          <p:nvPr/>
        </p:nvSpPr>
        <p:spPr bwMode="auto">
          <a:xfrm>
            <a:off x="468313" y="1125538"/>
            <a:ext cx="82804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충청북도 보은 속리산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아니면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전라남도 해남땅 어촌 말씨였을까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나는 가로수 하나를 걷다 되돌아섰다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그러나 노동자의 홍수 속에 묻혀 그 소년은 보이지 않았다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그렇지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눈녹이 바람이 부는 질척질척한 겨울날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종묘 담을 끼고 돌다가 나는 보았어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그의 누나여을까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부은 한쪽 눈의 창녀가 양지쪽 기대앉아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속내의 바람으로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때 묻은 긴 편지를 읽고 있었지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62D2A-59A6-4A78-B978-383D29F8700D}" type="slidenum">
              <a:rPr lang="ko-KR" altLang="en-US"/>
              <a:pPr>
                <a:defRPr/>
              </a:pPr>
              <a:t>13</a:t>
            </a:fld>
            <a:endParaRPr lang="ko-KR" altLang="en-US"/>
          </a:p>
        </p:txBody>
      </p:sp>
      <p:sp>
        <p:nvSpPr>
          <p:cNvPr id="136195" name="TextBox 7"/>
          <p:cNvSpPr txBox="1">
            <a:spLocks noChangeArrowheads="1"/>
          </p:cNvSpPr>
          <p:nvPr/>
        </p:nvSpPr>
        <p:spPr bwMode="auto">
          <a:xfrm>
            <a:off x="468313" y="1125538"/>
            <a:ext cx="82804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그리고 언젠가 보았어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세종로 고층건물 공사장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자갈지게 등짐하던 노동자 사나이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허리를 다쳐 쓰러져 있었지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 소년의 아버지였을까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반도의 하늘 높이서 태양이 쏟아지고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싸늘한 땀방울 뿜어낸 이마엔 세 줄기 강물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대륙의 섬나라의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그리고 또 오늘 저 새로운 은행국의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물결이 뒹굴고 있었다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71470-DEF4-4FC4-B3A6-44D47AA6815E}" type="slidenum">
              <a:rPr lang="ko-KR" altLang="en-US"/>
              <a:pPr>
                <a:defRPr/>
              </a:pPr>
              <a:t>14</a:t>
            </a:fld>
            <a:endParaRPr lang="ko-KR" altLang="en-US"/>
          </a:p>
        </p:txBody>
      </p:sp>
      <p:sp>
        <p:nvSpPr>
          <p:cNvPr id="137219" name="TextBox 7"/>
          <p:cNvSpPr txBox="1">
            <a:spLocks noChangeArrowheads="1"/>
          </p:cNvSpPr>
          <p:nvPr/>
        </p:nvSpPr>
        <p:spPr bwMode="auto">
          <a:xfrm>
            <a:off x="468313" y="1125538"/>
            <a:ext cx="8280400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남은 것은 없었다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나날이 허물어져 가는 그나마 토방 한 칸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봄이면 쑥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여름이면 나무뿌리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가을이면 타작마당을 휩쓰는 빈 바람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변한 것은 없었다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이조 오백 년은 끝나지 않았다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옛날 같으면 북간도라도 갔지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기껏해야 버스길 삼백 리 서울로 왔지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고층건물 침대 속 누워 비료광고만 뿌리는 그머리 마을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또 무슨 넉살 꾸미기 위해 짓는지도 모를 빌딩 공사장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도시락 차고 왔지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F35FB-A3AE-443E-81C6-68172B441BCD}" type="slidenum">
              <a:rPr lang="ko-KR" altLang="en-US"/>
              <a:pPr>
                <a:defRPr/>
              </a:pPr>
              <a:t>15</a:t>
            </a:fld>
            <a:endParaRPr lang="ko-KR" altLang="en-US"/>
          </a:p>
        </p:txBody>
      </p:sp>
      <p:sp>
        <p:nvSpPr>
          <p:cNvPr id="138243" name="TextBox 7"/>
          <p:cNvSpPr txBox="1">
            <a:spLocks noChangeArrowheads="1"/>
          </p:cNvSpPr>
          <p:nvPr/>
        </p:nvSpPr>
        <p:spPr bwMode="auto">
          <a:xfrm>
            <a:off x="468313" y="1125538"/>
            <a:ext cx="8280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이슬비 오는 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낯선 소년이 나를 붙들고 동대문을 물었다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 소년의 죄없이 크고 맑기만한 눈동자엔 밤이 내리고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노동으로 지친 나의 가슴에선 도시락 보자기가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비에 젖고 있었다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27CF2-1920-42C6-B4CE-29EDA1FEBC60}" type="slidenum">
              <a:rPr lang="ko-KR" altLang="en-US"/>
              <a:pPr>
                <a:defRPr/>
              </a:pPr>
              <a:t>16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39294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종로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5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가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4648200"/>
            <a:chOff x="1035218" y="3302464"/>
            <a:chExt cx="7137182" cy="2604242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25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시는 시적 화자가 종로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5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가 신호등 앞에서 동대문을 묻는 한 소년과의 만남을 계기로 당대 민중들의 운명을 서술하는 형식을 취하고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즉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산업화와 근대화를 부르짖던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1960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년대 사회적 상황 속에서 도시의 노동자나 창녀로 변해 가는 농민과 민족의 모습을 역사적 시각으로 형상화하고 있는 작품이다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농민의 희생과 농촌의 붕괴를 담보로 해서 이루어진 산업화 정책으로 인해 농민들은 자신들의 생존을 위해 피폐된 농촌을 떠나 어쩔 수 없이 도시의 노동자나 창녀로 전락하는 처지가 되었다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그러므로 ‘노동으로 지친 나의 가슴’에서 유추해 볼 수 있는 노동자 계급의 화자의 눈에 비친 현실은 ‘이슬비 오는 날’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시작하여 ‘비에 젖고 있었다’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끝나는 작품의 어두운 분위기만큼 침울하고 고통스럽다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139272" name="그룹 227"/>
            <p:cNvGrpSpPr>
              <a:grpSpLocks/>
            </p:cNvGrpSpPr>
            <p:nvPr/>
          </p:nvGrpSpPr>
          <p:grpSpPr bwMode="auto">
            <a:xfrm>
              <a:off x="1035218" y="3302464"/>
              <a:ext cx="7137182" cy="413272"/>
              <a:chOff x="1035218" y="1700782"/>
              <a:chExt cx="7137182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598462" y="1746143"/>
                <a:ext cx="6010694" cy="207236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한 소년과의 만남을 계기로 당대 민중들의 운명을 서술</a:t>
                </a:r>
              </a:p>
            </p:txBody>
          </p:sp>
          <p:grpSp>
            <p:nvGrpSpPr>
              <p:cNvPr id="139280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39281" name="그룹 212"/>
              <p:cNvGrpSpPr>
                <a:grpSpLocks/>
              </p:cNvGrpSpPr>
              <p:nvPr/>
            </p:nvGrpSpPr>
            <p:grpSpPr bwMode="auto">
              <a:xfrm flipH="1">
                <a:off x="1035218" y="1716798"/>
                <a:ext cx="5256585" cy="397256"/>
                <a:chOff x="2915816" y="1716798"/>
                <a:chExt cx="5256585" cy="397256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7" y="1716798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87101-1991-4D6F-884E-2D35323DBAA9}" type="slidenum">
              <a:rPr lang="ko-KR" altLang="en-US"/>
              <a:pPr>
                <a:defRPr/>
              </a:pPr>
              <a:t>17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40318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종로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5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가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8" y="3302464"/>
            <a:chExt cx="7137182" cy="2886641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전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9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연의 이 시는 내용상 크게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5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단락으로 나누어 볼 수 있다</a:t>
              </a: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첫째 단락은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～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2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연으로 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소년과의 만남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제시된 부분이다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이슬비 내리는 날’과 ‘통금에 쫓기는 밤 열한 시 반’이라는 시간적 배경과 ‘종로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5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가 서시오판 옆’이라는 공간적 배경이 자아내는 절박한 상황은 ‘크고 맑기만 한 그 소년의 눈동자’와 대비됨으로써 더욱 고조된다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한편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‘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서시오판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’은 신호등을 뜻하는 것으로 소년의 운명의 갈림길을 상징한다고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ko-KR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둘째 단락은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～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4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연으로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소년의 모습과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그것으로 미루어 짐작해 볼 수 있는 소년의 운명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을 암시하는 부분이다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새로 사 신은 운동환 벗어 품고’에서 때묻지 않은 동심을 엿볼 수 있으며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저희끼리 비에 젖고 있는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/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먼 길 떠나온 고구마’는 따스한 온정을 지닌 존재임을 알게 해 준다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그러나 ‘노동자의 홍수 속에 묻혀 보이지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않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’는 그에게서 어린 노동자로서 그가 헤쳐 나가야 할 비극적 운명이 상징적으로 제시되고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140296" name="그룹 227"/>
            <p:cNvGrpSpPr>
              <a:grpSpLocks/>
            </p:cNvGrpSpPr>
            <p:nvPr/>
          </p:nvGrpSpPr>
          <p:grpSpPr bwMode="auto">
            <a:xfrm>
              <a:off x="1035218" y="3302464"/>
              <a:ext cx="7137182" cy="413272"/>
              <a:chOff x="1035218" y="1700782"/>
              <a:chExt cx="7137182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598462" y="1746136"/>
                <a:ext cx="6010694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한 소년과의 만남을 계기로 당대 민중들의 운명을 서술</a:t>
                </a:r>
              </a:p>
            </p:txBody>
          </p:sp>
          <p:grpSp>
            <p:nvGrpSpPr>
              <p:cNvPr id="140304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40305" name="그룹 212"/>
              <p:cNvGrpSpPr>
                <a:grpSpLocks/>
              </p:cNvGrpSpPr>
              <p:nvPr/>
            </p:nvGrpSpPr>
            <p:grpSpPr bwMode="auto">
              <a:xfrm flipH="1">
                <a:off x="1035218" y="1716798"/>
                <a:ext cx="5256585" cy="397256"/>
                <a:chOff x="2915816" y="1716798"/>
                <a:chExt cx="5256585" cy="397256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7" y="1716798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0195E-0205-4D20-90B1-B1601BF98525}" type="slidenum">
              <a:rPr lang="ko-KR" altLang="en-US"/>
              <a:pPr>
                <a:defRPr/>
              </a:pPr>
              <a:t>18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41342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종로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5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가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8" y="3302464"/>
            <a:chExt cx="7137182" cy="2886641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셋째 단락은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5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～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6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연으로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언젠가 보았던 창녀와 막노동자의 모습을 회상하는 부분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으로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화자는 그들을 소년의 가족으로 생각하고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화자는 ‘양지 쪽 기대 앉아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/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속내의 바람으로 때묻은 긴 편지를 읽고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있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’는 ‘부은 한쪽 눈의 창녀’와 ‘고층 건물 공사장’에서 ‘허리를 다쳐 쓰러져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있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’는 ‘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등짐하던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노동자’가 겪는 개인적 비극을 세 개의 외세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―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대륙’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섬나라’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새로운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은행국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’에서 그 원인을 찾고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반도라는 지정학적 특수성으로 말미암아 지금도 계속되고 있는 민족의 고난을 ‘대륙’과 ‘섬나라’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나타내고 있으며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미국 자본에 의존하여 수출 주도형 산업화 정책을 펼치고 있는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60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년대 경제 정책을 ‘새로운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은행국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’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으로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제시하고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이와 같은 시인의 투철한 현실 인식은 결국 화자로 하여금 현실은 ‘이조 오백 년’과 다를 것이 없으며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8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연의 ‘북간도’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갈 수밖에 없었던 일제 시대에 비해 나을 것이 없다는 극단적인 생각을 갖게 하는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141320" name="그룹 227"/>
            <p:cNvGrpSpPr>
              <a:grpSpLocks/>
            </p:cNvGrpSpPr>
            <p:nvPr/>
          </p:nvGrpSpPr>
          <p:grpSpPr bwMode="auto">
            <a:xfrm>
              <a:off x="1035218" y="3302464"/>
              <a:ext cx="7137182" cy="413272"/>
              <a:chOff x="1035218" y="1700782"/>
              <a:chExt cx="7137182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598462" y="1746136"/>
                <a:ext cx="6010694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지금도 계속되고 있는 민족의 고난</a:t>
                </a:r>
              </a:p>
            </p:txBody>
          </p:sp>
          <p:grpSp>
            <p:nvGrpSpPr>
              <p:cNvPr id="141328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41329" name="그룹 212"/>
              <p:cNvGrpSpPr>
                <a:grpSpLocks/>
              </p:cNvGrpSpPr>
              <p:nvPr/>
            </p:nvGrpSpPr>
            <p:grpSpPr bwMode="auto">
              <a:xfrm flipH="1">
                <a:off x="1035218" y="1716798"/>
                <a:ext cx="5256585" cy="397256"/>
                <a:chOff x="2915816" y="1716798"/>
                <a:chExt cx="5256585" cy="397256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7" y="1716798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58171-42CF-4DF9-8736-C26F2A4BA0D9}" type="slidenum">
              <a:rPr lang="ko-KR" altLang="en-US"/>
              <a:pPr>
                <a:defRPr/>
              </a:pPr>
              <a:t>19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42366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종로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5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가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8" y="3302464"/>
            <a:chExt cx="7137182" cy="2886641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넷째 단락은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7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～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8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연으로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농촌의 황폐한 현실과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그로 인한 농민들의 이농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(</a:t>
              </a:r>
              <a:r>
                <a:rPr lang="ko-KR" altLang="en-US" b="1" kern="0" dirty="0" err="1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離農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)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현상을 요약적으로 보여 주는 부분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남은 것은 없었다’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변한 것은 없었다’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이조 오백 년은 끝나지 않았다’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이어지는 화자의 애환 어린 탄식과 ‘옛날 같으면 북간도라도 갔지’라는 자조 섞인 독백에서 당시 농촌 현실의 궁핍화를 충분히 헤아려 볼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마지막 단락인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9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연은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1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연의 시상을 변형 반복하는 부분으로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화자의 신분을 ‘노동으로 지친 나’라는 구체적 표현으로 알려주고 있다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낯선 소년’과 일정한 거리를 두고 있는 지식인의 시각이 아니라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같은 노동자의 입장에서 그의 고통을 바라보는 화자의 동정심은 마침내 ‘나의 가슴에선 도시락 보자기가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/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비에 젖고 있었다’라는 끝 구절로 용해됨으로써 전편에서 서술된 내용에 대한 신빙성을 한층 더 강화시키고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142344" name="그룹 227"/>
            <p:cNvGrpSpPr>
              <a:grpSpLocks/>
            </p:cNvGrpSpPr>
            <p:nvPr/>
          </p:nvGrpSpPr>
          <p:grpSpPr bwMode="auto">
            <a:xfrm>
              <a:off x="1035218" y="3302464"/>
              <a:ext cx="7137182" cy="413272"/>
              <a:chOff x="1035218" y="1700782"/>
              <a:chExt cx="7137182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598462" y="1746136"/>
                <a:ext cx="6010694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같은 노동자의 입장에서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소년의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고통을 바라보는 화자의 동정심</a:t>
                </a:r>
              </a:p>
            </p:txBody>
          </p:sp>
          <p:grpSp>
            <p:nvGrpSpPr>
              <p:cNvPr id="142352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42353" name="그룹 212"/>
              <p:cNvGrpSpPr>
                <a:grpSpLocks/>
              </p:cNvGrpSpPr>
              <p:nvPr/>
            </p:nvGrpSpPr>
            <p:grpSpPr bwMode="auto">
              <a:xfrm flipH="1">
                <a:off x="1035218" y="1716798"/>
                <a:ext cx="5256585" cy="397256"/>
                <a:chOff x="2915816" y="1716798"/>
                <a:chExt cx="5256585" cy="397256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7" y="1716798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05FF7-E0D5-4611-9781-EF999F495F79}" type="slidenum">
              <a:rPr lang="ko-KR" altLang="en-US"/>
              <a:pPr>
                <a:defRPr/>
              </a:pPr>
              <a:t>2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24958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기항지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295900"/>
            <a:chOff x="1035219" y="3302464"/>
            <a:chExt cx="7137181" cy="2967326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61485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시는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어느 곳에도 안주하지 못하고 방황하는 시적 화자의 모습을 차가운 겨울날의 항구 모습과 눈송이를 통해 차분하게 묘사해 낸 작품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화자의 감정이나 사상은 배제되어 있으며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처음부터 끝까지 묘사로만 일관하고 있어 한 폭의 그림을 보는 것 같은 인상을 준다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중심 이미지는 정박해 있는 배이며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배의 앙상함이 주는 쓸쓸함과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겨울밤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흩날리는 눈송이가 주는 황량함이 전체적으로 우울한 분위기를 만들고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화자는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걸어서 항구에 도착했다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도착한 항구는 화자가 머문 곳이자 배가 정박한 곳이다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항구는 떠나는 배와 도착하는 배가 머무르는 곳으로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여행의 끝인 동시에 새로운 출발을 약속하는 곳이다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따라서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이 시에서 항구는 화자의 방랑과 안주가 접합된 장소로서의 이중적 역할을 한다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길게 부는 한지의 바람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/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바다 앞의 집들을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흔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드는 스산한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겨울밤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마치 눈이라도 내릴 듯 불빛이 낮게 느껴지는 항구에서 화자는 우울한 마음으로 밤 풍경을 바라보며 서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화자의 막막한 심정은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구겨 넣고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', 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꺼 버리고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와 같은 소멸의 이미지를 통해 구체화되어 나타나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124936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46"/>
                <a:ext cx="5508192" cy="207250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어느 곳에도 안주하지 못하고 방황하는 시적 화자의 모습</a:t>
                </a:r>
              </a:p>
            </p:txBody>
          </p:sp>
          <p:grpSp>
            <p:nvGrpSpPr>
              <p:cNvPr id="124944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24945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A0ACC-9A27-40DB-A17A-562068877E7D}" type="slidenum">
              <a:rPr lang="ko-KR" altLang="en-US"/>
              <a:pPr>
                <a:defRPr/>
              </a:pPr>
              <a:t>3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25982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기항지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295900"/>
            <a:chOff x="1035219" y="3302464"/>
            <a:chExt cx="7137181" cy="2967326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61485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항구의 모습을 물끄러미 바라보고 섰던 화자는 이제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조용한 마음으로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/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배 있는 데로 내려간다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화자는 그 곳에서 정박중인 배들이 모두 항구 쪽으로 뱃머리를 향하고 있는 모습을 발견한다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멀리 바다를 항해하던 배들이 지친 항해를 끝내고 항구로 돌아와서 편안히 안식을 취하고 있는 것으로 인식한 화자는 자신도 오랜 방랑을 끝내고 정박 중인 배처럼 안주하고 싶은 마음을 갖는다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어두운 하늘에는 수삼 개의 눈송이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하늘의 새들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과 함께 날아오른다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눈송이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는 어디에도 안주하지 못하고 부유하는 속성을 가진 것으로 화자의 방황하는 젊음을 표상한다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그러므로 마지막 구절은 바람에 흩날리며 내리는 눈발을 현란한 이미지로 그려냄으로써 화자의 암울한 의식을 자극하는 동시에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하강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의 이미지를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상승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의 이미지로 전환시키는 계기를 이룬다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막연함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차가움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덧없음 등의 정서를 환기시키는 소재들과 화자의 우울한 심리가 얽혀 있던 전반부의 황량한 이미지가 후반부에 이르러 정박해 있는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배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로 집중됨으로써 앞의 서성거림과는 정반대의 이미지로 극적 전환을 이룬다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125960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598463" y="1746146"/>
                <a:ext cx="6010694" cy="207250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자신도 오랜 방랑을 끝내고 정박 중인 배처럼 안주하고 싶은 마음</a:t>
                </a:r>
              </a:p>
            </p:txBody>
          </p:sp>
          <p:grpSp>
            <p:nvGrpSpPr>
              <p:cNvPr id="125968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25969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5B7A4-97FC-4979-A604-5A510CE532EF}" type="slidenum">
              <a:rPr lang="ko-KR" altLang="en-US"/>
              <a:pPr>
                <a:defRPr/>
              </a:pPr>
              <a:t>4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27006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기항지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2847975"/>
            <a:chOff x="1035218" y="3302464"/>
            <a:chExt cx="7137182" cy="1595672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12432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즉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거대한 용골의 모습으로 정박해서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항구의 안을 들여다 보고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있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는 배의 이미지는 어둡고 암울한 현실을 버텨 이겨내는 견고함의 의미를 화자에게 떠올려 준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그로부터 비로소 화자의 암울했던 의식은 하늘을 나는 새를 통해 정화되고 오랜 방황을 끝낼 수 있게 된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  <a:endParaRPr lang="ko-KR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</p:txBody>
        </p:sp>
        <p:grpSp>
          <p:nvGrpSpPr>
            <p:cNvPr id="126984" name="그룹 227"/>
            <p:cNvGrpSpPr>
              <a:grpSpLocks/>
            </p:cNvGrpSpPr>
            <p:nvPr/>
          </p:nvGrpSpPr>
          <p:grpSpPr bwMode="auto">
            <a:xfrm>
              <a:off x="1035218" y="3302464"/>
              <a:ext cx="7137182" cy="413272"/>
              <a:chOff x="1035218" y="1700782"/>
              <a:chExt cx="7137182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598462" y="1746144"/>
                <a:ext cx="6010694" cy="207241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암울한 현실을 버텨 이겨내는 견고함의 의미</a:t>
                </a:r>
              </a:p>
            </p:txBody>
          </p:sp>
          <p:grpSp>
            <p:nvGrpSpPr>
              <p:cNvPr id="126992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26993" name="그룹 212"/>
              <p:cNvGrpSpPr>
                <a:grpSpLocks/>
              </p:cNvGrpSpPr>
              <p:nvPr/>
            </p:nvGrpSpPr>
            <p:grpSpPr bwMode="auto">
              <a:xfrm flipH="1">
                <a:off x="1035218" y="1716798"/>
                <a:ext cx="5256585" cy="397256"/>
                <a:chOff x="2915816" y="1716798"/>
                <a:chExt cx="5256585" cy="397256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7" y="1716798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1D61C-BDDA-4688-B324-AD2C570763AA}" type="slidenum">
              <a:rPr lang="ko-KR" altLang="en-US"/>
              <a:pPr>
                <a:defRPr/>
              </a:pPr>
              <a:t>5</a:t>
            </a:fld>
            <a:endParaRPr lang="ko-KR" altLang="en-US"/>
          </a:p>
        </p:txBody>
      </p:sp>
      <p:pic>
        <p:nvPicPr>
          <p:cNvPr id="128003" name="Picture 2" descr="C:\Users\전민정\AppData\Local\Microsoft\Windows\Temporary Internet Files\Content.IE5\98MO2USN\MCj043702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2286000"/>
            <a:ext cx="5311775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19475" y="2349500"/>
            <a:ext cx="2232025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0" b="1" dirty="0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농무</a:t>
            </a:r>
          </a:p>
        </p:txBody>
      </p:sp>
      <p:sp>
        <p:nvSpPr>
          <p:cNvPr id="128005" name="TextBox 4"/>
          <p:cNvSpPr txBox="1">
            <a:spLocks noChangeArrowheads="1"/>
          </p:cNvSpPr>
          <p:nvPr/>
        </p:nvSpPr>
        <p:spPr bwMode="auto">
          <a:xfrm>
            <a:off x="500063" y="85725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3200" b="1">
                <a:latin typeface="안상수2006가는" pitchFamily="18" charset="-127"/>
                <a:ea typeface="안상수2006가는" pitchFamily="18" charset="-127"/>
              </a:rPr>
              <a:t>신경림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07C93-5EA9-487B-AF59-D2D02260415B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129027" name="TextBox 7"/>
          <p:cNvSpPr txBox="1">
            <a:spLocks noChangeArrowheads="1"/>
          </p:cNvSpPr>
          <p:nvPr/>
        </p:nvSpPr>
        <p:spPr bwMode="auto">
          <a:xfrm>
            <a:off x="511175" y="1341438"/>
            <a:ext cx="5329238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징이 울린다 막이 내렸다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오동나무에 전등이 매어달린 가설무대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구경꾼이 돌아가고 난 텅 빈 운동장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우리는 분이 얼룩진 얼굴로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학교 앞 소줏집에 몰려 술을 마신다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답답하고 고달프게 사는 것이 원통하다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꽹가리를 앞장세워 장거리로 나서면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따라붙어 악을 쓰는 건 쪼무래기들뿐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처녀애들은 기름집 담벽에 붙어 서서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철없이 킬킬대는구나</a:t>
            </a:r>
          </a:p>
        </p:txBody>
      </p:sp>
      <p:sp>
        <p:nvSpPr>
          <p:cNvPr id="129028" name="TextBox 7"/>
          <p:cNvSpPr txBox="1">
            <a:spLocks noChangeArrowheads="1"/>
          </p:cNvSpPr>
          <p:nvPr/>
        </p:nvSpPr>
        <p:spPr bwMode="auto">
          <a:xfrm>
            <a:off x="4572000" y="1341438"/>
            <a:ext cx="5329238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밝아 어떤 녀석은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꺽정이처럼 울부짖고 또 어떤 녀석은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서림이처럼 해해대지만 이까짓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산구석에 처박혀 발버둥친들 무엇하랴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비료값도 안 나오는 농사 따위야 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아예 여편네에게나 맡겨두고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쇠전을 거쳐 도수장 앞에 와 돌 때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우리는 점점 신명이 난다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한 다리를 들고 날라리를 불이거나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고개짓을 하고 어깨를 흔들거나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17480-C3DB-46AC-9046-3E6CA67E9655}" type="slidenum">
              <a:rPr lang="ko-KR" altLang="en-US"/>
              <a:pPr>
                <a:defRPr/>
              </a:pPr>
              <a:t>7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30078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농무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4648200"/>
            <a:chOff x="1035218" y="3302464"/>
            <a:chExt cx="7137182" cy="2604242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25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신경림 시인은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`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농무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란 원래 없는 말인데 이 시를 쓰면서 지어낸 것이라 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`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농무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란 농악을 할 때 추는 춤을 가리키는 것일텐데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말은 시인이 지어낸 것이지만 그 몸짓은 이미 있던 것이다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시에는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1960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년대의 농촌 모습이 잘 담겨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사실 그 모습은 여러 정황을 볼 때 오늘날에도 크게 달라지지 않은 것처럼 보인다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놀이의 분위기가 작품을 가득 채우고 있지만 그 놀이는 즐거움으로 충만한 것이 아니다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놀이와 춤이 분풀이의 성격을 띠고 있기 때문이다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농부들은 학교 운동장에서 무슨 약식 공연을 했던 모양이다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공연은 끝났고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학교 앞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소주집에서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술을 마시는 사람들에게 허탈감이 밀려왔고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그들 모두 장거리에서 다시 춤판을 만드는 과정이 찬찬히 그려지고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130056" name="그룹 227"/>
            <p:cNvGrpSpPr>
              <a:grpSpLocks/>
            </p:cNvGrpSpPr>
            <p:nvPr/>
          </p:nvGrpSpPr>
          <p:grpSpPr bwMode="auto">
            <a:xfrm>
              <a:off x="1035218" y="3302464"/>
              <a:ext cx="7137182" cy="413272"/>
              <a:chOff x="1035218" y="1700782"/>
              <a:chExt cx="7137182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598462" y="1746143"/>
                <a:ext cx="6010694" cy="207236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1960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년대의 농촌 모습이 잘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담겨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...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30064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30065" name="그룹 212"/>
              <p:cNvGrpSpPr>
                <a:grpSpLocks/>
              </p:cNvGrpSpPr>
              <p:nvPr/>
            </p:nvGrpSpPr>
            <p:grpSpPr bwMode="auto">
              <a:xfrm flipH="1">
                <a:off x="1035218" y="1716798"/>
                <a:ext cx="5256585" cy="397256"/>
                <a:chOff x="2915816" y="1716798"/>
                <a:chExt cx="5256585" cy="397256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7" y="1716798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5C250F-C1F0-4C2F-8FC7-D96C5545C282}" type="slidenum">
              <a:rPr lang="ko-KR" altLang="en-US"/>
              <a:pPr>
                <a:defRPr/>
              </a:pPr>
              <a:t>8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31102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농무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080000"/>
            <a:chOff x="1035218" y="3302464"/>
            <a:chExt cx="7137182" cy="2846298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4938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아이들과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처녀애들만이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춤판을 구경하고 있을 뿐이지만 보름달 아래 농부들은 임꺽정의 주인공들처럼 신명을 낸다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술자리에서 장거리의 춤으로 이어지는 춤판의 과정 묘사에 끼어드는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답답하고 고달프게 사는 것이 원통하다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라는 구절이나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이까짓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산구석에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처박혀 발버둥친들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무엇하랴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라는 구절은 농촌의 현실과 농부들의 심정을 잘 전해 준다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그래서 현실의 불우한 조건을 넘어선 흥겨운 축제를 표방하고 있는 이 시의 표면적 주제는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뒷면에 숨겨진 당대의 사회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․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정치적 현실을 다분히 문학적인 방식으로 고발하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고 있는 것이라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고발의 방식은 문학을 압도하지 않으며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독자들에게 충분히 자발적인 참여를 유도하고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시상의 진전과 더불어 나아가다 보면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우리도 어느새 시 속의 농무와 함께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`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한 다리 들고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날나리를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불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`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고갯짓을 하고 어깨를 흔들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게 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그리고 그 공감과 참여가 현실을 잊고 얄팍한 위로에 몸을 맡기는 것이 아니라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그 현실의 착잡함을 이겨내는 민중의 생명력을 확인하는 일에 귀결됨을 깨닫기란 어렵지 않다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131080" name="그룹 227"/>
            <p:cNvGrpSpPr>
              <a:grpSpLocks/>
            </p:cNvGrpSpPr>
            <p:nvPr/>
          </p:nvGrpSpPr>
          <p:grpSpPr bwMode="auto">
            <a:xfrm>
              <a:off x="1035218" y="3302464"/>
              <a:ext cx="7137182" cy="413272"/>
              <a:chOff x="1035218" y="1700782"/>
              <a:chExt cx="7137182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598462" y="1746145"/>
                <a:ext cx="6010694" cy="207246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현실의 불우한 조건을 넘어선 흥겨운 축제를 표방</a:t>
                </a:r>
              </a:p>
            </p:txBody>
          </p:sp>
          <p:grpSp>
            <p:nvGrpSpPr>
              <p:cNvPr id="131088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31089" name="그룹 212"/>
              <p:cNvGrpSpPr>
                <a:grpSpLocks/>
              </p:cNvGrpSpPr>
              <p:nvPr/>
            </p:nvGrpSpPr>
            <p:grpSpPr bwMode="auto">
              <a:xfrm flipH="1">
                <a:off x="1035218" y="1716798"/>
                <a:ext cx="5256585" cy="397256"/>
                <a:chOff x="2915816" y="1716798"/>
                <a:chExt cx="5256585" cy="397256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7" y="1716798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9AD98-93BC-4510-BAEE-9D40536181AC}" type="slidenum">
              <a:rPr lang="ko-KR" altLang="en-US"/>
              <a:pPr>
                <a:defRPr/>
              </a:pPr>
              <a:t>9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132126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농무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2705100"/>
            <a:chOff x="1035218" y="3302464"/>
            <a:chExt cx="7137182" cy="1514987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116251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시는 좋은 민중시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농촌시의 전범으로 손색이 없다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장르의 특성상 시는 사실주의의 가능성에 열려 있는 편이 아니다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그러나 그 가능성을 아예 부정할 수 없다면 그 방도는 신경림이 개척한 시의 영역과 매우 가까이 있을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132104" name="그룹 227"/>
            <p:cNvGrpSpPr>
              <a:grpSpLocks/>
            </p:cNvGrpSpPr>
            <p:nvPr/>
          </p:nvGrpSpPr>
          <p:grpSpPr bwMode="auto">
            <a:xfrm>
              <a:off x="1035218" y="3302464"/>
              <a:ext cx="7137182" cy="413272"/>
              <a:chOff x="1035218" y="1700782"/>
              <a:chExt cx="7137182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598462" y="1746125"/>
                <a:ext cx="6010694" cy="20715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좋은 민중시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,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농촌시의 전범</a:t>
                </a:r>
              </a:p>
            </p:txBody>
          </p:sp>
          <p:grpSp>
            <p:nvGrpSpPr>
              <p:cNvPr id="132112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7" y="1716797"/>
                  <a:ext cx="5256583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32113" name="그룹 212"/>
              <p:cNvGrpSpPr>
                <a:grpSpLocks/>
              </p:cNvGrpSpPr>
              <p:nvPr/>
            </p:nvGrpSpPr>
            <p:grpSpPr bwMode="auto">
              <a:xfrm flipH="1">
                <a:off x="1035218" y="1716798"/>
                <a:ext cx="5256585" cy="397256"/>
                <a:chOff x="2915816" y="1716798"/>
                <a:chExt cx="5256585" cy="397256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7" y="1716798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1822</Words>
  <Application>Microsoft Office PowerPoint</Application>
  <PresentationFormat>화면 슬라이드 쇼(4:3)</PresentationFormat>
  <Paragraphs>157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8" baseType="lpstr">
      <vt:lpstr>굴림</vt:lpstr>
      <vt:lpstr>Arial</vt:lpstr>
      <vt:lpstr>맑은 고딕</vt:lpstr>
      <vt:lpstr>HY산B</vt:lpstr>
      <vt:lpstr>HY강M</vt:lpstr>
      <vt:lpstr>Informal Roman</vt:lpstr>
      <vt:lpstr>안상수2006가는</vt:lpstr>
      <vt:lpstr>HY견명조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전민정</dc:creator>
  <cp:lastModifiedBy>Owner</cp:lastModifiedBy>
  <cp:revision>415</cp:revision>
  <dcterms:created xsi:type="dcterms:W3CDTF">2009-03-17T12:43:12Z</dcterms:created>
  <dcterms:modified xsi:type="dcterms:W3CDTF">2012-12-11T08:48:44Z</dcterms:modified>
</cp:coreProperties>
</file>