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0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5" r:id="rId11"/>
    <p:sldId id="304" r:id="rId12"/>
    <p:sldId id="306" r:id="rId13"/>
    <p:sldId id="307" r:id="rId14"/>
    <p:sldId id="308" r:id="rId15"/>
    <p:sldId id="309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53" autoAdjust="0"/>
  </p:normalViewPr>
  <p:slideViewPr>
    <p:cSldViewPr showGuides="1">
      <p:cViewPr>
        <p:scale>
          <a:sx n="60" d="100"/>
          <a:sy n="60" d="100"/>
        </p:scale>
        <p:origin x="-396" y="-150"/>
      </p:cViewPr>
      <p:guideLst>
        <p:guide orient="horz" pos="754"/>
        <p:guide orient="horz" pos="318"/>
        <p:guide orient="horz" pos="527"/>
        <p:guide orient="horz" pos="853"/>
        <p:guide orient="horz" pos="4201"/>
        <p:guide orient="horz" pos="1071"/>
        <p:guide pos="385"/>
        <p:guide pos="158"/>
        <p:guide pos="5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8F6FA-F948-43B7-863F-AF72804F04D0}" type="datetimeFigureOut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CC1AD-2529-4600-A1EE-FC1BC5107A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287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C1AD-2529-4600-A1EE-FC1BC5107A5F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F3A7F3-E47C-42DD-BD43-9D4EDE280C2D}" type="datetimeFigureOut">
              <a:rPr lang="ko-KR" altLang="en-US" smtClean="0"/>
              <a:pPr/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021D62-E21A-4DC0-960E-3A7B7FBB5E5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1" y="13447"/>
            <a:ext cx="9117106" cy="683110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 userDrawn="1"/>
        </p:nvSpPr>
        <p:spPr>
          <a:xfrm>
            <a:off x="242046" y="1344706"/>
            <a:ext cx="8687671" cy="5325899"/>
          </a:xfrm>
          <a:prstGeom prst="roundRect">
            <a:avLst>
              <a:gd name="adj" fmla="val 4277"/>
            </a:avLst>
          </a:prstGeom>
          <a:solidFill>
            <a:schemeClr val="bg2">
              <a:lumMod val="90000"/>
              <a:alpha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1" y="13447"/>
            <a:ext cx="9117106" cy="683110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 descr="037d0313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611188" y="4071942"/>
            <a:ext cx="2889242" cy="200686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338554"/>
            <a:chOff x="857224" y="1741682"/>
            <a:chExt cx="7858180" cy="338554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영국의 비교문학에 가장 큰 자극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23"/>
          <p:cNvGrpSpPr/>
          <p:nvPr/>
        </p:nvGrpSpPr>
        <p:grpSpPr>
          <a:xfrm>
            <a:off x="684213" y="1344852"/>
            <a:ext cx="2628880" cy="369332"/>
            <a:chOff x="684213" y="1344852"/>
            <a:chExt cx="2628880" cy="369332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242726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포스네트의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b="1" spc="-100" dirty="0" smtClean="0">
                  <a:latin typeface="맑은 고딕" pitchFamily="50" charset="-127"/>
                  <a:ea typeface="맑은 고딕" pitchFamily="50" charset="-127"/>
                </a:rPr>
                <a:t>『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비교문학</a:t>
              </a:r>
              <a:r>
                <a:rPr lang="en-US" altLang="ko-KR" b="1" spc="-100" dirty="0" smtClean="0">
                  <a:latin typeface="맑은 고딕" pitchFamily="50" charset="-127"/>
                  <a:ea typeface="맑은 고딕" pitchFamily="50" charset="-127"/>
                </a:rPr>
                <a:t>』</a:t>
              </a:r>
              <a:endParaRPr lang="ko-KR" altLang="en-US" b="1" spc="-100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5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48" name="TextBox 47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Ⅲ.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역사와 현황</a:t>
              </a:r>
            </a:p>
          </p:txBody>
        </p:sp>
        <p:grpSp>
          <p:nvGrpSpPr>
            <p:cNvPr id="6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2870096" cy="400110"/>
              <a:chOff x="309880" y="694905"/>
              <a:chExt cx="2867692" cy="400955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96977" y="694905"/>
                <a:ext cx="2580595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사실관계와 영향연구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7" name="그룹 14"/>
          <p:cNvGrpSpPr/>
          <p:nvPr/>
        </p:nvGrpSpPr>
        <p:grpSpPr>
          <a:xfrm>
            <a:off x="857224" y="2309150"/>
            <a:ext cx="7858180" cy="830997"/>
            <a:chOff x="857224" y="1741682"/>
            <a:chExt cx="7858180" cy="830997"/>
          </a:xfrm>
        </p:grpSpPr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그것은 </a:t>
              </a:r>
              <a:r>
                <a:rPr lang="ko-KR" altLang="en-US" sz="1600" dirty="0" err="1" smtClean="0"/>
                <a:t>포스네트</a:t>
              </a:r>
              <a:r>
                <a:rPr lang="en-US" altLang="ko-KR" sz="1600" dirty="0" smtClean="0"/>
                <a:t>(Hutcheson Macaulay </a:t>
              </a:r>
              <a:r>
                <a:rPr lang="en-US" altLang="ko-KR" sz="1600" dirty="0" err="1" smtClean="0"/>
                <a:t>Posnett</a:t>
              </a:r>
              <a:r>
                <a:rPr lang="en-US" altLang="ko-KR" sz="1600" dirty="0" smtClean="0"/>
                <a:t>)</a:t>
              </a:r>
              <a:r>
                <a:rPr lang="ko-KR" altLang="en-US" sz="1600" dirty="0" smtClean="0"/>
                <a:t>가 쓴 </a:t>
              </a:r>
              <a:r>
                <a:rPr lang="en-US" altLang="ko-KR" sz="1600" dirty="0" smtClean="0"/>
                <a:t>『</a:t>
              </a:r>
              <a:r>
                <a:rPr lang="ko-KR" altLang="en-US" sz="1600" dirty="0" smtClean="0"/>
                <a:t>비교문학</a:t>
              </a:r>
              <a:r>
                <a:rPr lang="en-US" altLang="ko-KR" sz="1600" dirty="0" smtClean="0"/>
                <a:t>』</a:t>
              </a:r>
              <a:r>
                <a:rPr lang="ko-KR" altLang="en-US" sz="1600" dirty="0" smtClean="0"/>
                <a:t>을 이름이며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이 분야에서 최초로 간행된 총괄적인 이론서가 되고 있으며</a:t>
              </a:r>
              <a:r>
                <a:rPr lang="en-US" altLang="ko-KR" sz="1600" dirty="0" smtClean="0"/>
                <a:t>, ‘</a:t>
              </a:r>
              <a:r>
                <a:rPr lang="ko-KR" altLang="en-US" sz="1600" dirty="0" smtClean="0"/>
                <a:t>비교문학’이란 명칭사용의 결정적인 계기가 되었다는 것</a:t>
              </a:r>
              <a:endParaRPr lang="ko-KR" altLang="en-US" sz="1600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그룹 14"/>
          <p:cNvGrpSpPr/>
          <p:nvPr/>
        </p:nvGrpSpPr>
        <p:grpSpPr>
          <a:xfrm>
            <a:off x="857224" y="3372346"/>
            <a:ext cx="7858180" cy="338554"/>
            <a:chOff x="857224" y="1741682"/>
            <a:chExt cx="7858180" cy="338554"/>
          </a:xfrm>
        </p:grpSpPr>
        <p:sp>
          <p:nvSpPr>
            <p:cNvPr id="3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포스네트는</a:t>
              </a:r>
              <a:r>
                <a:rPr lang="ko-KR" altLang="en-US" sz="1600" dirty="0" smtClean="0"/>
                <a:t> 문학사를 사회학의 일부분으로 봄</a:t>
              </a:r>
              <a:endParaRPr lang="ko-KR" altLang="en-US" sz="1600" dirty="0"/>
            </a:p>
          </p:txBody>
        </p: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그룹 23"/>
          <p:cNvGrpSpPr/>
          <p:nvPr/>
        </p:nvGrpSpPr>
        <p:grpSpPr>
          <a:xfrm>
            <a:off x="1000100" y="3797062"/>
            <a:ext cx="7429552" cy="1553372"/>
            <a:chOff x="1000100" y="3018629"/>
            <a:chExt cx="7429552" cy="1553372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1000100" y="3018629"/>
              <a:ext cx="7429552" cy="1553372"/>
            </a:xfrm>
            <a:prstGeom prst="roundRect">
              <a:avLst>
                <a:gd name="adj" fmla="val 3197"/>
              </a:avLst>
            </a:prstGeom>
            <a:solidFill>
              <a:schemeClr val="bg1"/>
            </a:solidFill>
            <a:ln w="15240">
              <a:solidFill>
                <a:schemeClr val="tx1">
                  <a:lumMod val="85000"/>
                  <a:lumOff val="1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7800" indent="-177800" latinLnBrk="0">
                <a:spcBef>
                  <a:spcPts val="600"/>
                </a:spcBef>
                <a:defRPr/>
              </a:pPr>
              <a:endParaRPr kumimoji="0" lang="en-US" altLang="ko-KR" sz="1500" b="1" spc="-150" dirty="0">
                <a:solidFill>
                  <a:schemeClr val="accent6">
                    <a:lumMod val="75000"/>
                  </a:schemeClr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1537" y="3067816"/>
              <a:ext cx="727530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>
                <a:lnSpc>
                  <a:spcPts val="1800"/>
                </a:lnSpc>
              </a:pPr>
              <a:r>
                <a:rPr lang="ko-KR" altLang="en-US" sz="1600" dirty="0" smtClean="0"/>
                <a:t>비교문학이 초국가적인 것이 될 필요가 없다는 이유만으로도 </a:t>
              </a:r>
              <a:r>
                <a:rPr lang="ko-KR" altLang="en-US" sz="1600" dirty="0" err="1" smtClean="0"/>
                <a:t>포스네트의</a:t>
              </a:r>
              <a:r>
                <a:rPr lang="ko-KR" altLang="en-US" sz="1600" dirty="0" smtClean="0"/>
                <a:t> 견해가 잘 적용되지 않음</a:t>
              </a:r>
              <a:endParaRPr lang="en-US" altLang="ko-KR" sz="1600" dirty="0" smtClean="0"/>
            </a:p>
            <a:p>
              <a:pPr latinLnBrk="0">
                <a:lnSpc>
                  <a:spcPts val="1800"/>
                </a:lnSpc>
              </a:pPr>
              <a:r>
                <a:rPr lang="ko-KR" altLang="en-US" sz="1600" dirty="0" smtClean="0"/>
                <a:t>비교문학자는 사회적 발전의 표현으로서 여러 나라 문학의 내적 발전에 관심을 기울여야 해야 함</a:t>
              </a:r>
              <a:endParaRPr lang="en-US" altLang="ko-KR" sz="1600" dirty="0" smtClean="0"/>
            </a:p>
            <a:p>
              <a:pPr latinLnBrk="0">
                <a:lnSpc>
                  <a:spcPts val="1800"/>
                </a:lnSpc>
              </a:pPr>
              <a:r>
                <a:rPr lang="ko-KR" altLang="en-US" sz="1600" dirty="0" smtClean="0"/>
                <a:t>왜냐하면 국민문학의 발전은 외적 영향도 있겠으나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그보다도 내부적인 것이기 때문에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외적인 것보다 내적 발전의 비교연구가 훨씬 흥미가 있음</a:t>
              </a:r>
              <a:endParaRPr lang="en-US" altLang="ko-KR" sz="1600" dirty="0" smtClean="0"/>
            </a:p>
          </p:txBody>
        </p:sp>
      </p:grpSp>
      <p:grpSp>
        <p:nvGrpSpPr>
          <p:cNvPr id="24" name="그룹 14"/>
          <p:cNvGrpSpPr/>
          <p:nvPr/>
        </p:nvGrpSpPr>
        <p:grpSpPr>
          <a:xfrm>
            <a:off x="857224" y="5500702"/>
            <a:ext cx="7858180" cy="584775"/>
            <a:chOff x="857224" y="1741682"/>
            <a:chExt cx="7858180" cy="584775"/>
          </a:xfrm>
        </p:grpSpPr>
        <p:sp>
          <p:nvSpPr>
            <p:cNvPr id="25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포스네트가</a:t>
              </a:r>
              <a:r>
                <a:rPr lang="ko-KR" altLang="en-US" sz="1600" dirty="0" smtClean="0"/>
                <a:t> 주장한 비교문학 방법론은 비교문학의 역사에서 새로운 기원을 이룩한 것으로 높이 평가됨</a:t>
              </a:r>
              <a:endParaRPr lang="ko-KR" altLang="en-US" sz="1600" dirty="0"/>
            </a:p>
          </p:txBody>
        </p:sp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584775"/>
            <a:chOff x="857224" y="1741682"/>
            <a:chExt cx="7858180" cy="584775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독일에서 비교문학의 모색 노력이 결실을 거두게 된 것은 </a:t>
              </a:r>
              <a:r>
                <a:rPr lang="en-US" altLang="ko-KR" sz="1600" dirty="0" smtClean="0"/>
                <a:t>1887</a:t>
              </a:r>
              <a:r>
                <a:rPr lang="ko-KR" altLang="en-US" sz="1600" dirty="0" smtClean="0"/>
                <a:t>년에 창간된 </a:t>
              </a:r>
              <a:r>
                <a:rPr lang="ko-KR" altLang="en-US" sz="1600" dirty="0" err="1" smtClean="0"/>
                <a:t>막스</a:t>
              </a:r>
              <a:r>
                <a:rPr lang="ko-KR" altLang="en-US" sz="1600" dirty="0" smtClean="0"/>
                <a:t> </a:t>
              </a:r>
              <a:r>
                <a:rPr lang="ko-KR" altLang="en-US" sz="1600" dirty="0" err="1" smtClean="0"/>
                <a:t>코흐</a:t>
              </a:r>
              <a:r>
                <a:rPr lang="en-US" altLang="ko-KR" sz="1600" dirty="0" smtClean="0"/>
                <a:t>(Max Koch)</a:t>
              </a:r>
              <a:r>
                <a:rPr lang="ko-KR" altLang="en-US" sz="1600" dirty="0" smtClean="0"/>
                <a:t>의 ≪비교문학사 잡지≫에서 비롯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23"/>
          <p:cNvGrpSpPr/>
          <p:nvPr/>
        </p:nvGrpSpPr>
        <p:grpSpPr>
          <a:xfrm>
            <a:off x="684213" y="1344852"/>
            <a:ext cx="3645183" cy="369332"/>
            <a:chOff x="684213" y="1344852"/>
            <a:chExt cx="3645183" cy="369332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344357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막스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코흐의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≪비교문학사 잡지≫</a:t>
              </a:r>
            </a:p>
          </p:txBody>
        </p:sp>
      </p:grpSp>
      <p:grpSp>
        <p:nvGrpSpPr>
          <p:cNvPr id="5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48" name="TextBox 47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Ⅲ.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역사와 현황</a:t>
              </a:r>
            </a:p>
          </p:txBody>
        </p:sp>
        <p:grpSp>
          <p:nvGrpSpPr>
            <p:cNvPr id="6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2870096" cy="400110"/>
              <a:chOff x="309880" y="694905"/>
              <a:chExt cx="2867692" cy="400955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96977" y="694905"/>
                <a:ext cx="2580595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사실관계와 영향연구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7" name="그룹 14"/>
          <p:cNvGrpSpPr/>
          <p:nvPr/>
        </p:nvGrpSpPr>
        <p:grpSpPr>
          <a:xfrm>
            <a:off x="857224" y="2545640"/>
            <a:ext cx="7858180" cy="830997"/>
            <a:chOff x="857224" y="1741682"/>
            <a:chExt cx="7858180" cy="830997"/>
          </a:xfrm>
        </p:grpSpPr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막스</a:t>
              </a:r>
              <a:r>
                <a:rPr lang="ko-KR" altLang="en-US" sz="1600" dirty="0" smtClean="0"/>
                <a:t> </a:t>
              </a:r>
              <a:r>
                <a:rPr lang="ko-KR" altLang="en-US" sz="1600" dirty="0" err="1" smtClean="0"/>
                <a:t>코흐는</a:t>
              </a:r>
              <a:r>
                <a:rPr lang="ko-KR" altLang="en-US" sz="1600" dirty="0" smtClean="0"/>
                <a:t>  ≪비교문학사 잡지≫나 </a:t>
              </a:r>
              <a:r>
                <a:rPr lang="en-US" altLang="ko-KR" sz="1600" dirty="0" smtClean="0"/>
                <a:t>『</a:t>
              </a:r>
              <a:r>
                <a:rPr lang="ko-KR" altLang="en-US" sz="1600" dirty="0" smtClean="0"/>
                <a:t>비교문학사 연구</a:t>
              </a:r>
              <a:r>
                <a:rPr lang="en-US" altLang="ko-KR" sz="1600" dirty="0" smtClean="0"/>
                <a:t>』</a:t>
              </a:r>
              <a:r>
                <a:rPr lang="ko-KR" altLang="en-US" sz="1600" dirty="0" smtClean="0"/>
                <a:t>에서 신화나 동화의 비교연구</a:t>
              </a:r>
              <a:r>
                <a:rPr lang="en-US" altLang="ko-KR" sz="1600" dirty="0" smtClean="0"/>
                <a:t>, </a:t>
              </a:r>
              <a:r>
                <a:rPr lang="ko-KR" altLang="en-US" sz="1600" dirty="0" err="1" smtClean="0"/>
                <a:t>테마톨로지</a:t>
              </a:r>
              <a:r>
                <a:rPr lang="ko-KR" altLang="en-US" sz="1600" dirty="0" smtClean="0"/>
                <a:t> 연구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유럽과 </a:t>
              </a:r>
              <a:r>
                <a:rPr lang="ko-KR" altLang="en-US" sz="1600" dirty="0" err="1" smtClean="0"/>
                <a:t>비유럽권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즉 인도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아프리카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중국 등에 관련된 민속학적 연구는 물론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정치와 종교의 역사에도 관심</a:t>
              </a:r>
              <a:endParaRPr lang="ko-KR" altLang="en-US" sz="1600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그룹 14"/>
          <p:cNvGrpSpPr/>
          <p:nvPr/>
        </p:nvGrpSpPr>
        <p:grpSpPr>
          <a:xfrm>
            <a:off x="857224" y="3608836"/>
            <a:ext cx="7858180" cy="584775"/>
            <a:chOff x="857224" y="1741682"/>
            <a:chExt cx="7858180" cy="584775"/>
          </a:xfrm>
        </p:grpSpPr>
        <p:sp>
          <p:nvSpPr>
            <p:cNvPr id="3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문학의 국제적 영향관계도 많이 있는 것으로 보아 독일의 비교문학사에서 </a:t>
              </a:r>
              <a:r>
                <a:rPr lang="ko-KR" altLang="en-US" sz="1600" dirty="0" err="1" smtClean="0"/>
                <a:t>막스</a:t>
              </a:r>
              <a:r>
                <a:rPr lang="ko-KR" altLang="en-US" sz="1600" dirty="0" smtClean="0"/>
                <a:t> </a:t>
              </a:r>
              <a:r>
                <a:rPr lang="ko-KR" altLang="en-US" sz="1600" dirty="0" err="1" smtClean="0"/>
                <a:t>코흐가</a:t>
              </a:r>
              <a:r>
                <a:rPr lang="ko-KR" altLang="en-US" sz="1600" dirty="0" smtClean="0"/>
                <a:t> 하나의 전환점을 이룩한 선구적인 공적은 그 누구도 부인할 수 없는 사실</a:t>
              </a:r>
              <a:endParaRPr lang="ko-KR" altLang="en-US" sz="1600" dirty="0"/>
            </a:p>
          </p:txBody>
        </p: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584775"/>
            <a:chOff x="857224" y="1741682"/>
            <a:chExt cx="7858180" cy="584775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브륀띠에르</a:t>
              </a:r>
              <a:r>
                <a:rPr lang="en-US" altLang="ko-KR" sz="1600" dirty="0" smtClean="0"/>
                <a:t>(Ferdinand Brunetiere)</a:t>
              </a:r>
              <a:r>
                <a:rPr lang="ko-KR" altLang="en-US" sz="1600" dirty="0" smtClean="0"/>
                <a:t>는 비교문학의 권외에 있으면서 비교문학의 발전에 크게 공헌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23"/>
          <p:cNvGrpSpPr/>
          <p:nvPr/>
        </p:nvGrpSpPr>
        <p:grpSpPr>
          <a:xfrm>
            <a:off x="684213" y="1344852"/>
            <a:ext cx="3645183" cy="369332"/>
            <a:chOff x="684213" y="1344852"/>
            <a:chExt cx="3645183" cy="369332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344357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브륀띠에르와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국제문학 대운동사 </a:t>
              </a:r>
            </a:p>
          </p:txBody>
        </p:sp>
      </p:grpSp>
      <p:grpSp>
        <p:nvGrpSpPr>
          <p:cNvPr id="5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48" name="TextBox 47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Ⅲ.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역사와 현황</a:t>
              </a:r>
            </a:p>
          </p:txBody>
        </p:sp>
        <p:grpSp>
          <p:nvGrpSpPr>
            <p:cNvPr id="6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2870096" cy="400110"/>
              <a:chOff x="309880" y="694905"/>
              <a:chExt cx="2867692" cy="400955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96977" y="694905"/>
                <a:ext cx="2580595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사실관계와 영향연구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7" name="그룹 14"/>
          <p:cNvGrpSpPr/>
          <p:nvPr/>
        </p:nvGrpSpPr>
        <p:grpSpPr>
          <a:xfrm>
            <a:off x="857224" y="2545640"/>
            <a:ext cx="7858180" cy="830997"/>
            <a:chOff x="857224" y="1741682"/>
            <a:chExt cx="7858180" cy="830997"/>
          </a:xfrm>
        </p:grpSpPr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문학연구에 있어서 ‘국민문학사’만으로서는 해결할 수 없는 측면의 연구를 위해서는 비교문학이 필요하다는 것을 역설하고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문학의 국제적 대운동의 역사를 정확히 기술할 것을 주장</a:t>
              </a:r>
              <a:endParaRPr lang="ko-KR" altLang="en-US" sz="1600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그룹 14"/>
          <p:cNvGrpSpPr/>
          <p:nvPr/>
        </p:nvGrpSpPr>
        <p:grpSpPr>
          <a:xfrm>
            <a:off x="857224" y="3608836"/>
            <a:ext cx="7929618" cy="830997"/>
            <a:chOff x="857224" y="1741682"/>
            <a:chExt cx="7929618" cy="830997"/>
          </a:xfrm>
        </p:grpSpPr>
        <p:sp>
          <p:nvSpPr>
            <p:cNvPr id="3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88151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ko-KR" sz="1600" dirty="0" smtClean="0"/>
                <a:t>1900</a:t>
              </a:r>
              <a:r>
                <a:rPr lang="ko-KR" altLang="en-US" sz="1600" dirty="0" smtClean="0"/>
                <a:t>년 </a:t>
              </a:r>
              <a:r>
                <a:rPr lang="ko-KR" altLang="en-US" sz="1600" dirty="0" err="1" smtClean="0"/>
                <a:t>빠리에서</a:t>
              </a:r>
              <a:r>
                <a:rPr lang="ko-KR" altLang="en-US" sz="1600" dirty="0" smtClean="0"/>
                <a:t> 비교역사대회가 </a:t>
              </a:r>
              <a:r>
                <a:rPr lang="ko-KR" altLang="en-US" sz="1600" dirty="0" err="1" smtClean="0"/>
                <a:t>개최대었을</a:t>
              </a:r>
              <a:r>
                <a:rPr lang="ko-KR" altLang="en-US" sz="1600" dirty="0" smtClean="0"/>
                <a:t> 당시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비교문학사 부문의 의장이 되기도 하였으며</a:t>
              </a:r>
              <a:r>
                <a:rPr lang="en-US" altLang="ko-KR" sz="1600" dirty="0" smtClean="0"/>
                <a:t>,</a:t>
              </a:r>
              <a:r>
                <a:rPr lang="ko-KR" altLang="en-US" sz="1600" dirty="0" smtClean="0"/>
                <a:t> 그 때 근대 서구의 </a:t>
              </a:r>
              <a:r>
                <a:rPr lang="en-US" altLang="ko-KR" sz="1600" dirty="0" smtClean="0"/>
                <a:t>5</a:t>
              </a:r>
              <a:r>
                <a:rPr lang="ko-KR" altLang="en-US" sz="1600" dirty="0" smtClean="0"/>
                <a:t>대 문학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즉 프랑스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영국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독일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이탈리아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스페인의 걸작을 대조하고 그 연관성을 조사하여 이들의 접촉과 계승관계를 확립함</a:t>
              </a:r>
              <a:endParaRPr lang="ko-KR" altLang="en-US" sz="1600" dirty="0"/>
            </a:p>
          </p:txBody>
        </p: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" name="그룹 14"/>
          <p:cNvGrpSpPr/>
          <p:nvPr/>
        </p:nvGrpSpPr>
        <p:grpSpPr>
          <a:xfrm>
            <a:off x="857224" y="4697154"/>
            <a:ext cx="7929618" cy="584775"/>
            <a:chOff x="857224" y="1741682"/>
            <a:chExt cx="7929618" cy="584775"/>
          </a:xfrm>
        </p:grpSpPr>
        <p:sp>
          <p:nvSpPr>
            <p:cNvPr id="22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8815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프랑스 비교문학의 대두에 있어서 결정적인 계기를 마련해준 </a:t>
              </a:r>
              <a:r>
                <a:rPr lang="ko-KR" altLang="en-US" sz="1600" dirty="0" err="1" smtClean="0"/>
                <a:t>문학연국가로</a:t>
              </a:r>
              <a:r>
                <a:rPr lang="ko-KR" altLang="en-US" sz="1600" dirty="0" smtClean="0"/>
                <a:t> 그 문학에 </a:t>
              </a:r>
              <a:r>
                <a:rPr lang="ko-KR" altLang="en-US" sz="1600" dirty="0" err="1" smtClean="0"/>
                <a:t>떽스트와</a:t>
              </a:r>
              <a:r>
                <a:rPr lang="ko-KR" altLang="en-US" sz="1600" dirty="0" smtClean="0"/>
                <a:t> </a:t>
              </a:r>
              <a:r>
                <a:rPr lang="ko-KR" altLang="en-US" sz="1600" dirty="0" err="1" smtClean="0"/>
                <a:t>베쯔를</a:t>
              </a:r>
              <a:r>
                <a:rPr lang="ko-KR" altLang="en-US" sz="1600" dirty="0" smtClean="0"/>
                <a:t> 길러냄</a:t>
              </a:r>
              <a:endParaRPr lang="ko-KR" altLang="en-US" sz="1600" dirty="0"/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338554"/>
            <a:chOff x="857224" y="1741682"/>
            <a:chExt cx="7858180" cy="338554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떽스트</a:t>
              </a:r>
              <a:r>
                <a:rPr lang="en-US" altLang="ko-KR" sz="1600" dirty="0" smtClean="0"/>
                <a:t>(Joseph </a:t>
              </a:r>
              <a:r>
                <a:rPr lang="en-US" altLang="ko-KR" sz="1600" dirty="0" err="1" smtClean="0"/>
                <a:t>texte</a:t>
              </a:r>
              <a:r>
                <a:rPr lang="en-US" altLang="ko-KR" sz="1600" dirty="0" smtClean="0"/>
                <a:t>)</a:t>
              </a:r>
              <a:r>
                <a:rPr lang="ko-KR" altLang="en-US" sz="1600" dirty="0" smtClean="0"/>
                <a:t>에 이르러 비교문학은 한 단계 높은 차원으로 올라서게 됨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23"/>
          <p:cNvGrpSpPr/>
          <p:nvPr/>
        </p:nvGrpSpPr>
        <p:grpSpPr>
          <a:xfrm>
            <a:off x="684213" y="1344852"/>
            <a:ext cx="2486212" cy="369332"/>
            <a:chOff x="684213" y="1344852"/>
            <a:chExt cx="2486212" cy="369332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228460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떽스트의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고증적 방법</a:t>
              </a:r>
            </a:p>
          </p:txBody>
        </p:sp>
      </p:grpSp>
      <p:grpSp>
        <p:nvGrpSpPr>
          <p:cNvPr id="5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48" name="TextBox 47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Ⅲ.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역사와 현황</a:t>
              </a:r>
            </a:p>
          </p:txBody>
        </p:sp>
        <p:grpSp>
          <p:nvGrpSpPr>
            <p:cNvPr id="6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2870096" cy="400110"/>
              <a:chOff x="309880" y="694905"/>
              <a:chExt cx="2867692" cy="400955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96977" y="694905"/>
                <a:ext cx="2580595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사실관계와 영향연구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7" name="그룹 14"/>
          <p:cNvGrpSpPr/>
          <p:nvPr/>
        </p:nvGrpSpPr>
        <p:grpSpPr>
          <a:xfrm>
            <a:off x="857224" y="2316542"/>
            <a:ext cx="7858180" cy="584775"/>
            <a:chOff x="857224" y="1741682"/>
            <a:chExt cx="7858180" cy="584775"/>
          </a:xfrm>
        </p:grpSpPr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떽스트는</a:t>
              </a:r>
              <a:r>
                <a:rPr lang="ko-KR" altLang="en-US" sz="1600" dirty="0" smtClean="0"/>
                <a:t> </a:t>
              </a:r>
              <a:r>
                <a:rPr lang="en-US" altLang="ko-KR" sz="1600" dirty="0" smtClean="0"/>
                <a:t>『</a:t>
              </a:r>
              <a:r>
                <a:rPr lang="ko-KR" altLang="en-US" sz="1600" dirty="0" smtClean="0"/>
                <a:t>서구문학연구</a:t>
              </a:r>
              <a:r>
                <a:rPr lang="en-US" altLang="ko-KR" sz="1600" dirty="0" smtClean="0"/>
                <a:t>』(1898) </a:t>
              </a:r>
              <a:r>
                <a:rPr lang="ko-KR" altLang="en-US" sz="1600" dirty="0" smtClean="0"/>
                <a:t>중의 ‘제국비교문학사’에서는 거의 문학의 국제적 영향관계를 다룸</a:t>
              </a:r>
              <a:endParaRPr lang="ko-KR" altLang="en-US" sz="1600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그룹 14"/>
          <p:cNvGrpSpPr/>
          <p:nvPr/>
        </p:nvGrpSpPr>
        <p:grpSpPr>
          <a:xfrm>
            <a:off x="857224" y="3150640"/>
            <a:ext cx="7929618" cy="584775"/>
            <a:chOff x="857224" y="1741682"/>
            <a:chExt cx="7929618" cy="584775"/>
          </a:xfrm>
        </p:grpSpPr>
        <p:sp>
          <p:nvSpPr>
            <p:cNvPr id="3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8815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ko-KR" sz="1600" dirty="0" smtClean="0"/>
                <a:t>『</a:t>
              </a:r>
              <a:r>
                <a:rPr lang="ko-KR" altLang="en-US" sz="1600" dirty="0" smtClean="0"/>
                <a:t>프랑스문학사</a:t>
              </a:r>
              <a:r>
                <a:rPr lang="en-US" altLang="ko-KR" sz="1600" dirty="0" smtClean="0"/>
                <a:t>』</a:t>
              </a:r>
              <a:r>
                <a:rPr lang="ko-KR" altLang="en-US" sz="1600" dirty="0" smtClean="0"/>
                <a:t>의 편집에 참가하여 </a:t>
              </a:r>
              <a:r>
                <a:rPr lang="en-US" altLang="ko-KR" sz="1600" dirty="0" smtClean="0"/>
                <a:t>18~19</a:t>
              </a:r>
              <a:r>
                <a:rPr lang="ko-KR" altLang="en-US" sz="1600" dirty="0" smtClean="0"/>
                <a:t>세기에 걸친 외국문학적 영향관계의 개표를 세우고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그 서문에서 </a:t>
              </a:r>
              <a:r>
                <a:rPr lang="ko-KR" altLang="en-US" sz="1600" dirty="0" err="1" smtClean="0"/>
                <a:t>베쯔의</a:t>
              </a:r>
              <a:r>
                <a:rPr lang="ko-KR" altLang="en-US" sz="1600" dirty="0" smtClean="0"/>
                <a:t> </a:t>
              </a:r>
              <a:r>
                <a:rPr lang="en-US" altLang="ko-KR" sz="1600" dirty="0" smtClean="0"/>
                <a:t>『</a:t>
              </a:r>
              <a:r>
                <a:rPr lang="ko-KR" altLang="en-US" sz="1600" dirty="0" smtClean="0"/>
                <a:t>서지목록</a:t>
              </a:r>
              <a:r>
                <a:rPr lang="en-US" altLang="ko-KR" sz="1600" dirty="0" smtClean="0"/>
                <a:t>』</a:t>
              </a:r>
              <a:r>
                <a:rPr lang="ko-KR" altLang="en-US" sz="1600" dirty="0" smtClean="0"/>
                <a:t>을 소개하기도 함</a:t>
              </a:r>
              <a:endParaRPr lang="ko-KR" altLang="en-US" sz="1600" dirty="0"/>
            </a:p>
          </p:txBody>
        </p: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그룹 14"/>
          <p:cNvGrpSpPr/>
          <p:nvPr/>
        </p:nvGrpSpPr>
        <p:grpSpPr>
          <a:xfrm>
            <a:off x="857224" y="3967990"/>
            <a:ext cx="7929618" cy="338554"/>
            <a:chOff x="857224" y="1741682"/>
            <a:chExt cx="7929618" cy="338554"/>
          </a:xfrm>
        </p:grpSpPr>
        <p:sp>
          <p:nvSpPr>
            <p:cNvPr id="22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881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떽스트는</a:t>
              </a:r>
              <a:r>
                <a:rPr lang="ko-KR" altLang="en-US" sz="1600" dirty="0" smtClean="0"/>
                <a:t> 비교문학의 범위</a:t>
              </a:r>
              <a:endParaRPr lang="ko-KR" altLang="en-US" sz="1600" dirty="0"/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5" name="TextBox 33"/>
          <p:cNvSpPr txBox="1">
            <a:spLocks noChangeArrowheads="1"/>
          </p:cNvSpPr>
          <p:nvPr/>
        </p:nvSpPr>
        <p:spPr bwMode="auto">
          <a:xfrm>
            <a:off x="930274" y="4270490"/>
            <a:ext cx="7856568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① 이론상의 문제 및 일반적 </a:t>
            </a:r>
            <a:r>
              <a:rPr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제문제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②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비교민속학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③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근대문학의 비교연구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④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세계문학사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방 </a:t>
            </a:r>
            <a:r>
              <a:rPr lang="ko-KR" altLang="en-US" sz="1600" dirty="0" err="1" smtClean="0">
                <a:latin typeface="맑은 고딕" pitchFamily="50" charset="-127"/>
                <a:ea typeface="맑은 고딕" pitchFamily="50" charset="-127"/>
              </a:rPr>
              <a:t>띠이겜의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 일반문학에 해당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584775"/>
            <a:chOff x="857224" y="1741682"/>
            <a:chExt cx="7858180" cy="584775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떽스트가</a:t>
              </a:r>
              <a:r>
                <a:rPr lang="ko-KR" altLang="en-US" sz="1600" dirty="0" smtClean="0"/>
                <a:t> 비교문학을 확립한 이래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바로 이어서 </a:t>
              </a:r>
              <a:r>
                <a:rPr lang="ko-KR" altLang="en-US" sz="1600" dirty="0" err="1" smtClean="0"/>
                <a:t>베쯔에</a:t>
              </a:r>
              <a:r>
                <a:rPr lang="ko-KR" altLang="en-US" sz="1600" dirty="0" smtClean="0"/>
                <a:t> 이르러 비교문학은 획기적인 비약을 </a:t>
              </a:r>
              <a:r>
                <a:rPr lang="ko-KR" altLang="en-US" sz="1600" dirty="0" err="1" smtClean="0"/>
                <a:t>이룩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23"/>
          <p:cNvGrpSpPr/>
          <p:nvPr/>
        </p:nvGrpSpPr>
        <p:grpSpPr>
          <a:xfrm>
            <a:off x="684213" y="1344852"/>
            <a:ext cx="2192863" cy="369332"/>
            <a:chOff x="684213" y="1344852"/>
            <a:chExt cx="2192863" cy="369332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199125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베쯔의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b="1" spc="-100" dirty="0" smtClean="0">
                  <a:latin typeface="맑은 고딕" pitchFamily="50" charset="-127"/>
                  <a:ea typeface="맑은 고딕" pitchFamily="50" charset="-127"/>
                </a:rPr>
                <a:t>『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서지목록</a:t>
              </a:r>
              <a:r>
                <a:rPr lang="en-US" altLang="ko-KR" b="1" spc="-100" dirty="0" smtClean="0">
                  <a:latin typeface="맑은 고딕" pitchFamily="50" charset="-127"/>
                  <a:ea typeface="맑은 고딕" pitchFamily="50" charset="-127"/>
                </a:rPr>
                <a:t>』</a:t>
              </a:r>
              <a:endParaRPr lang="ko-KR" altLang="en-US" b="1" spc="-100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5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48" name="TextBox 47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Ⅲ.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역사와 현황</a:t>
              </a:r>
            </a:p>
          </p:txBody>
        </p:sp>
        <p:grpSp>
          <p:nvGrpSpPr>
            <p:cNvPr id="6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2870096" cy="400110"/>
              <a:chOff x="309880" y="694905"/>
              <a:chExt cx="2867692" cy="400955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96977" y="694905"/>
                <a:ext cx="2580595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사실관계와 영향연구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7" name="그룹 14"/>
          <p:cNvGrpSpPr/>
          <p:nvPr/>
        </p:nvGrpSpPr>
        <p:grpSpPr>
          <a:xfrm>
            <a:off x="857224" y="2553032"/>
            <a:ext cx="7858180" cy="584775"/>
            <a:chOff x="857224" y="1741682"/>
            <a:chExt cx="7858180" cy="584775"/>
          </a:xfrm>
        </p:grpSpPr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비교문학의 분야에서 거둔 연구목록을 작성하는 것이 급선무라고 주장하며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그의 염원이었던 </a:t>
              </a:r>
              <a:r>
                <a:rPr lang="en-US" altLang="ko-KR" sz="1600" dirty="0" smtClean="0"/>
                <a:t>『</a:t>
              </a:r>
              <a:r>
                <a:rPr lang="ko-KR" altLang="en-US" sz="1600" dirty="0" smtClean="0"/>
                <a:t>비교문학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서지적 시론</a:t>
              </a:r>
              <a:r>
                <a:rPr lang="en-US" altLang="ko-KR" sz="1600" dirty="0" smtClean="0"/>
                <a:t>』</a:t>
              </a:r>
              <a:r>
                <a:rPr lang="ko-KR" altLang="en-US" sz="1600" dirty="0" smtClean="0"/>
                <a:t>이 나옴</a:t>
              </a:r>
              <a:endParaRPr lang="ko-KR" altLang="en-US" sz="1600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그룹 14"/>
          <p:cNvGrpSpPr/>
          <p:nvPr/>
        </p:nvGrpSpPr>
        <p:grpSpPr>
          <a:xfrm>
            <a:off x="857224" y="3355598"/>
            <a:ext cx="7929618" cy="584775"/>
            <a:chOff x="857224" y="1741682"/>
            <a:chExt cx="7929618" cy="584775"/>
          </a:xfrm>
        </p:grpSpPr>
        <p:sp>
          <p:nvSpPr>
            <p:cNvPr id="3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8815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베쯔는</a:t>
              </a:r>
              <a:r>
                <a:rPr lang="ko-KR" altLang="en-US" sz="1600" dirty="0" smtClean="0"/>
                <a:t> 그 당시 </a:t>
              </a:r>
              <a:r>
                <a:rPr lang="ko-KR" altLang="en-US" sz="1600" dirty="0" err="1" smtClean="0"/>
                <a:t>떽스트와</a:t>
              </a:r>
              <a:r>
                <a:rPr lang="ko-KR" altLang="en-US" sz="1600" dirty="0" smtClean="0"/>
                <a:t> 함께 문학연구의 새로운 방법론인 비교문학 분야의 창시자로서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안내자로서 그의 임무를 수행</a:t>
              </a:r>
              <a:endParaRPr lang="ko-KR" altLang="en-US" sz="1600" dirty="0"/>
            </a:p>
          </p:txBody>
        </p: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그룹 14"/>
          <p:cNvGrpSpPr/>
          <p:nvPr/>
        </p:nvGrpSpPr>
        <p:grpSpPr>
          <a:xfrm>
            <a:off x="857224" y="4172948"/>
            <a:ext cx="7929618" cy="338554"/>
            <a:chOff x="857224" y="1741682"/>
            <a:chExt cx="7929618" cy="338554"/>
          </a:xfrm>
        </p:grpSpPr>
        <p:sp>
          <p:nvSpPr>
            <p:cNvPr id="22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881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떽스트</a:t>
              </a:r>
              <a:r>
                <a:rPr lang="ko-KR" altLang="en-US" sz="1600" dirty="0" smtClean="0"/>
                <a:t> 비교문학의 범위</a:t>
              </a:r>
              <a:endParaRPr lang="ko-KR" altLang="en-US" sz="1600" dirty="0"/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5" name="TextBox 33"/>
          <p:cNvSpPr txBox="1">
            <a:spLocks noChangeArrowheads="1"/>
          </p:cNvSpPr>
          <p:nvPr/>
        </p:nvSpPr>
        <p:spPr bwMode="auto">
          <a:xfrm>
            <a:off x="930274" y="4475448"/>
            <a:ext cx="7856568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① 이론상의 문제 및 일반적 </a:t>
            </a:r>
            <a:r>
              <a:rPr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제문제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②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비교민속학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③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근대문학의 비교연구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④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세계문학사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방 </a:t>
            </a:r>
            <a:r>
              <a:rPr lang="ko-KR" altLang="en-US" sz="1600" dirty="0" err="1" smtClean="0">
                <a:latin typeface="맑은 고딕" pitchFamily="50" charset="-127"/>
                <a:ea typeface="맑은 고딕" pitchFamily="50" charset="-127"/>
              </a:rPr>
              <a:t>띠이겜의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 일반문학에 해당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grpSp>
        <p:nvGrpSpPr>
          <p:cNvPr id="26" name="그룹 14"/>
          <p:cNvGrpSpPr/>
          <p:nvPr/>
        </p:nvGrpSpPr>
        <p:grpSpPr>
          <a:xfrm>
            <a:off x="857224" y="6014570"/>
            <a:ext cx="7929618" cy="584775"/>
            <a:chOff x="857224" y="1741682"/>
            <a:chExt cx="7929618" cy="584775"/>
          </a:xfrm>
        </p:grpSpPr>
        <p:sp>
          <p:nvSpPr>
            <p:cNvPr id="27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8815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비교문학의 기초적인 작업으로서 서지적 자료를 정리하여 비교문학의 발전에 크게 공헌</a:t>
              </a:r>
              <a:endParaRPr lang="ko-KR" altLang="en-US" sz="1600" dirty="0"/>
            </a:p>
          </p:txBody>
        </p:sp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4" name="그룹 23"/>
          <p:cNvGrpSpPr/>
          <p:nvPr/>
        </p:nvGrpSpPr>
        <p:grpSpPr>
          <a:xfrm>
            <a:off x="684213" y="1344852"/>
            <a:ext cx="1258312" cy="369332"/>
            <a:chOff x="684213" y="1344852"/>
            <a:chExt cx="1258312" cy="369332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3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105670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비교문학</a:t>
              </a:r>
            </a:p>
          </p:txBody>
        </p:sp>
      </p:grpSp>
      <p:grpSp>
        <p:nvGrpSpPr>
          <p:cNvPr id="5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48" name="TextBox 47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Ⅲ.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역사와 현황</a:t>
              </a:r>
            </a:p>
          </p:txBody>
        </p:sp>
        <p:grpSp>
          <p:nvGrpSpPr>
            <p:cNvPr id="6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2870096" cy="400110"/>
              <a:chOff x="309880" y="694905"/>
              <a:chExt cx="2867692" cy="400955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96977" y="694905"/>
                <a:ext cx="2580595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사실관계와 영향연구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3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29" name="그룹 23"/>
          <p:cNvGrpSpPr/>
          <p:nvPr/>
        </p:nvGrpSpPr>
        <p:grpSpPr>
          <a:xfrm>
            <a:off x="1000100" y="1817457"/>
            <a:ext cx="7429552" cy="1825857"/>
            <a:chOff x="1000100" y="3018628"/>
            <a:chExt cx="7429552" cy="1825857"/>
          </a:xfrm>
        </p:grpSpPr>
        <p:sp>
          <p:nvSpPr>
            <p:cNvPr id="32" name="모서리가 둥근 직사각형 31"/>
            <p:cNvSpPr/>
            <p:nvPr/>
          </p:nvSpPr>
          <p:spPr>
            <a:xfrm>
              <a:off x="1000100" y="3018628"/>
              <a:ext cx="7429552" cy="1825857"/>
            </a:xfrm>
            <a:prstGeom prst="roundRect">
              <a:avLst>
                <a:gd name="adj" fmla="val 3197"/>
              </a:avLst>
            </a:prstGeom>
            <a:solidFill>
              <a:schemeClr val="bg1"/>
            </a:solidFill>
            <a:ln w="15240">
              <a:solidFill>
                <a:schemeClr val="tx1">
                  <a:lumMod val="85000"/>
                  <a:lumOff val="1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7800" indent="-177800" latinLnBrk="0">
                <a:spcBef>
                  <a:spcPts val="600"/>
                </a:spcBef>
                <a:defRPr/>
              </a:pPr>
              <a:endParaRPr kumimoji="0" lang="en-US" altLang="ko-KR" sz="1500" b="1" spc="-150" dirty="0">
                <a:solidFill>
                  <a:schemeClr val="accent6">
                    <a:lumMod val="75000"/>
                  </a:schemeClr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71537" y="3067816"/>
              <a:ext cx="7275309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3038" indent="-173038" latinLnBrk="0">
                <a:lnSpc>
                  <a:spcPts val="1800"/>
                </a:lnSpc>
                <a:buFont typeface="Wingdings" pitchFamily="2" charset="2"/>
                <a:buChar char="ü"/>
              </a:pPr>
              <a:r>
                <a:rPr lang="ko-KR" altLang="en-US" sz="1600" dirty="0" smtClean="0"/>
                <a:t>비교문학은 그 말기의 </a:t>
              </a:r>
              <a:r>
                <a:rPr lang="ko-KR" altLang="en-US" sz="1600" dirty="0" err="1" smtClean="0"/>
                <a:t>떽스트와</a:t>
              </a:r>
              <a:r>
                <a:rPr lang="ko-KR" altLang="en-US" sz="1600" dirty="0" smtClean="0"/>
                <a:t> </a:t>
              </a:r>
              <a:r>
                <a:rPr lang="ko-KR" altLang="en-US" sz="1600" dirty="0" err="1" smtClean="0"/>
                <a:t>베쯔에</a:t>
              </a:r>
              <a:r>
                <a:rPr lang="ko-KR" altLang="en-US" sz="1600" dirty="0" smtClean="0"/>
                <a:t> 이르러 본격화되었으며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이 두 학자가 이룩한 업적을 바탕으로 프랑스 비교문학은 확립됨</a:t>
              </a:r>
              <a:endParaRPr lang="en-US" altLang="ko-KR" sz="1600" dirty="0" smtClean="0"/>
            </a:p>
            <a:p>
              <a:pPr marL="173038" indent="-173038" latinLnBrk="0">
                <a:lnSpc>
                  <a:spcPts val="1800"/>
                </a:lnSpc>
                <a:buFont typeface="Wingdings" pitchFamily="2" charset="2"/>
                <a:buChar char="ü"/>
              </a:pPr>
              <a:r>
                <a:rPr lang="ko-KR" altLang="en-US" sz="1600" dirty="0" err="1" smtClean="0"/>
                <a:t>떽스트와</a:t>
              </a:r>
              <a:r>
                <a:rPr lang="ko-KR" altLang="en-US" sz="1600" dirty="0" smtClean="0"/>
                <a:t> </a:t>
              </a:r>
              <a:r>
                <a:rPr lang="ko-KR" altLang="en-US" sz="1600" dirty="0" err="1" smtClean="0"/>
                <a:t>베쯔의</a:t>
              </a:r>
              <a:r>
                <a:rPr lang="ko-KR" altLang="en-US" sz="1600" dirty="0" smtClean="0"/>
                <a:t> 비교문학사에서 남긴 그 개척적인 공적은 매우 큼</a:t>
              </a:r>
              <a:endParaRPr lang="en-US" altLang="ko-KR" sz="1600" dirty="0" smtClean="0"/>
            </a:p>
            <a:p>
              <a:pPr marL="173038" indent="-173038" latinLnBrk="0">
                <a:lnSpc>
                  <a:spcPts val="1800"/>
                </a:lnSpc>
                <a:buFont typeface="Wingdings" pitchFamily="2" charset="2"/>
                <a:buChar char="ü"/>
              </a:pPr>
              <a:r>
                <a:rPr lang="ko-KR" altLang="en-US" sz="1600" dirty="0" smtClean="0"/>
                <a:t>이들의 고증적인 방법론이나 비교문학 서지목록의 시도가 없었다고 할 때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비교문학의 </a:t>
              </a:r>
              <a:r>
                <a:rPr lang="ko-KR" altLang="en-US" sz="1600" dirty="0" err="1" smtClean="0"/>
                <a:t>발당스뻬르제의</a:t>
              </a:r>
              <a:r>
                <a:rPr lang="ko-KR" altLang="en-US" sz="1600" dirty="0" smtClean="0"/>
                <a:t> 출현이 그렇게 용이했을까 하는 점에서 회의적</a:t>
              </a:r>
              <a:endParaRPr lang="en-US" altLang="ko-KR" sz="1600" dirty="0" smtClean="0"/>
            </a:p>
            <a:p>
              <a:pPr marL="173038" indent="-173038" latinLnBrk="0">
                <a:lnSpc>
                  <a:spcPts val="1800"/>
                </a:lnSpc>
                <a:buFont typeface="Wingdings" pitchFamily="2" charset="2"/>
                <a:buChar char="ü"/>
              </a:pPr>
              <a:r>
                <a:rPr lang="ko-KR" altLang="en-US" sz="1600" dirty="0" smtClean="0"/>
                <a:t>한마디로 </a:t>
              </a:r>
              <a:r>
                <a:rPr lang="ko-KR" altLang="en-US" sz="1600" dirty="0" err="1" smtClean="0"/>
                <a:t>떽스트와</a:t>
              </a:r>
              <a:r>
                <a:rPr lang="ko-KR" altLang="en-US" sz="1600" dirty="0" smtClean="0"/>
                <a:t> </a:t>
              </a:r>
              <a:r>
                <a:rPr lang="ko-KR" altLang="en-US" sz="1600" dirty="0" err="1" smtClean="0"/>
                <a:t>베쯔의</a:t>
              </a:r>
              <a:r>
                <a:rPr lang="ko-KR" altLang="en-US" sz="1600" dirty="0" smtClean="0"/>
                <a:t> 방법을 함께 계승한 </a:t>
              </a:r>
              <a:r>
                <a:rPr lang="ko-KR" altLang="en-US" sz="1600" dirty="0" err="1" smtClean="0"/>
                <a:t>발당스뻬르제는</a:t>
              </a:r>
              <a:r>
                <a:rPr lang="ko-KR" altLang="en-US" sz="1600" dirty="0" smtClean="0"/>
                <a:t> 그 성취의 영광을 한껏 누린 비교문학의 거장이기도 함</a:t>
              </a:r>
              <a:endParaRPr lang="en-US" altLang="ko-KR" sz="16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3786182" y="1196975"/>
            <a:ext cx="4572032" cy="192882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643306" y="1663700"/>
            <a:ext cx="5143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Ⅲ. </a:t>
            </a: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비교문학의 </a:t>
            </a: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4400" dirty="0" smtClean="0">
                <a:latin typeface="맑은 고딕" pitchFamily="50" charset="-127"/>
                <a:ea typeface="맑은 고딕" pitchFamily="50" charset="-127"/>
              </a:rPr>
              <a:t>          </a:t>
            </a:r>
            <a:r>
              <a:rPr lang="ko-KR" altLang="en-US" sz="4400" dirty="0" smtClean="0">
                <a:latin typeface="맑은 고딕" pitchFamily="50" charset="-127"/>
                <a:ea typeface="맑은 고딕" pitchFamily="50" charset="-127"/>
              </a:rPr>
              <a:t>역사와 현황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584775"/>
            <a:chOff x="857224" y="1741682"/>
            <a:chExt cx="7858180" cy="584775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헤르더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괴테</a:t>
              </a:r>
              <a:r>
                <a:rPr lang="en-US" altLang="ko-KR" sz="1600" dirty="0" smtClean="0"/>
                <a:t>, </a:t>
              </a:r>
              <a:r>
                <a:rPr lang="ko-KR" altLang="en-US" sz="1600" dirty="0" err="1" smtClean="0"/>
                <a:t>레싱</a:t>
              </a:r>
              <a:r>
                <a:rPr lang="en-US" altLang="ko-KR" sz="1600" dirty="0" smtClean="0"/>
                <a:t>, </a:t>
              </a:r>
              <a:r>
                <a:rPr lang="ko-KR" altLang="en-US" sz="1600" dirty="0" err="1" smtClean="0"/>
                <a:t>실레겔</a:t>
              </a:r>
              <a:r>
                <a:rPr lang="ko-KR" altLang="en-US" sz="1600" dirty="0" smtClean="0"/>
                <a:t> 형제 등 독일 낭만파와 프랑스의 </a:t>
              </a:r>
              <a:r>
                <a:rPr lang="ko-KR" altLang="en-US" sz="1600" dirty="0" err="1" smtClean="0"/>
                <a:t>스따알부인의</a:t>
              </a:r>
              <a:r>
                <a:rPr lang="ko-KR" altLang="en-US" sz="1600" dirty="0" smtClean="0"/>
                <a:t> 국민문학적 개념과 초국가적인 세계주의 의식을 그 최초의 시도로 봄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43"/>
          <p:cNvGrpSpPr/>
          <p:nvPr/>
        </p:nvGrpSpPr>
        <p:grpSpPr>
          <a:xfrm>
            <a:off x="241508" y="416158"/>
            <a:ext cx="4044740" cy="1298026"/>
            <a:chOff x="241508" y="416158"/>
            <a:chExt cx="4044740" cy="1298026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177965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비교문학의 기원</a:t>
              </a:r>
            </a:p>
          </p:txBody>
        </p:sp>
        <p:grpSp>
          <p:nvGrpSpPr>
            <p:cNvPr id="5" name="그룹 36"/>
            <p:cNvGrpSpPr/>
            <p:nvPr/>
          </p:nvGrpSpPr>
          <p:grpSpPr>
            <a:xfrm>
              <a:off x="241508" y="416158"/>
              <a:ext cx="4044740" cy="869762"/>
              <a:chOff x="241508" y="416158"/>
              <a:chExt cx="4044740" cy="86976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41508" y="416158"/>
                <a:ext cx="40447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Ⅲ.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역사와 현황</a:t>
                </a:r>
              </a:p>
            </p:txBody>
          </p:sp>
          <p:grpSp>
            <p:nvGrpSpPr>
              <p:cNvPr id="6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3729306" cy="400110"/>
                <a:chOff x="309880" y="694905"/>
                <a:chExt cx="3726182" cy="400955"/>
              </a:xfrm>
            </p:grpSpPr>
            <p:sp>
              <p:nvSpPr>
                <p:cNvPr id="51" name="모서리가 둥근 직사각형 50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96977" y="694905"/>
                  <a:ext cx="3439085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낭만주의와 문학적 세계주의</a:t>
                  </a: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1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  <p:grpSp>
        <p:nvGrpSpPr>
          <p:cNvPr id="16" name="그룹 14"/>
          <p:cNvGrpSpPr/>
          <p:nvPr/>
        </p:nvGrpSpPr>
        <p:grpSpPr>
          <a:xfrm>
            <a:off x="857224" y="2546622"/>
            <a:ext cx="7858180" cy="338554"/>
            <a:chOff x="857224" y="1741682"/>
            <a:chExt cx="7858180" cy="338554"/>
          </a:xfrm>
        </p:grpSpPr>
        <p:sp>
          <p:nvSpPr>
            <p:cNvPr id="17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바이스슈타인</a:t>
              </a:r>
              <a:endParaRPr lang="ko-KR" altLang="en-US" sz="1600" dirty="0"/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930274" y="2833068"/>
            <a:ext cx="7856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latinLnBrk="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Arial" charset="0"/>
              <a:buChar char="•"/>
            </a:pP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비교문학의 선사시대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즉 국민문학 개념의 확립과 그것의 초국가적인 확대에 따른 문학과 사회 및 사상을 관련시켜 그 유사성만을 추구하는 이른바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비교문학의 초기단계를 가리킴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1077218"/>
            <a:chOff x="857224" y="1741682"/>
            <a:chExt cx="7858180" cy="1077218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보알로의</a:t>
              </a:r>
              <a:r>
                <a:rPr lang="ko-KR" altLang="en-US" sz="1600" dirty="0" smtClean="0"/>
                <a:t> 반대론자로서‘미’의 이상은 시간과 공간에 따른 필연적인 변화가 있다고 주장한 </a:t>
              </a:r>
              <a:r>
                <a:rPr lang="ko-KR" altLang="en-US" sz="1600" dirty="0" err="1" smtClean="0"/>
                <a:t>생떼브르몽과</a:t>
              </a:r>
              <a:r>
                <a:rPr lang="ko-KR" altLang="en-US" sz="1600" dirty="0" smtClean="0"/>
                <a:t> 같은 사고방식의 역사적 색채를 띠고 전진의 개념과 결부된 「오시안과 고대민족의 가요에 관한 왕복서간」 에서 </a:t>
              </a:r>
              <a:r>
                <a:rPr lang="ko-KR" altLang="en-US" sz="1600" dirty="0" err="1" smtClean="0"/>
                <a:t>헤르더는</a:t>
              </a:r>
              <a:r>
                <a:rPr lang="ko-KR" altLang="en-US" sz="1600" dirty="0" smtClean="0"/>
                <a:t> 어느 한 민족이나 습관을 고찰할 때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자국의 상황만으로 한정해서는 안 된다고 함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43"/>
          <p:cNvGrpSpPr/>
          <p:nvPr/>
        </p:nvGrpSpPr>
        <p:grpSpPr>
          <a:xfrm>
            <a:off x="241508" y="416158"/>
            <a:ext cx="4044740" cy="1298026"/>
            <a:chOff x="241508" y="416158"/>
            <a:chExt cx="4044740" cy="1298026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250260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헤르더와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초국가적 시야</a:t>
              </a:r>
            </a:p>
          </p:txBody>
        </p:sp>
        <p:grpSp>
          <p:nvGrpSpPr>
            <p:cNvPr id="5" name="그룹 36"/>
            <p:cNvGrpSpPr/>
            <p:nvPr/>
          </p:nvGrpSpPr>
          <p:grpSpPr>
            <a:xfrm>
              <a:off x="241508" y="416158"/>
              <a:ext cx="4044740" cy="869762"/>
              <a:chOff x="241508" y="416158"/>
              <a:chExt cx="4044740" cy="86976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41508" y="416158"/>
                <a:ext cx="40447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Ⅲ.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역사와 현황</a:t>
                </a:r>
              </a:p>
            </p:txBody>
          </p:sp>
          <p:grpSp>
            <p:nvGrpSpPr>
              <p:cNvPr id="6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3729306" cy="400110"/>
                <a:chOff x="309880" y="694905"/>
                <a:chExt cx="3726182" cy="400955"/>
              </a:xfrm>
            </p:grpSpPr>
            <p:sp>
              <p:nvSpPr>
                <p:cNvPr id="51" name="모서리가 둥근 직사각형 50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96977" y="694905"/>
                  <a:ext cx="3439085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낭만주의와 문학적 세계주의</a:t>
                  </a: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1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  <p:grpSp>
        <p:nvGrpSpPr>
          <p:cNvPr id="7" name="그룹 14"/>
          <p:cNvGrpSpPr/>
          <p:nvPr/>
        </p:nvGrpSpPr>
        <p:grpSpPr>
          <a:xfrm>
            <a:off x="857224" y="3040721"/>
            <a:ext cx="7858180" cy="830997"/>
            <a:chOff x="857224" y="1741682"/>
            <a:chExt cx="7858180" cy="830997"/>
          </a:xfrm>
        </p:grpSpPr>
        <p:sp>
          <p:nvSpPr>
            <p:cNvPr id="17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인간은 본래 하나의 우주를 내부에 가지고 있고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개인도 만인을 위해서 존재한다며 모든 인간은 통일성을 희구하고 있고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그것이 소위 이성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정의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선의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세계성이 된다고 함</a:t>
              </a:r>
              <a:endParaRPr lang="ko-KR" altLang="en-US" sz="1600" dirty="0"/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6" name="그룹 14"/>
          <p:cNvGrpSpPr/>
          <p:nvPr/>
        </p:nvGrpSpPr>
        <p:grpSpPr>
          <a:xfrm>
            <a:off x="857224" y="4102492"/>
            <a:ext cx="7858180" cy="584775"/>
            <a:chOff x="857224" y="1741682"/>
            <a:chExt cx="7858180" cy="584775"/>
          </a:xfrm>
        </p:grpSpPr>
        <p:sp>
          <p:nvSpPr>
            <p:cNvPr id="27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헤르더는</a:t>
              </a:r>
              <a:r>
                <a:rPr lang="ko-KR" altLang="en-US" sz="1600" dirty="0" smtClean="0"/>
                <a:t> 문학사를 지역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시대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시인이라는 몇 가지 양식을 지닌 문학의 발생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성장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변천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쇠퇴 속에 나타나는 ‘통일체’</a:t>
              </a:r>
              <a:r>
                <a:rPr lang="ko-KR" altLang="en-US" sz="1600" dirty="0" err="1" smtClean="0"/>
                <a:t>로서</a:t>
              </a:r>
              <a:r>
                <a:rPr lang="ko-KR" altLang="en-US" sz="1600" dirty="0" smtClean="0"/>
                <a:t> 파악</a:t>
              </a:r>
              <a:endParaRPr lang="ko-KR" altLang="en-US" sz="1600" dirty="0"/>
            </a:p>
          </p:txBody>
        </p:sp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9" name="그룹 14"/>
          <p:cNvGrpSpPr/>
          <p:nvPr/>
        </p:nvGrpSpPr>
        <p:grpSpPr>
          <a:xfrm>
            <a:off x="857224" y="4912450"/>
            <a:ext cx="7858180" cy="1323439"/>
            <a:chOff x="857224" y="1741682"/>
            <a:chExt cx="7858180" cy="1323439"/>
          </a:xfrm>
        </p:grpSpPr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민족시가의 재생된 힘’을 바탕으로 문학사를 확립할 것을 주장한 </a:t>
              </a:r>
              <a:r>
                <a:rPr lang="ko-KR" altLang="en-US" sz="1600" dirty="0" err="1" smtClean="0"/>
                <a:t>헤르더는</a:t>
              </a:r>
              <a:r>
                <a:rPr lang="ko-KR" altLang="en-US" sz="1600" dirty="0" smtClean="0"/>
                <a:t> 국민문학사의 연구를 전진시키는 한편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초국가적인 시야로 문학의 </a:t>
              </a:r>
              <a:r>
                <a:rPr lang="ko-KR" altLang="en-US" sz="1600" dirty="0" err="1" smtClean="0"/>
                <a:t>소타</a:t>
              </a:r>
              <a:r>
                <a:rPr lang="ko-KR" altLang="en-US" sz="1600" dirty="0" smtClean="0"/>
                <a:t> 근본을 확립시켜 놓은 것이라 한 </a:t>
              </a:r>
              <a:r>
                <a:rPr lang="ko-KR" altLang="en-US" sz="1600" dirty="0" err="1" smtClean="0"/>
                <a:t>헤르더의</a:t>
              </a:r>
              <a:r>
                <a:rPr lang="ko-KR" altLang="en-US" sz="1600" dirty="0" smtClean="0"/>
                <a:t> 이상은 낭만적 사고에서나 충족될 것이며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그의 고정관념은 기호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풍토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종족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사회환경 따위의 결정론에 근거하고 있음은 </a:t>
              </a:r>
              <a:r>
                <a:rPr lang="ko-KR" altLang="en-US" sz="1600" dirty="0" err="1" smtClean="0"/>
                <a:t>웰렉이</a:t>
              </a:r>
              <a:r>
                <a:rPr lang="ko-KR" altLang="en-US" sz="1600" dirty="0" smtClean="0"/>
                <a:t> 지적한 바와도 같음</a:t>
              </a:r>
              <a:endParaRPr lang="ko-KR" altLang="en-US" sz="1600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338554"/>
            <a:chOff x="857224" y="1741682"/>
            <a:chExt cx="7858180" cy="338554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프랑스에서 낭만주의의 ‘세계성’을 최초로 자각하게 된 것은 </a:t>
              </a:r>
              <a:r>
                <a:rPr lang="ko-KR" altLang="en-US" sz="1600" dirty="0" err="1" smtClean="0"/>
                <a:t>스따알부인의</a:t>
              </a:r>
              <a:r>
                <a:rPr lang="ko-KR" altLang="en-US" sz="1600" dirty="0" smtClean="0"/>
                <a:t>「독일론」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43"/>
          <p:cNvGrpSpPr/>
          <p:nvPr/>
        </p:nvGrpSpPr>
        <p:grpSpPr>
          <a:xfrm>
            <a:off x="241508" y="416158"/>
            <a:ext cx="4044740" cy="1298026"/>
            <a:chOff x="241508" y="416158"/>
            <a:chExt cx="4044740" cy="1298026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2383986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스따알부인의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「독일론」</a:t>
              </a:r>
            </a:p>
          </p:txBody>
        </p:sp>
        <p:grpSp>
          <p:nvGrpSpPr>
            <p:cNvPr id="5" name="그룹 36"/>
            <p:cNvGrpSpPr/>
            <p:nvPr/>
          </p:nvGrpSpPr>
          <p:grpSpPr>
            <a:xfrm>
              <a:off x="241508" y="416158"/>
              <a:ext cx="4044740" cy="869762"/>
              <a:chOff x="241508" y="416158"/>
              <a:chExt cx="4044740" cy="86976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41508" y="416158"/>
                <a:ext cx="40447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Ⅲ.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역사와 현황</a:t>
                </a:r>
              </a:p>
            </p:txBody>
          </p:sp>
          <p:grpSp>
            <p:nvGrpSpPr>
              <p:cNvPr id="6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3729306" cy="400110"/>
                <a:chOff x="309880" y="694905"/>
                <a:chExt cx="3726182" cy="400955"/>
              </a:xfrm>
            </p:grpSpPr>
            <p:sp>
              <p:nvSpPr>
                <p:cNvPr id="51" name="모서리가 둥근 직사각형 50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96977" y="694905"/>
                  <a:ext cx="3439085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낭만주의와 문학적 세계주의</a:t>
                  </a: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1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  <p:grpSp>
        <p:nvGrpSpPr>
          <p:cNvPr id="24" name="그룹 14"/>
          <p:cNvGrpSpPr/>
          <p:nvPr/>
        </p:nvGrpSpPr>
        <p:grpSpPr>
          <a:xfrm>
            <a:off x="857224" y="2308168"/>
            <a:ext cx="7858180" cy="584775"/>
            <a:chOff x="857224" y="1741682"/>
            <a:chExt cx="7858180" cy="584775"/>
          </a:xfrm>
        </p:grpSpPr>
        <p:sp>
          <p:nvSpPr>
            <p:cNvPr id="25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「독일론」은 프랑스와 독일문학간의 관련성이나 영향연구가 아니라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사회제도와의 관련하에서 고찰한 것</a:t>
              </a:r>
              <a:endParaRPr lang="ko-KR" altLang="en-US" sz="1600" dirty="0"/>
            </a:p>
          </p:txBody>
        </p:sp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9" name="그룹 14"/>
          <p:cNvGrpSpPr/>
          <p:nvPr/>
        </p:nvGrpSpPr>
        <p:grpSpPr>
          <a:xfrm>
            <a:off x="857224" y="3118126"/>
            <a:ext cx="7858180" cy="584775"/>
            <a:chOff x="857224" y="1741682"/>
            <a:chExt cx="7858180" cy="584775"/>
          </a:xfrm>
        </p:grpSpPr>
        <p:sp>
          <p:nvSpPr>
            <p:cNvPr id="32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문학과 종교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습관 </a:t>
              </a:r>
              <a:r>
                <a:rPr lang="en-US" altLang="ko-KR" sz="1600" dirty="0" smtClean="0"/>
                <a:t>․ </a:t>
              </a:r>
              <a:r>
                <a:rPr lang="ko-KR" altLang="en-US" sz="1600" dirty="0" smtClean="0"/>
                <a:t>법률 등과의 영향관계로 국한되어 비교문학과는 거리가 먼 발상</a:t>
              </a:r>
              <a:endParaRPr lang="ko-KR" altLang="en-US" sz="1600" dirty="0"/>
            </a:p>
          </p:txBody>
        </p:sp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4" name="그룹 14"/>
          <p:cNvGrpSpPr/>
          <p:nvPr/>
        </p:nvGrpSpPr>
        <p:grpSpPr>
          <a:xfrm>
            <a:off x="857224" y="3935476"/>
            <a:ext cx="7858180" cy="830997"/>
            <a:chOff x="857224" y="1741682"/>
            <a:chExt cx="7858180" cy="830997"/>
          </a:xfrm>
        </p:grpSpPr>
        <p:sp>
          <p:nvSpPr>
            <p:cNvPr id="35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「독일론」은 프랑스에서 비교문학의 선사적인 첫 시도로 보고 있다</a:t>
              </a:r>
              <a:r>
                <a:rPr lang="en-US" altLang="ko-KR" sz="1600" dirty="0" smtClean="0"/>
                <a:t>. </a:t>
              </a:r>
              <a:r>
                <a:rPr lang="ko-KR" altLang="en-US" sz="1600" dirty="0" smtClean="0"/>
                <a:t>낭만주의의 선구자로 불리는 </a:t>
              </a:r>
              <a:r>
                <a:rPr lang="ko-KR" altLang="en-US" sz="1600" dirty="0" err="1" smtClean="0"/>
                <a:t>스따알부인의</a:t>
              </a:r>
              <a:r>
                <a:rPr lang="ko-KR" altLang="en-US" sz="1600" dirty="0" smtClean="0"/>
                <a:t> 주장은 국민문학에의  ‘집중’과 함께 외국문학으로 지향하는 ‘확대’ 에다 그 기원을 두고 있음</a:t>
              </a:r>
              <a:endParaRPr lang="ko-KR" altLang="en-US" sz="1600" dirty="0"/>
            </a:p>
          </p:txBody>
        </p:sp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584775"/>
            <a:chOff x="857224" y="1741682"/>
            <a:chExt cx="7858180" cy="584775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헤르더에</a:t>
              </a:r>
              <a:r>
                <a:rPr lang="ko-KR" altLang="en-US" sz="1600" dirty="0" smtClean="0"/>
                <a:t> 의한 계획의 예시적 암시를 발전시킨 문학사가인 </a:t>
              </a:r>
              <a:r>
                <a:rPr lang="ko-KR" altLang="en-US" sz="1600" dirty="0" err="1" smtClean="0"/>
                <a:t>실레겔</a:t>
              </a:r>
              <a:r>
                <a:rPr lang="ko-KR" altLang="en-US" sz="1600" dirty="0" smtClean="0"/>
                <a:t> 형제는 문학의 문맥 속에 보편적이고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서술적인 문학사에 대한 이상을 실현하였다고 </a:t>
              </a:r>
              <a:r>
                <a:rPr lang="ko-KR" altLang="en-US" sz="1600" dirty="0" err="1" smtClean="0"/>
                <a:t>웰렉은</a:t>
              </a:r>
              <a:r>
                <a:rPr lang="ko-KR" altLang="en-US" sz="1600" dirty="0" smtClean="0"/>
                <a:t> 말함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43"/>
          <p:cNvGrpSpPr/>
          <p:nvPr/>
        </p:nvGrpSpPr>
        <p:grpSpPr>
          <a:xfrm>
            <a:off x="241508" y="416158"/>
            <a:ext cx="4044740" cy="1298026"/>
            <a:chOff x="241508" y="416158"/>
            <a:chExt cx="4044740" cy="1298026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1882247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실레겔과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‘</a:t>
              </a: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세계시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’</a:t>
              </a:r>
            </a:p>
          </p:txBody>
        </p:sp>
        <p:grpSp>
          <p:nvGrpSpPr>
            <p:cNvPr id="5" name="그룹 36"/>
            <p:cNvGrpSpPr/>
            <p:nvPr/>
          </p:nvGrpSpPr>
          <p:grpSpPr>
            <a:xfrm>
              <a:off x="241508" y="416158"/>
              <a:ext cx="4044740" cy="869762"/>
              <a:chOff x="241508" y="416158"/>
              <a:chExt cx="4044740" cy="86976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41508" y="416158"/>
                <a:ext cx="40447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Ⅲ.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역사와 현황</a:t>
                </a:r>
              </a:p>
            </p:txBody>
          </p:sp>
          <p:grpSp>
            <p:nvGrpSpPr>
              <p:cNvPr id="6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3729306" cy="400110"/>
                <a:chOff x="309880" y="694905"/>
                <a:chExt cx="3726182" cy="400955"/>
              </a:xfrm>
            </p:grpSpPr>
            <p:sp>
              <p:nvSpPr>
                <p:cNvPr id="51" name="모서리가 둥근 직사각형 50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96977" y="694905"/>
                  <a:ext cx="3439085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낭만주의와 문학적 세계주의</a:t>
                  </a: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1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  <p:grpSp>
        <p:nvGrpSpPr>
          <p:cNvPr id="7" name="그룹 14"/>
          <p:cNvGrpSpPr/>
          <p:nvPr/>
        </p:nvGrpSpPr>
        <p:grpSpPr>
          <a:xfrm>
            <a:off x="857224" y="2544658"/>
            <a:ext cx="7858180" cy="830997"/>
            <a:chOff x="857224" y="1741682"/>
            <a:chExt cx="7858180" cy="830997"/>
          </a:xfrm>
        </p:grpSpPr>
        <p:sp>
          <p:nvSpPr>
            <p:cNvPr id="25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ko-KR" sz="1600" dirty="0" smtClean="0"/>
                <a:t>F. </a:t>
              </a:r>
              <a:r>
                <a:rPr lang="ko-KR" altLang="en-US" sz="1600" dirty="0" err="1" smtClean="0"/>
                <a:t>실레겔에</a:t>
              </a:r>
              <a:r>
                <a:rPr lang="ko-KR" altLang="en-US" sz="1600" dirty="0" smtClean="0"/>
                <a:t> 있어서 문학을</a:t>
              </a:r>
              <a:r>
                <a:rPr lang="en-US" altLang="ko-KR" sz="1600" dirty="0" smtClean="0"/>
                <a:t>,  "</a:t>
              </a:r>
              <a:r>
                <a:rPr lang="ko-KR" altLang="en-US" sz="1600" dirty="0" smtClean="0"/>
                <a:t>하나의 거대하고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완전히 일관되고 조직된 전체를 형성한다</a:t>
              </a:r>
              <a:r>
                <a:rPr lang="en-US" altLang="ko-KR" sz="1600" dirty="0" smtClean="0"/>
                <a:t>. </a:t>
              </a:r>
              <a:r>
                <a:rPr lang="ko-KR" altLang="en-US" sz="1600" dirty="0" smtClean="0"/>
                <a:t>그 전체는 통일성 속에서 많은 예술세계를 이해하며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그 자체는 하나의 독특한 예술품을 이룬다</a:t>
              </a:r>
              <a:r>
                <a:rPr lang="en-US" altLang="ko-KR" sz="1600" dirty="0" smtClean="0"/>
                <a:t>"</a:t>
              </a:r>
              <a:r>
                <a:rPr lang="ko-KR" altLang="en-US" sz="1600" dirty="0" smtClean="0"/>
                <a:t>라고 규정</a:t>
              </a:r>
              <a:endParaRPr lang="ko-KR" altLang="en-US" sz="1600" dirty="0"/>
            </a:p>
          </p:txBody>
        </p:sp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그룹 14"/>
          <p:cNvGrpSpPr/>
          <p:nvPr/>
        </p:nvGrpSpPr>
        <p:grpSpPr>
          <a:xfrm>
            <a:off x="857224" y="3606872"/>
            <a:ext cx="7858180" cy="830997"/>
            <a:chOff x="857224" y="1741682"/>
            <a:chExt cx="7858180" cy="830997"/>
          </a:xfrm>
        </p:grpSpPr>
        <p:sp>
          <p:nvSpPr>
            <p:cNvPr id="32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실레겔은</a:t>
              </a:r>
              <a:r>
                <a:rPr lang="ko-KR" altLang="en-US" sz="1600" dirty="0" smtClean="0"/>
                <a:t> 서구문학의 </a:t>
              </a:r>
              <a:r>
                <a:rPr lang="ko-KR" altLang="en-US" sz="1600" dirty="0" err="1" smtClean="0"/>
                <a:t>제역사를</a:t>
              </a:r>
              <a:r>
                <a:rPr lang="ko-KR" altLang="en-US" sz="1600" dirty="0" smtClean="0"/>
                <a:t> 고전주의 대 낭만주의의 이원론으로 개관하려 하였고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「희곡예술과 문학강의」 </a:t>
              </a:r>
              <a:r>
                <a:rPr lang="en-US" altLang="ko-KR" sz="1600" dirty="0" smtClean="0"/>
                <a:t>(1809~11)</a:t>
              </a:r>
              <a:r>
                <a:rPr lang="ko-KR" altLang="en-US" sz="1600" dirty="0" smtClean="0"/>
                <a:t>는 한 장르에만 국한된 것이어서 세찬 논쟁을 불러 일으켰다는 것</a:t>
              </a:r>
              <a:endParaRPr lang="ko-KR" altLang="en-US" sz="1600" dirty="0"/>
            </a:p>
          </p:txBody>
        </p:sp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그룹 14"/>
          <p:cNvGrpSpPr/>
          <p:nvPr/>
        </p:nvGrpSpPr>
        <p:grpSpPr>
          <a:xfrm>
            <a:off x="857224" y="4518818"/>
            <a:ext cx="7858180" cy="830997"/>
            <a:chOff x="857224" y="1741682"/>
            <a:chExt cx="7858180" cy="830997"/>
          </a:xfrm>
        </p:grpSpPr>
        <p:sp>
          <p:nvSpPr>
            <p:cNvPr id="35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실레겔에</a:t>
              </a:r>
              <a:r>
                <a:rPr lang="ko-KR" altLang="en-US" sz="1600" dirty="0" smtClean="0"/>
                <a:t> 의하여 낭만주의는 유럽의 여러 나라에 널리 알려졌고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좁은 의미로서 ‘비교문학’이라 할 수 있는 문학개념은 민족주의의 편견에도 불구하고 아직까지 진실되며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의미 깊은 것이라고 하고 있음</a:t>
              </a:r>
              <a:endParaRPr lang="ko-KR" altLang="en-US" sz="1600" dirty="0"/>
            </a:p>
          </p:txBody>
        </p:sp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4" name="그룹 14"/>
          <p:cNvGrpSpPr/>
          <p:nvPr/>
        </p:nvGrpSpPr>
        <p:grpSpPr>
          <a:xfrm>
            <a:off x="857224" y="5582996"/>
            <a:ext cx="7858180" cy="584775"/>
            <a:chOff x="857224" y="1741682"/>
            <a:chExt cx="7858180" cy="584775"/>
          </a:xfrm>
        </p:grpSpPr>
        <p:sp>
          <p:nvSpPr>
            <p:cNvPr id="27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실레겔의</a:t>
              </a:r>
              <a:r>
                <a:rPr lang="ko-KR" altLang="en-US" sz="1600" dirty="0" smtClean="0"/>
                <a:t> ‘</a:t>
              </a:r>
              <a:r>
                <a:rPr lang="ko-KR" altLang="en-US" sz="1600" dirty="0" err="1" smtClean="0"/>
                <a:t>세계시</a:t>
              </a:r>
              <a:r>
                <a:rPr lang="ko-KR" altLang="en-US" sz="1600" dirty="0" smtClean="0"/>
                <a:t>’는 낭만주의 시를 이름이며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비교문학과 관련된 세계주의와 합치된 개념</a:t>
              </a:r>
              <a:endParaRPr lang="ko-KR" altLang="en-US" sz="1600" dirty="0"/>
            </a:p>
          </p:txBody>
        </p:sp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830997"/>
            <a:chOff x="857224" y="1741682"/>
            <a:chExt cx="7858180" cy="830997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국민문학에 대한 자각과 함께 지적 국경의 철폐와 외국문학과의 자유로운 교류에 의한 문학 공통의 이념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즉 각국의 문학 속에 있는 ‘세계성’을 희구하려는 기운에서 발상되었다는 것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43"/>
          <p:cNvGrpSpPr/>
          <p:nvPr/>
        </p:nvGrpSpPr>
        <p:grpSpPr>
          <a:xfrm>
            <a:off x="241508" y="416158"/>
            <a:ext cx="4044740" cy="1298026"/>
            <a:chOff x="241508" y="416158"/>
            <a:chExt cx="4044740" cy="1298026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195117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괴테의 ‘세계문학’ </a:t>
              </a:r>
            </a:p>
          </p:txBody>
        </p:sp>
        <p:grpSp>
          <p:nvGrpSpPr>
            <p:cNvPr id="5" name="그룹 36"/>
            <p:cNvGrpSpPr/>
            <p:nvPr/>
          </p:nvGrpSpPr>
          <p:grpSpPr>
            <a:xfrm>
              <a:off x="241508" y="416158"/>
              <a:ext cx="4044740" cy="869762"/>
              <a:chOff x="241508" y="416158"/>
              <a:chExt cx="4044740" cy="86976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41508" y="416158"/>
                <a:ext cx="40447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Ⅲ. </a:t>
                </a:r>
                <a:r>
                  <a:rPr lang="ko-KR" alt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비교문학의 역사와 현황</a:t>
                </a:r>
              </a:p>
            </p:txBody>
          </p:sp>
          <p:grpSp>
            <p:nvGrpSpPr>
              <p:cNvPr id="6" name="그룹 92"/>
              <p:cNvGrpSpPr>
                <a:grpSpLocks/>
              </p:cNvGrpSpPr>
              <p:nvPr/>
            </p:nvGrpSpPr>
            <p:grpSpPr bwMode="auto">
              <a:xfrm>
                <a:off x="309563" y="868347"/>
                <a:ext cx="3729306" cy="400110"/>
                <a:chOff x="309880" y="694905"/>
                <a:chExt cx="3726182" cy="400955"/>
              </a:xfrm>
            </p:grpSpPr>
            <p:sp>
              <p:nvSpPr>
                <p:cNvPr id="51" name="모서리가 둥근 직사각형 50"/>
                <p:cNvSpPr/>
                <p:nvPr/>
              </p:nvSpPr>
              <p:spPr>
                <a:xfrm>
                  <a:off x="309880" y="764903"/>
                  <a:ext cx="288683" cy="287945"/>
                </a:xfrm>
                <a:prstGeom prst="round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sz="1200" b="1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96977" y="694905"/>
                  <a:ext cx="3439085" cy="40095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ko-KR" altLang="en-US" sz="20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낭만주의와 문학적 세계주의</a:t>
                  </a: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 bwMode="auto">
              <a:xfrm>
                <a:off x="311028" y="885810"/>
                <a:ext cx="308098" cy="400110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ko-KR" sz="2000" spc="-150" dirty="0" smtClean="0">
                    <a:solidFill>
                      <a:schemeClr val="bg1"/>
                    </a:solidFill>
                    <a:latin typeface="+mj-lt"/>
                    <a:ea typeface="휴먼매직체" pitchFamily="18" charset="-127"/>
                  </a:rPr>
                  <a:t>1</a:t>
                </a:r>
                <a:endParaRPr kumimoji="0" lang="ko-KR" altLang="en-US" sz="2000" spc="-150" dirty="0">
                  <a:solidFill>
                    <a:schemeClr val="bg1"/>
                  </a:solidFill>
                  <a:latin typeface="+mj-lt"/>
                  <a:ea typeface="휴먼매직체" pitchFamily="18" charset="-127"/>
                </a:endParaRPr>
              </a:p>
            </p:txBody>
          </p:sp>
        </p:grpSp>
      </p:grpSp>
      <p:grpSp>
        <p:nvGrpSpPr>
          <p:cNvPr id="29" name="그룹 14"/>
          <p:cNvGrpSpPr/>
          <p:nvPr/>
        </p:nvGrpSpPr>
        <p:grpSpPr>
          <a:xfrm>
            <a:off x="857224" y="2800842"/>
            <a:ext cx="7858180" cy="584775"/>
            <a:chOff x="857224" y="1741682"/>
            <a:chExt cx="7858180" cy="584775"/>
          </a:xfrm>
        </p:grpSpPr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낭만주의와 함께 대두되었던 문학적 세계주의 의식을 역사적으로 탐구하려는 의도에서 비교문학이 시작되었음을 이름</a:t>
              </a:r>
              <a:endParaRPr lang="ko-KR" altLang="en-US" sz="1600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4" name="그룹 14"/>
          <p:cNvGrpSpPr/>
          <p:nvPr/>
        </p:nvGrpSpPr>
        <p:grpSpPr>
          <a:xfrm>
            <a:off x="857224" y="3618192"/>
            <a:ext cx="7858180" cy="830997"/>
            <a:chOff x="857224" y="1741682"/>
            <a:chExt cx="7858180" cy="830997"/>
          </a:xfrm>
        </p:grpSpPr>
        <p:sp>
          <p:nvSpPr>
            <p:cNvPr id="37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괴테가 ‘세계문학’이란 용어를 사용한 것은 </a:t>
              </a:r>
              <a:r>
                <a:rPr lang="en-US" altLang="ko-KR" sz="1600" dirty="0" smtClean="0"/>
                <a:t>1827</a:t>
              </a:r>
              <a:r>
                <a:rPr lang="ko-KR" altLang="en-US" sz="1600" dirty="0" smtClean="0"/>
                <a:t>년 희곡 「</a:t>
              </a:r>
              <a:r>
                <a:rPr lang="ko-KR" altLang="en-US" sz="1600" dirty="0" err="1" smtClean="0"/>
                <a:t>탓소</a:t>
              </a:r>
              <a:r>
                <a:rPr lang="ko-KR" altLang="en-US" sz="1600" dirty="0" smtClean="0"/>
                <a:t>」의 프랑스어 역에 대한 논평에서 비롯된 것이며 이후로 그 용어는 여러 차례에 걸쳐서 사용되었지만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때때로 약간 다른 의미를 나타내기도 함</a:t>
              </a:r>
              <a:endParaRPr lang="ko-KR" altLang="en-US" sz="1600" dirty="0"/>
            </a:p>
          </p:txBody>
        </p:sp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9" name="그룹 14"/>
          <p:cNvGrpSpPr/>
          <p:nvPr/>
        </p:nvGrpSpPr>
        <p:grpSpPr>
          <a:xfrm>
            <a:off x="857224" y="4689762"/>
            <a:ext cx="7858180" cy="830997"/>
            <a:chOff x="857224" y="1741682"/>
            <a:chExt cx="7858180" cy="830997"/>
          </a:xfrm>
        </p:grpSpPr>
        <p:sp>
          <p:nvSpPr>
            <p:cNvPr id="4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괴테는 유럽문학을 세계문학과 동등한 것으로 말하고 있는데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이것은 역시 잠정적인 것으로 민속시가의 즐거움으로 풀이되고 있는 괴테의 시 ‘세계문학’</a:t>
              </a:r>
              <a:r>
                <a:rPr lang="en-US" altLang="ko-KR" sz="1600" dirty="0" smtClean="0"/>
                <a:t>(1827)</a:t>
              </a:r>
              <a:r>
                <a:rPr lang="ko-KR" altLang="en-US" sz="1600" dirty="0" smtClean="0"/>
                <a:t>은 그 유고본의 편집자에 의해 잘못 붙여진 것이라고 함</a:t>
              </a:r>
              <a:endParaRPr lang="ko-KR" altLang="en-US" sz="1600" dirty="0"/>
            </a:p>
          </p:txBody>
        </p:sp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584775"/>
            <a:chOff x="857224" y="1741682"/>
            <a:chExt cx="7858180" cy="584775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뷜르맹</a:t>
              </a:r>
              <a:r>
                <a:rPr lang="en-US" altLang="ko-KR" sz="1600" dirty="0" smtClean="0"/>
                <a:t>(Abel </a:t>
              </a:r>
              <a:r>
                <a:rPr lang="en-US" altLang="ko-KR" sz="1600" dirty="0" err="1" smtClean="0"/>
                <a:t>Franxois</a:t>
              </a:r>
              <a:r>
                <a:rPr lang="en-US" altLang="ko-KR" sz="1600" dirty="0" smtClean="0"/>
                <a:t> </a:t>
              </a:r>
              <a:r>
                <a:rPr lang="en-US" altLang="ko-KR" sz="1600" dirty="0" err="1" smtClean="0"/>
                <a:t>Villemain</a:t>
              </a:r>
              <a:r>
                <a:rPr lang="en-US" altLang="ko-KR" sz="1600" dirty="0" smtClean="0"/>
                <a:t>)</a:t>
              </a:r>
              <a:r>
                <a:rPr lang="ko-KR" altLang="en-US" sz="1600" dirty="0" smtClean="0"/>
                <a:t>이 소로본느대학에서 처음으로 시도한 국제문학 강의는 비교문학의 출발적인 의미를 </a:t>
              </a:r>
              <a:r>
                <a:rPr lang="ko-KR" altLang="en-US" sz="1600" dirty="0" err="1" smtClean="0"/>
                <a:t>갖게됨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4" name="그룹 23"/>
          <p:cNvGrpSpPr/>
          <p:nvPr/>
        </p:nvGrpSpPr>
        <p:grpSpPr>
          <a:xfrm>
            <a:off x="684213" y="1344852"/>
            <a:ext cx="2704220" cy="369332"/>
            <a:chOff x="684213" y="1344852"/>
            <a:chExt cx="2704220" cy="369332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250260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뷜르맹과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국제문학 강의</a:t>
              </a:r>
            </a:p>
          </p:txBody>
        </p:sp>
      </p:grpSp>
      <p:grpSp>
        <p:nvGrpSpPr>
          <p:cNvPr id="5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48" name="TextBox 47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Ⅲ.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역사와 현황</a:t>
              </a:r>
            </a:p>
          </p:txBody>
        </p:sp>
        <p:grpSp>
          <p:nvGrpSpPr>
            <p:cNvPr id="6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문학간의 교류와 유사성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7" name="그룹 14"/>
          <p:cNvGrpSpPr/>
          <p:nvPr/>
        </p:nvGrpSpPr>
        <p:grpSpPr>
          <a:xfrm>
            <a:off x="857224" y="2554996"/>
            <a:ext cx="7858180" cy="1077218"/>
            <a:chOff x="857224" y="1741682"/>
            <a:chExt cx="7858180" cy="1077218"/>
          </a:xfrm>
        </p:grpSpPr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ko-KR" sz="1600" dirty="0" smtClean="0"/>
                <a:t>『</a:t>
              </a:r>
              <a:r>
                <a:rPr lang="ko-KR" altLang="en-US" sz="1600" dirty="0" smtClean="0"/>
                <a:t>중세 및 </a:t>
              </a:r>
              <a:r>
                <a:rPr lang="en-US" altLang="ko-KR" sz="1600" dirty="0" smtClean="0"/>
                <a:t>18</a:t>
              </a:r>
              <a:r>
                <a:rPr lang="ko-KR" altLang="en-US" sz="1600" dirty="0" smtClean="0"/>
                <a:t>세기 문학강좌</a:t>
              </a:r>
              <a:r>
                <a:rPr lang="en-US" altLang="ko-KR" sz="1600" dirty="0" smtClean="0"/>
                <a:t>』(1827)</a:t>
              </a:r>
              <a:r>
                <a:rPr lang="ko-KR" altLang="en-US" sz="1600" dirty="0" smtClean="0"/>
                <a:t>와 </a:t>
              </a:r>
              <a:r>
                <a:rPr lang="en-US" altLang="ko-KR" sz="1600" dirty="0" smtClean="0"/>
                <a:t>『18</a:t>
              </a:r>
              <a:r>
                <a:rPr lang="ko-KR" altLang="en-US" sz="1600" dirty="0" smtClean="0"/>
                <a:t>세기 프랑스 작가들의 외국문학 및 서구정신에 미친 영향에 관한 시론</a:t>
              </a:r>
              <a:r>
                <a:rPr lang="en-US" altLang="ko-KR" sz="1600" dirty="0" smtClean="0"/>
                <a:t>(1828)</a:t>
              </a:r>
              <a:r>
                <a:rPr lang="ko-KR" altLang="en-US" sz="1600" dirty="0" smtClean="0"/>
                <a:t>은 초국민적 관점에서 강의한 것으로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특히 후자는 표제로도 알 수 있듯이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국제간에 이루어진 문학적 교류의 관계를 영향사적 측면에서 다루고 있는 것</a:t>
              </a:r>
              <a:endParaRPr lang="ko-KR" altLang="en-US" sz="1600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5" name="그룹 14"/>
          <p:cNvGrpSpPr/>
          <p:nvPr/>
        </p:nvGrpSpPr>
        <p:grpSpPr>
          <a:xfrm>
            <a:off x="857224" y="4245368"/>
            <a:ext cx="7858180" cy="584775"/>
            <a:chOff x="857224" y="1741682"/>
            <a:chExt cx="7858180" cy="584775"/>
          </a:xfrm>
        </p:grpSpPr>
        <p:sp>
          <p:nvSpPr>
            <p:cNvPr id="2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앙뻬르</a:t>
              </a:r>
              <a:r>
                <a:rPr lang="en-US" altLang="ko-KR" sz="1600" dirty="0" smtClean="0"/>
                <a:t>(Jean-Jacques Ampere)</a:t>
              </a:r>
              <a:r>
                <a:rPr lang="ko-KR" altLang="en-US" sz="1600" dirty="0" smtClean="0"/>
                <a:t>는 뷜르맹에 이어 그 당시 프랑스의 비교문학을 주도한 문학연구가라고 </a:t>
              </a:r>
              <a:r>
                <a:rPr lang="ko-KR" altLang="en-US" sz="1600" dirty="0" err="1" smtClean="0"/>
                <a:t>귀아르는</a:t>
              </a:r>
              <a:r>
                <a:rPr lang="ko-KR" altLang="en-US" sz="1600" dirty="0" smtClean="0"/>
                <a:t> 말함</a:t>
              </a:r>
              <a:endParaRPr lang="ko-KR" altLang="en-US" sz="1600" dirty="0"/>
            </a:p>
          </p:txBody>
        </p:sp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8" name="그룹 27"/>
          <p:cNvGrpSpPr/>
          <p:nvPr/>
        </p:nvGrpSpPr>
        <p:grpSpPr>
          <a:xfrm>
            <a:off x="684213" y="3848538"/>
            <a:ext cx="3140237" cy="369332"/>
            <a:chOff x="684213" y="1344852"/>
            <a:chExt cx="3140237" cy="369332"/>
          </a:xfrm>
        </p:grpSpPr>
        <p:pic>
          <p:nvPicPr>
            <p:cNvPr id="29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Box 31"/>
            <p:cNvSpPr txBox="1"/>
            <p:nvPr/>
          </p:nvSpPr>
          <p:spPr>
            <a:xfrm>
              <a:off x="885825" y="1344852"/>
              <a:ext cx="293862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앙뻬르와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제국문학의 </a:t>
              </a: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비교사</a:t>
              </a:r>
              <a:endParaRPr lang="ko-KR" altLang="en-US" b="1" spc="-100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3" name="그룹 14"/>
          <p:cNvGrpSpPr/>
          <p:nvPr/>
        </p:nvGrpSpPr>
        <p:grpSpPr>
          <a:xfrm>
            <a:off x="857224" y="5047934"/>
            <a:ext cx="7858180" cy="584775"/>
            <a:chOff x="857224" y="1741682"/>
            <a:chExt cx="7858180" cy="584775"/>
          </a:xfrm>
        </p:grpSpPr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‘비교문학’의 명칭이 사용되기 시작하여 문학연구의 새로운 방법론이 시도된 출발이 되고 있으나 그 시대의 비교문학자들은 실지연구에서 그 방법론이 결여</a:t>
              </a:r>
              <a:endParaRPr lang="ko-KR" altLang="en-US" sz="1600" dirty="0"/>
            </a:p>
          </p:txBody>
        </p:sp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6" name="그룹 14"/>
          <p:cNvGrpSpPr/>
          <p:nvPr/>
        </p:nvGrpSpPr>
        <p:grpSpPr>
          <a:xfrm>
            <a:off x="857224" y="5856910"/>
            <a:ext cx="8001056" cy="584775"/>
            <a:chOff x="857224" y="1741682"/>
            <a:chExt cx="8001056" cy="584775"/>
          </a:xfrm>
        </p:grpSpPr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85958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그들은 여행하고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열중하고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논의하고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비교하였으나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사실은 여러 나라의 문학에 관한 지식을 병치시키고 있었을 뿐이며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비교문학의 체계적인 방법론을 세우지는 못함</a:t>
              </a:r>
              <a:endParaRPr lang="ko-KR" altLang="en-US" sz="1600" dirty="0"/>
            </a:p>
          </p:txBody>
        </p:sp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958" y="41918"/>
            <a:ext cx="142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200" dirty="0" smtClean="0">
                <a:latin typeface="휴먼매직체" pitchFamily="18" charset="-127"/>
                <a:ea typeface="휴먼매직체" pitchFamily="18" charset="-127"/>
              </a:rPr>
              <a:t>비교문학</a:t>
            </a:r>
            <a:endParaRPr lang="ko-KR" altLang="en-US" sz="3200" dirty="0">
              <a:latin typeface="휴먼매직체" pitchFamily="18" charset="-127"/>
              <a:ea typeface="휴먼매직체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857224" y="1741682"/>
            <a:ext cx="7858180" cy="584775"/>
            <a:chOff x="857224" y="1741682"/>
            <a:chExt cx="7858180" cy="584775"/>
          </a:xfrm>
        </p:grpSpPr>
        <p:sp>
          <p:nvSpPr>
            <p:cNvPr id="2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독일문학의 학문적 연구는 </a:t>
              </a:r>
              <a:r>
                <a:rPr lang="ko-KR" altLang="en-US" sz="1600" dirty="0" err="1" smtClean="0"/>
                <a:t>쉐러와</a:t>
              </a:r>
              <a:r>
                <a:rPr lang="ko-KR" altLang="en-US" sz="1600" dirty="0" smtClean="0"/>
                <a:t> </a:t>
              </a:r>
              <a:r>
                <a:rPr lang="ko-KR" altLang="en-US" sz="1600" dirty="0" err="1" smtClean="0"/>
                <a:t>슈미트에</a:t>
              </a:r>
              <a:r>
                <a:rPr lang="ko-KR" altLang="en-US" sz="1600" dirty="0" smtClean="0"/>
                <a:t> 이르러 비로소 본궤도에 올랐으며</a:t>
              </a:r>
              <a:r>
                <a:rPr lang="en-US" altLang="ko-KR" sz="1600" dirty="0" smtClean="0"/>
                <a:t>, </a:t>
              </a:r>
              <a:r>
                <a:rPr lang="ko-KR" altLang="en-US" sz="1600" dirty="0" smtClean="0"/>
                <a:t>그 이전에는 고전문헌학의 수준에 머물러 있었음</a:t>
              </a:r>
              <a:endParaRPr lang="ko-KR" altLang="en-US" sz="1600" dirty="0"/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그룹 23"/>
          <p:cNvGrpSpPr/>
          <p:nvPr/>
        </p:nvGrpSpPr>
        <p:grpSpPr>
          <a:xfrm>
            <a:off x="684213" y="1344852"/>
            <a:ext cx="2192863" cy="369332"/>
            <a:chOff x="684213" y="1344852"/>
            <a:chExt cx="2192863" cy="369332"/>
          </a:xfrm>
        </p:grpSpPr>
        <p:pic>
          <p:nvPicPr>
            <p:cNvPr id="45" name="그림 14" descr="Untitled-ㄷ.png"/>
            <p:cNvPicPr>
              <a:picLocks noChangeAspect="1"/>
            </p:cNvPicPr>
            <p:nvPr/>
          </p:nvPicPr>
          <p:blipFill>
            <a:blip r:embed="rId4">
              <a:grayscl/>
              <a:lum bright="-30000" contrast="40000"/>
            </a:blip>
            <a:srcRect/>
            <a:stretch>
              <a:fillRect/>
            </a:stretch>
          </p:blipFill>
          <p:spPr bwMode="auto">
            <a:xfrm>
              <a:off x="684213" y="1417877"/>
              <a:ext cx="2635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5"/>
            <p:cNvSpPr txBox="1"/>
            <p:nvPr/>
          </p:nvSpPr>
          <p:spPr>
            <a:xfrm>
              <a:off x="885825" y="1344852"/>
              <a:ext cx="199125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2813">
                <a:defRPr/>
              </a:pPr>
              <a:r>
                <a:rPr lang="ko-KR" altLang="en-US" b="1" spc="-100" dirty="0" err="1" smtClean="0">
                  <a:latin typeface="맑은 고딕" pitchFamily="50" charset="-127"/>
                  <a:ea typeface="맑은 고딕" pitchFamily="50" charset="-127"/>
                </a:rPr>
                <a:t>쉐러의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b="1" spc="-100" dirty="0" smtClean="0">
                  <a:latin typeface="맑은 고딕" pitchFamily="50" charset="-127"/>
                  <a:ea typeface="맑은 고딕" pitchFamily="50" charset="-127"/>
                </a:rPr>
                <a:t>『</a:t>
              </a:r>
              <a:r>
                <a:rPr lang="ko-KR" altLang="en-US" b="1" spc="-100" dirty="0" smtClean="0">
                  <a:latin typeface="맑은 고딕" pitchFamily="50" charset="-127"/>
                  <a:ea typeface="맑은 고딕" pitchFamily="50" charset="-127"/>
                </a:rPr>
                <a:t>비교시학</a:t>
              </a:r>
              <a:r>
                <a:rPr lang="en-US" altLang="ko-KR" b="1" spc="-100" dirty="0" smtClean="0">
                  <a:latin typeface="맑은 고딕" pitchFamily="50" charset="-127"/>
                  <a:ea typeface="맑은 고딕" pitchFamily="50" charset="-127"/>
                </a:rPr>
                <a:t>』</a:t>
              </a:r>
              <a:endParaRPr lang="ko-KR" altLang="en-US" b="1" spc="-100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5" name="그룹 36"/>
          <p:cNvGrpSpPr/>
          <p:nvPr/>
        </p:nvGrpSpPr>
        <p:grpSpPr>
          <a:xfrm>
            <a:off x="241508" y="416158"/>
            <a:ext cx="4044740" cy="869762"/>
            <a:chOff x="241508" y="416158"/>
            <a:chExt cx="4044740" cy="869762"/>
          </a:xfrm>
        </p:grpSpPr>
        <p:sp>
          <p:nvSpPr>
            <p:cNvPr id="48" name="TextBox 47"/>
            <p:cNvSpPr txBox="1"/>
            <p:nvPr/>
          </p:nvSpPr>
          <p:spPr>
            <a:xfrm>
              <a:off x="241508" y="416158"/>
              <a:ext cx="4044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Ⅲ. </a:t>
              </a:r>
              <a:r>
                <a:rPr lang="ko-KR" altLang="en-U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비교문학의 역사와 현황</a:t>
              </a:r>
            </a:p>
          </p:txBody>
        </p:sp>
        <p:grpSp>
          <p:nvGrpSpPr>
            <p:cNvPr id="6" name="그룹 92"/>
            <p:cNvGrpSpPr>
              <a:grpSpLocks/>
            </p:cNvGrpSpPr>
            <p:nvPr/>
          </p:nvGrpSpPr>
          <p:grpSpPr bwMode="auto">
            <a:xfrm>
              <a:off x="309563" y="868347"/>
              <a:ext cx="3216344" cy="400110"/>
              <a:chOff x="309880" y="694905"/>
              <a:chExt cx="3213650" cy="400955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309880" y="764903"/>
                <a:ext cx="288683" cy="28794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sz="1200" b="1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96977" y="694905"/>
                <a:ext cx="2926553" cy="4009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ko-KR" altLang="en-US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문학간의 교류와 유사성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311028" y="885810"/>
              <a:ext cx="308098" cy="400110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spc="-150" dirty="0" smtClean="0">
                  <a:solidFill>
                    <a:schemeClr val="bg1"/>
                  </a:solidFill>
                  <a:latin typeface="+mj-lt"/>
                  <a:ea typeface="휴먼매직체" pitchFamily="18" charset="-127"/>
                </a:rPr>
                <a:t>2</a:t>
              </a:r>
              <a:endParaRPr kumimoji="0" lang="ko-KR" altLang="en-US" sz="2000" spc="-150" dirty="0">
                <a:solidFill>
                  <a:schemeClr val="bg1"/>
                </a:solidFill>
                <a:latin typeface="+mj-lt"/>
                <a:ea typeface="휴먼매직체" pitchFamily="18" charset="-127"/>
              </a:endParaRPr>
            </a:p>
          </p:txBody>
        </p:sp>
      </p:grpSp>
      <p:grpSp>
        <p:nvGrpSpPr>
          <p:cNvPr id="7" name="그룹 14"/>
          <p:cNvGrpSpPr/>
          <p:nvPr/>
        </p:nvGrpSpPr>
        <p:grpSpPr>
          <a:xfrm>
            <a:off x="857224" y="2554996"/>
            <a:ext cx="7858180" cy="830997"/>
            <a:chOff x="857224" y="1741682"/>
            <a:chExt cx="7858180" cy="830997"/>
          </a:xfrm>
        </p:grpSpPr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err="1" smtClean="0"/>
                <a:t>슈미트</a:t>
              </a:r>
              <a:r>
                <a:rPr lang="en-US" altLang="ko-KR" sz="1600" dirty="0" smtClean="0"/>
                <a:t>(Erich Schmidt)</a:t>
              </a:r>
              <a:r>
                <a:rPr lang="ko-KR" altLang="en-US" sz="1600" dirty="0" smtClean="0"/>
                <a:t>가 독일문학 이외의 현상에 관한 연구도 독일적인 견지에서 해야 한다는 소박한 이론을 내세우고 있는데 반하여</a:t>
              </a:r>
              <a:r>
                <a:rPr lang="en-US" altLang="ko-KR" sz="1600" dirty="0" smtClean="0"/>
                <a:t>, </a:t>
              </a:r>
              <a:r>
                <a:rPr lang="ko-KR" altLang="en-US" sz="1600" dirty="0" err="1" smtClean="0"/>
                <a:t>쉐러</a:t>
              </a:r>
              <a:r>
                <a:rPr lang="en-US" altLang="ko-KR" sz="1600" dirty="0" smtClean="0"/>
                <a:t>(Wilhelm Scherer)</a:t>
              </a:r>
              <a:r>
                <a:rPr lang="ko-KR" altLang="en-US" sz="1600" dirty="0" smtClean="0"/>
                <a:t>는 보다 비교문학적인 방법론에 깊은 이해를 표시하고 있었음</a:t>
              </a:r>
              <a:endParaRPr lang="ko-KR" altLang="en-US" sz="1600" dirty="0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3" name="그룹 14"/>
          <p:cNvGrpSpPr/>
          <p:nvPr/>
        </p:nvGrpSpPr>
        <p:grpSpPr>
          <a:xfrm>
            <a:off x="857224" y="3618192"/>
            <a:ext cx="7858180" cy="584775"/>
            <a:chOff x="857224" y="1741682"/>
            <a:chExt cx="7858180" cy="584775"/>
          </a:xfrm>
        </p:grpSpPr>
        <p:sp>
          <p:nvSpPr>
            <p:cNvPr id="36" name="TextBox 33"/>
            <p:cNvSpPr txBox="1">
              <a:spLocks noChangeArrowheads="1"/>
            </p:cNvSpPr>
            <p:nvPr/>
          </p:nvSpPr>
          <p:spPr bwMode="auto">
            <a:xfrm>
              <a:off x="998691" y="1741682"/>
              <a:ext cx="771671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600" dirty="0" smtClean="0"/>
                <a:t>그런데 그의 </a:t>
              </a:r>
              <a:r>
                <a:rPr lang="en-US" altLang="ko-KR" sz="1600" dirty="0" smtClean="0"/>
                <a:t>『</a:t>
              </a:r>
              <a:r>
                <a:rPr lang="ko-KR" altLang="en-US" sz="1600" dirty="0" smtClean="0"/>
                <a:t>비교시학</a:t>
              </a:r>
              <a:r>
                <a:rPr lang="en-US" altLang="ko-KR" sz="1600" dirty="0" smtClean="0"/>
                <a:t>』</a:t>
              </a:r>
              <a:r>
                <a:rPr lang="ko-KR" altLang="en-US" sz="1600" dirty="0" smtClean="0"/>
                <a:t>의 방법은 비교문헌학도 마찬가지로 유사성과 영향관계와 문학성에 관련되어 있다는 것</a:t>
              </a:r>
              <a:endParaRPr lang="ko-KR" altLang="en-US" sz="1600" dirty="0"/>
            </a:p>
          </p:txBody>
        </p: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57224" y="1800674"/>
              <a:ext cx="2762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1370</Words>
  <Application>Microsoft Office PowerPoint</Application>
  <PresentationFormat>화면 슬라이드 쇼(4:3)</PresentationFormat>
  <Paragraphs>143</Paragraphs>
  <Slides>15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비교문학</dc:title>
  <dc:creator>Owner</dc:creator>
  <cp:lastModifiedBy>home</cp:lastModifiedBy>
  <cp:revision>21</cp:revision>
  <dcterms:created xsi:type="dcterms:W3CDTF">2012-12-09T03:17:55Z</dcterms:created>
  <dcterms:modified xsi:type="dcterms:W3CDTF">2012-12-11T08:06:47Z</dcterms:modified>
</cp:coreProperties>
</file>