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416" r:id="rId2"/>
    <p:sldId id="394" r:id="rId3"/>
    <p:sldId id="393" r:id="rId4"/>
    <p:sldId id="395" r:id="rId5"/>
    <p:sldId id="396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15" r:id="rId15"/>
    <p:sldId id="405" r:id="rId16"/>
    <p:sldId id="406" r:id="rId17"/>
    <p:sldId id="407" r:id="rId18"/>
    <p:sldId id="408" r:id="rId19"/>
    <p:sldId id="409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8" autoAdjust="0"/>
    <p:restoredTop sz="86453" autoAdjust="0"/>
  </p:normalViewPr>
  <p:slideViewPr>
    <p:cSldViewPr showGuides="1">
      <p:cViewPr>
        <p:scale>
          <a:sx n="60" d="100"/>
          <a:sy n="60" d="100"/>
        </p:scale>
        <p:origin x="-396" y="-150"/>
      </p:cViewPr>
      <p:guideLst>
        <p:guide orient="horz" pos="754"/>
        <p:guide orient="horz" pos="318"/>
        <p:guide orient="horz" pos="527"/>
        <p:guide orient="horz" pos="853"/>
        <p:guide orient="horz" pos="4201"/>
        <p:guide orient="horz" pos="1071"/>
        <p:guide pos="385"/>
        <p:guide pos="158"/>
        <p:guide pos="5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5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8F6FA-F948-43B7-863F-AF72804F04D0}" type="datetimeFigureOut">
              <a:rPr lang="ko-KR" altLang="en-US" smtClean="0"/>
              <a:pPr/>
              <a:t>2012-12-11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CC1AD-2529-4600-A1EE-FC1BC5107A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62874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F3A7F3-E47C-42DD-BD43-9D4EDE280C2D}" type="datetimeFigureOut">
              <a:rPr lang="ko-KR" altLang="en-US" smtClean="0"/>
              <a:pPr/>
              <a:t>2012-12-11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021D62-E21A-4DC0-960E-3A7B7FBB5E5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1" y="13447"/>
            <a:ext cx="9117106" cy="683110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 userDrawn="1"/>
        </p:nvSpPr>
        <p:spPr>
          <a:xfrm>
            <a:off x="242046" y="1344706"/>
            <a:ext cx="8687671" cy="5325899"/>
          </a:xfrm>
          <a:prstGeom prst="roundRect">
            <a:avLst>
              <a:gd name="adj" fmla="val 4277"/>
            </a:avLst>
          </a:prstGeom>
          <a:solidFill>
            <a:schemeClr val="bg2">
              <a:lumMod val="90000"/>
              <a:alpha val="60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 userDrawn="1"/>
        </p:nvSpPr>
        <p:spPr>
          <a:xfrm>
            <a:off x="1" y="13447"/>
            <a:ext cx="9117106" cy="683110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 descr="037d0313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tretch>
            <a:fillRect/>
          </a:stretch>
        </p:blipFill>
        <p:spPr>
          <a:xfrm>
            <a:off x="611188" y="4071942"/>
            <a:ext cx="2889242" cy="2006866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900113" y="1692180"/>
            <a:ext cx="76009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ko-KR" altLang="en-US" dirty="0" smtClean="0"/>
              <a:t> 시편의 번역과 기타 </a:t>
            </a:r>
          </a:p>
          <a:p>
            <a:r>
              <a:rPr lang="en-US" altLang="ko-KR" dirty="0" smtClean="0"/>
              <a:t>《</a:t>
            </a:r>
            <a:r>
              <a:rPr lang="ko-KR" altLang="en-US" dirty="0" smtClean="0"/>
              <a:t>문예월간</a:t>
            </a:r>
            <a:r>
              <a:rPr lang="en-US" altLang="ko-KR" dirty="0" smtClean="0"/>
              <a:t>》, 《</a:t>
            </a:r>
            <a:r>
              <a:rPr lang="ko-KR" altLang="en-US" dirty="0" err="1" smtClean="0"/>
              <a:t>동아일보</a:t>
            </a:r>
            <a:r>
              <a:rPr lang="en-US" altLang="ko-KR" dirty="0" smtClean="0"/>
              <a:t>》, 《</a:t>
            </a:r>
            <a:r>
              <a:rPr lang="ko-KR" altLang="en-US" dirty="0" smtClean="0"/>
              <a:t>조선일보</a:t>
            </a:r>
            <a:r>
              <a:rPr lang="en-US" altLang="ko-KR" dirty="0" smtClean="0"/>
              <a:t>》 </a:t>
            </a:r>
            <a:r>
              <a:rPr lang="ko-KR" altLang="en-US" dirty="0" smtClean="0"/>
              <a:t>등의 “괴테 사후 </a:t>
            </a:r>
            <a:r>
              <a:rPr lang="ko-KR" altLang="en-US" dirty="0" err="1" smtClean="0"/>
              <a:t>백년</a:t>
            </a:r>
            <a:r>
              <a:rPr lang="ko-KR" altLang="en-US" dirty="0" smtClean="0"/>
              <a:t> 기념 특집” 이전에도 </a:t>
            </a:r>
            <a:r>
              <a:rPr lang="en-US" altLang="ko-KR" dirty="0" smtClean="0"/>
              <a:t>&lt;</a:t>
            </a:r>
            <a:r>
              <a:rPr lang="ko-KR" altLang="en-US" dirty="0" err="1" smtClean="0"/>
              <a:t>미뇬의</a:t>
            </a:r>
            <a:r>
              <a:rPr lang="ko-KR" altLang="en-US" dirty="0" smtClean="0"/>
              <a:t> 노래</a:t>
            </a:r>
            <a:r>
              <a:rPr lang="en-US" altLang="ko-KR" dirty="0" smtClean="0"/>
              <a:t>&gt;(1796)</a:t>
            </a:r>
            <a:r>
              <a:rPr lang="ko-KR" altLang="en-US" dirty="0" smtClean="0"/>
              <a:t>를 위시한 일련의 시편 번역과 「근세 시인과 그 대표 작품」 등이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최상현의 「근세 </a:t>
            </a:r>
            <a:r>
              <a:rPr lang="en-US" altLang="ko-KR" dirty="0" smtClean="0"/>
              <a:t>3</a:t>
            </a:r>
            <a:r>
              <a:rPr lang="ko-KR" altLang="en-US" dirty="0" smtClean="0"/>
              <a:t>대 시인과 그 대표 작품」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괴테편</a:t>
            </a:r>
            <a:r>
              <a:rPr lang="en-US" altLang="ko-KR" dirty="0" smtClean="0"/>
              <a:t>)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1931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《</a:t>
            </a:r>
            <a:r>
              <a:rPr lang="ko-KR" altLang="en-US" dirty="0" smtClean="0"/>
              <a:t>신생</a:t>
            </a:r>
            <a:r>
              <a:rPr lang="en-US" altLang="ko-KR" dirty="0" smtClean="0"/>
              <a:t>》 1</a:t>
            </a:r>
            <a:r>
              <a:rPr lang="ko-KR" altLang="en-US" dirty="0" smtClean="0"/>
              <a:t>월호에 발표된 것으로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양에 있어서 극히 단편적인 소개라 할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괴테를 시인으로서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극작가로서</a:t>
            </a:r>
            <a:r>
              <a:rPr lang="en-US" altLang="ko-KR" dirty="0" smtClean="0"/>
              <a:t>, eh</a:t>
            </a:r>
            <a:r>
              <a:rPr lang="ko-KR" altLang="en-US" dirty="0" smtClean="0"/>
              <a:t>는 철학자로서 독일 및 전 세계에 미친 영향과 </a:t>
            </a:r>
            <a:r>
              <a:rPr lang="en-US" altLang="ko-KR" dirty="0" smtClean="0"/>
              <a:t>18</a:t>
            </a:r>
            <a:r>
              <a:rPr lang="ko-KR" altLang="en-US" dirty="0" smtClean="0"/>
              <a:t>세기 전형주의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낭만주의의 선구자라는 것이다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grpSp>
        <p:nvGrpSpPr>
          <p:cNvPr id="2" name="그룹 36"/>
          <p:cNvGrpSpPr/>
          <p:nvPr/>
        </p:nvGrpSpPr>
        <p:grpSpPr>
          <a:xfrm>
            <a:off x="241508" y="416158"/>
            <a:ext cx="4044740" cy="869762"/>
            <a:chOff x="241508" y="416158"/>
            <a:chExt cx="4044740" cy="869762"/>
          </a:xfrm>
        </p:grpSpPr>
        <p:sp>
          <p:nvSpPr>
            <p:cNvPr id="11" name="TextBox 10"/>
            <p:cNvSpPr txBox="1"/>
            <p:nvPr/>
          </p:nvSpPr>
          <p:spPr>
            <a:xfrm>
              <a:off x="241508" y="416158"/>
              <a:ext cx="4044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smtClean="0"/>
                <a:t>괴테의 移入과 그 영향</a:t>
              </a:r>
              <a:endParaRPr lang="ko-KR" altLang="en-US" sz="2400" dirty="0"/>
            </a:p>
          </p:txBody>
        </p:sp>
        <p:grpSp>
          <p:nvGrpSpPr>
            <p:cNvPr id="4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3216344" cy="400110"/>
              <a:chOff x="309880" y="694905"/>
              <a:chExt cx="3213650" cy="400955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96977" y="694905"/>
                <a:ext cx="2926553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ko-KR" altLang="en-US" sz="2000" b="1" dirty="0" smtClean="0"/>
                  <a:t>괴테의 이입과 수용양상</a:t>
                </a:r>
                <a:endParaRPr lang="ko-KR" altLang="en-US" sz="2000" b="1" dirty="0"/>
              </a:p>
            </p:txBody>
          </p:sp>
        </p:grpSp>
        <p:sp>
          <p:nvSpPr>
            <p:cNvPr id="13" name="TextBox 12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 smtClean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2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  <p:grpSp>
        <p:nvGrpSpPr>
          <p:cNvPr id="5" name="그룹 23"/>
          <p:cNvGrpSpPr/>
          <p:nvPr/>
        </p:nvGrpSpPr>
        <p:grpSpPr>
          <a:xfrm>
            <a:off x="684213" y="1344852"/>
            <a:ext cx="3483280" cy="369332"/>
            <a:chOff x="684213" y="1344852"/>
            <a:chExt cx="3483280" cy="369332"/>
          </a:xfrm>
        </p:grpSpPr>
        <p:pic>
          <p:nvPicPr>
            <p:cNvPr id="19" name="그림 14" descr="Untitled-ㄷ.png"/>
            <p:cNvPicPr>
              <a:picLocks noChangeAspect="1"/>
            </p:cNvPicPr>
            <p:nvPr/>
          </p:nvPicPr>
          <p:blipFill>
            <a:blip r:embed="rId3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885825" y="1344852"/>
              <a:ext cx="3281668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ko-KR" altLang="en-US" dirty="0" smtClean="0"/>
                <a:t>대표작의 요약과 생가 방문기 </a:t>
              </a:r>
              <a:endParaRPr lang="ko-KR" altLang="en-US" dirty="0"/>
            </a:p>
          </p:txBody>
        </p:sp>
      </p:grpSp>
      <p:sp>
        <p:nvSpPr>
          <p:cNvPr id="16" name="직사각형 15"/>
          <p:cNvSpPr/>
          <p:nvPr/>
        </p:nvSpPr>
        <p:spPr>
          <a:xfrm>
            <a:off x="900113" y="3992130"/>
            <a:ext cx="760097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ko-KR" altLang="en-US" dirty="0" smtClean="0"/>
              <a:t> “괴테 사후 </a:t>
            </a:r>
            <a:r>
              <a:rPr lang="ko-KR" altLang="en-US" dirty="0" err="1" smtClean="0"/>
              <a:t>백년</a:t>
            </a:r>
            <a:r>
              <a:rPr lang="ko-KR" altLang="en-US" dirty="0" smtClean="0"/>
              <a:t> 기념 특집”의 기획물 </a:t>
            </a:r>
          </a:p>
          <a:p>
            <a:r>
              <a:rPr lang="en-US" altLang="ko-KR" dirty="0" smtClean="0"/>
              <a:t>1932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3</a:t>
            </a:r>
            <a:r>
              <a:rPr lang="ko-KR" altLang="en-US" dirty="0" smtClean="0"/>
              <a:t>월호 </a:t>
            </a:r>
            <a:r>
              <a:rPr lang="en-US" altLang="ko-KR" dirty="0" smtClean="0"/>
              <a:t>《</a:t>
            </a:r>
            <a:r>
              <a:rPr lang="ko-KR" altLang="en-US" dirty="0" smtClean="0"/>
              <a:t>문예월간</a:t>
            </a:r>
            <a:r>
              <a:rPr lang="en-US" altLang="ko-KR" dirty="0" smtClean="0"/>
              <a:t>》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《</a:t>
            </a:r>
            <a:r>
              <a:rPr lang="ko-KR" altLang="en-US" dirty="0" err="1" smtClean="0"/>
              <a:t>동아일보</a:t>
            </a:r>
            <a:r>
              <a:rPr lang="en-US" altLang="ko-KR" dirty="0" smtClean="0"/>
              <a:t>》, 《</a:t>
            </a:r>
            <a:r>
              <a:rPr lang="ko-KR" altLang="en-US" dirty="0" smtClean="0"/>
              <a:t>조선일보</a:t>
            </a:r>
            <a:r>
              <a:rPr lang="en-US" altLang="ko-KR" dirty="0" smtClean="0"/>
              <a:t>》 </a:t>
            </a:r>
            <a:r>
              <a:rPr lang="ko-KR" altLang="en-US" dirty="0" smtClean="0"/>
              <a:t>등에서 기획 편집한 “괴테 사후 </a:t>
            </a:r>
            <a:r>
              <a:rPr lang="ko-KR" altLang="en-US" dirty="0" err="1" smtClean="0"/>
              <a:t>백년</a:t>
            </a:r>
            <a:r>
              <a:rPr lang="ko-KR" altLang="en-US" dirty="0" smtClean="0"/>
              <a:t> 기념 특집</a:t>
            </a:r>
            <a:r>
              <a:rPr lang="en-US" altLang="ko-KR" dirty="0" smtClean="0"/>
              <a:t>: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1930</a:t>
            </a:r>
            <a:r>
              <a:rPr lang="ko-KR" altLang="en-US" dirty="0" smtClean="0"/>
              <a:t>년대 괴테의 번역과 문학 사상의 소개가 가장 왕성했고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이것을 전환점으로 하여 우리 문학에 미친 괴테의 영향이 보다 심화되고 있었다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900113" y="1692180"/>
            <a:ext cx="760097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ko-KR" altLang="en-US" dirty="0" smtClean="0"/>
              <a:t> </a:t>
            </a:r>
            <a:r>
              <a:rPr lang="en-US" altLang="ko-KR" dirty="0" smtClean="0"/>
              <a:t>『</a:t>
            </a:r>
            <a:r>
              <a:rPr lang="ko-KR" altLang="en-US" dirty="0" smtClean="0"/>
              <a:t>이태리여행</a:t>
            </a:r>
            <a:r>
              <a:rPr lang="en-US" altLang="ko-KR" dirty="0" smtClean="0"/>
              <a:t>』 </a:t>
            </a:r>
            <a:r>
              <a:rPr lang="ko-KR" altLang="en-US" dirty="0" smtClean="0"/>
              <a:t>및 기타 </a:t>
            </a:r>
          </a:p>
          <a:p>
            <a:r>
              <a:rPr lang="ko-KR" altLang="en-US" dirty="0" smtClean="0"/>
              <a:t>「괴테와 이태리여행」은 「</a:t>
            </a:r>
            <a:r>
              <a:rPr lang="ko-KR" altLang="en-US" dirty="0" err="1" smtClean="0"/>
              <a:t>하이네와</a:t>
            </a:r>
            <a:r>
              <a:rPr lang="ko-KR" altLang="en-US" dirty="0" smtClean="0"/>
              <a:t> 이태리여행」과 함께 조희순의 집필로</a:t>
            </a:r>
            <a:r>
              <a:rPr lang="en-US" altLang="ko-KR" dirty="0" smtClean="0"/>
              <a:t>, 1934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《</a:t>
            </a:r>
            <a:r>
              <a:rPr lang="ko-KR" altLang="en-US" dirty="0" smtClean="0"/>
              <a:t>신동아</a:t>
            </a:r>
            <a:r>
              <a:rPr lang="en-US" altLang="ko-KR" dirty="0" smtClean="0"/>
              <a:t>》 8</a:t>
            </a:r>
            <a:r>
              <a:rPr lang="ko-KR" altLang="en-US" dirty="0" smtClean="0"/>
              <a:t>월호에 발표된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괴테의 이탈리아 여행의 제</a:t>
            </a:r>
            <a:r>
              <a:rPr lang="en-US" altLang="ko-KR" dirty="0" smtClean="0"/>
              <a:t>5</a:t>
            </a:r>
            <a:r>
              <a:rPr lang="ko-KR" altLang="en-US" dirty="0" smtClean="0"/>
              <a:t>의 여성인 슈타인 부인으로부터의 도피이며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도피로 괴테에게는 하나의 시인으로서</a:t>
            </a:r>
            <a:r>
              <a:rPr lang="en-US" altLang="ko-KR" dirty="0" smtClean="0"/>
              <a:t>, EH</a:t>
            </a:r>
            <a:r>
              <a:rPr lang="ko-KR" altLang="en-US" dirty="0" smtClean="0"/>
              <a:t>는 하나의 인간으로서 중요한 전환점을 이루게 되었다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이탈리아 여행 중에 완결 짓지 못했던 </a:t>
            </a:r>
            <a:r>
              <a:rPr lang="en-US" altLang="ko-KR" dirty="0" smtClean="0"/>
              <a:t>『</a:t>
            </a:r>
            <a:r>
              <a:rPr lang="ko-KR" altLang="en-US" dirty="0" err="1" smtClean="0"/>
              <a:t>에그몬드</a:t>
            </a:r>
            <a:r>
              <a:rPr lang="en-US" altLang="ko-KR" dirty="0" smtClean="0"/>
              <a:t>』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『</a:t>
            </a:r>
            <a:r>
              <a:rPr lang="ko-KR" altLang="en-US" dirty="0" err="1" smtClean="0"/>
              <a:t>이피게니에</a:t>
            </a:r>
            <a:r>
              <a:rPr lang="en-US" altLang="ko-KR" dirty="0" smtClean="0"/>
              <a:t>』</a:t>
            </a:r>
            <a:r>
              <a:rPr lang="ko-KR" altLang="en-US" dirty="0" smtClean="0"/>
              <a:t>를 탈고했으며</a:t>
            </a:r>
            <a:r>
              <a:rPr lang="en-US" altLang="ko-KR" dirty="0" smtClean="0"/>
              <a:t>, 『</a:t>
            </a:r>
            <a:r>
              <a:rPr lang="ko-KR" altLang="en-US" dirty="0" err="1" smtClean="0"/>
              <a:t>탓소</a:t>
            </a:r>
            <a:r>
              <a:rPr lang="en-US" altLang="ko-KR" dirty="0" smtClean="0"/>
              <a:t>』</a:t>
            </a:r>
            <a:r>
              <a:rPr lang="ko-KR" altLang="en-US" dirty="0" smtClean="0"/>
              <a:t>가 거의 완성되었고</a:t>
            </a:r>
            <a:r>
              <a:rPr lang="en-US" altLang="ko-KR" dirty="0" smtClean="0"/>
              <a:t>, 『</a:t>
            </a:r>
            <a:r>
              <a:rPr lang="ko-KR" altLang="en-US" dirty="0" smtClean="0"/>
              <a:t>파우스트</a:t>
            </a:r>
            <a:r>
              <a:rPr lang="en-US" altLang="ko-KR" dirty="0" smtClean="0"/>
              <a:t>』</a:t>
            </a:r>
            <a:r>
              <a:rPr lang="ko-KR" altLang="en-US" dirty="0" smtClean="0"/>
              <a:t>도 부분적으로 진척시키고 있었다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그리고 자연과학에 있어서도 식물의 변형에 관한 연구를 완성했으나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무엇보다도 여행 중 가장 큰 소득은 미술이었다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이러한 괴테의 </a:t>
            </a:r>
            <a:r>
              <a:rPr lang="en-US" altLang="ko-KR" dirty="0" smtClean="0"/>
              <a:t>『</a:t>
            </a:r>
            <a:r>
              <a:rPr lang="ko-KR" altLang="en-US" dirty="0" smtClean="0"/>
              <a:t>이탈리아 여행</a:t>
            </a:r>
            <a:r>
              <a:rPr lang="en-US" altLang="ko-KR" dirty="0" smtClean="0"/>
              <a:t>』</a:t>
            </a:r>
            <a:r>
              <a:rPr lang="ko-KR" altLang="en-US" dirty="0" smtClean="0"/>
              <a:t>은 단순한 기행문이 아니라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괴테 자신도 말했듯이 자신의 예술관의 진전과정을 서술한 자서전적 성격을 띠고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grpSp>
        <p:nvGrpSpPr>
          <p:cNvPr id="2" name="그룹 36"/>
          <p:cNvGrpSpPr/>
          <p:nvPr/>
        </p:nvGrpSpPr>
        <p:grpSpPr>
          <a:xfrm>
            <a:off x="241508" y="416158"/>
            <a:ext cx="4044740" cy="869762"/>
            <a:chOff x="241508" y="416158"/>
            <a:chExt cx="4044740" cy="869762"/>
          </a:xfrm>
        </p:grpSpPr>
        <p:sp>
          <p:nvSpPr>
            <p:cNvPr id="11" name="TextBox 10"/>
            <p:cNvSpPr txBox="1"/>
            <p:nvPr/>
          </p:nvSpPr>
          <p:spPr>
            <a:xfrm>
              <a:off x="241508" y="416158"/>
              <a:ext cx="4044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smtClean="0"/>
                <a:t>괴테의 移入과 그 영향</a:t>
              </a:r>
              <a:endParaRPr lang="ko-KR" altLang="en-US" sz="2400" dirty="0"/>
            </a:p>
          </p:txBody>
        </p:sp>
        <p:grpSp>
          <p:nvGrpSpPr>
            <p:cNvPr id="4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3216344" cy="400110"/>
              <a:chOff x="309880" y="694905"/>
              <a:chExt cx="3213650" cy="400955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96977" y="694905"/>
                <a:ext cx="2926553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ko-KR" altLang="en-US" sz="2000" b="1" dirty="0" smtClean="0"/>
                  <a:t>괴테의 이입과 수용양상</a:t>
                </a:r>
                <a:endParaRPr lang="ko-KR" altLang="en-US" sz="2000" b="1" dirty="0"/>
              </a:p>
            </p:txBody>
          </p:sp>
        </p:grpSp>
        <p:sp>
          <p:nvSpPr>
            <p:cNvPr id="13" name="TextBox 12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 smtClean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2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  <p:grpSp>
        <p:nvGrpSpPr>
          <p:cNvPr id="5" name="그룹 23"/>
          <p:cNvGrpSpPr/>
          <p:nvPr/>
        </p:nvGrpSpPr>
        <p:grpSpPr>
          <a:xfrm>
            <a:off x="684213" y="1344852"/>
            <a:ext cx="3483280" cy="369332"/>
            <a:chOff x="684213" y="1344852"/>
            <a:chExt cx="3483280" cy="369332"/>
          </a:xfrm>
        </p:grpSpPr>
        <p:pic>
          <p:nvPicPr>
            <p:cNvPr id="19" name="그림 14" descr="Untitled-ㄷ.png"/>
            <p:cNvPicPr>
              <a:picLocks noChangeAspect="1"/>
            </p:cNvPicPr>
            <p:nvPr/>
          </p:nvPicPr>
          <p:blipFill>
            <a:blip r:embed="rId3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885825" y="1344852"/>
              <a:ext cx="3281668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ko-KR" altLang="en-US" dirty="0" smtClean="0"/>
                <a:t>대표작의 요약과 생가 방문기 </a:t>
              </a:r>
              <a:endParaRPr lang="ko-KR" altLang="en-US" dirty="0"/>
            </a:p>
          </p:txBody>
        </p:sp>
      </p:grpSp>
      <p:sp>
        <p:nvSpPr>
          <p:cNvPr id="16" name="직사각형 15"/>
          <p:cNvSpPr/>
          <p:nvPr/>
        </p:nvSpPr>
        <p:spPr>
          <a:xfrm>
            <a:off x="900113" y="4895414"/>
            <a:ext cx="760097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ko-KR" altLang="en-US" dirty="0" smtClean="0"/>
              <a:t> </a:t>
            </a:r>
            <a:r>
              <a:rPr lang="en-US" altLang="ko-KR" dirty="0" smtClean="0"/>
              <a:t>『</a:t>
            </a:r>
            <a:r>
              <a:rPr lang="ko-KR" altLang="en-US" dirty="0" smtClean="0"/>
              <a:t>파우스트</a:t>
            </a:r>
            <a:r>
              <a:rPr lang="en-US" altLang="ko-KR" dirty="0" smtClean="0"/>
              <a:t>』</a:t>
            </a:r>
            <a:r>
              <a:rPr lang="ko-KR" altLang="en-US" dirty="0" smtClean="0"/>
              <a:t>의 번역과 소개 </a:t>
            </a:r>
          </a:p>
          <a:p>
            <a:r>
              <a:rPr lang="en-US" altLang="ko-KR" dirty="0" smtClean="0"/>
              <a:t>1930</a:t>
            </a:r>
            <a:r>
              <a:rPr lang="ko-KR" altLang="en-US" dirty="0" smtClean="0"/>
              <a:t>년대의 </a:t>
            </a:r>
            <a:r>
              <a:rPr lang="en-US" altLang="ko-KR" dirty="0" smtClean="0"/>
              <a:t>『</a:t>
            </a:r>
            <a:r>
              <a:rPr lang="ko-KR" altLang="en-US" dirty="0" smtClean="0"/>
              <a:t>파우스트</a:t>
            </a:r>
            <a:r>
              <a:rPr lang="en-US" altLang="ko-KR" dirty="0" smtClean="0"/>
              <a:t>』</a:t>
            </a:r>
            <a:r>
              <a:rPr lang="ko-KR" altLang="en-US" dirty="0" smtClean="0"/>
              <a:t>의 이입 양상은 </a:t>
            </a:r>
            <a:r>
              <a:rPr lang="en-US" altLang="ko-KR" dirty="0" smtClean="0"/>
              <a:t>1920</a:t>
            </a:r>
            <a:r>
              <a:rPr lang="ko-KR" altLang="en-US" dirty="0" smtClean="0"/>
              <a:t>년대의 것과 비견할 수 없으리만큼 문학 및 정치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사회사상에 이르기까지 광범위하게 논의되어 있는 것으로 보아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당시의 </a:t>
            </a:r>
            <a:r>
              <a:rPr lang="ko-KR" altLang="en-US" dirty="0" err="1" smtClean="0"/>
              <a:t>전신자들이</a:t>
            </a:r>
            <a:r>
              <a:rPr lang="ko-KR" altLang="en-US" dirty="0" smtClean="0"/>
              <a:t> 올바른 이해와 판단을 바탕으로 전신하고 있는 점이 그 특색이 되고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900113" y="1692180"/>
            <a:ext cx="760097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ko-KR" altLang="en-US" dirty="0" smtClean="0"/>
              <a:t> </a:t>
            </a:r>
            <a:r>
              <a:rPr lang="en-US" altLang="ko-KR" dirty="0" smtClean="0"/>
              <a:t>『</a:t>
            </a:r>
            <a:r>
              <a:rPr lang="ko-KR" altLang="en-US" dirty="0" smtClean="0"/>
              <a:t>젊은 </a:t>
            </a:r>
            <a:r>
              <a:rPr lang="ko-KR" altLang="en-US" dirty="0" err="1" smtClean="0"/>
              <a:t>베르테르의</a:t>
            </a:r>
            <a:r>
              <a:rPr lang="ko-KR" altLang="en-US" dirty="0" smtClean="0"/>
              <a:t> 슬픔</a:t>
            </a:r>
            <a:r>
              <a:rPr lang="en-US" altLang="ko-KR" dirty="0" smtClean="0"/>
              <a:t>』</a:t>
            </a:r>
            <a:r>
              <a:rPr lang="ko-KR" altLang="en-US" dirty="0" smtClean="0"/>
              <a:t>의 번역과 소개 </a:t>
            </a:r>
          </a:p>
          <a:p>
            <a:r>
              <a:rPr lang="ko-KR" altLang="en-US" dirty="0" smtClean="0"/>
              <a:t>조희순은 「괴테의 생애와 그 작품」에서 괴테가 </a:t>
            </a:r>
            <a:r>
              <a:rPr lang="en-US" altLang="ko-KR" dirty="0" smtClean="0"/>
              <a:t>『</a:t>
            </a:r>
            <a:r>
              <a:rPr lang="ko-KR" altLang="en-US" dirty="0" smtClean="0"/>
              <a:t>젊은 </a:t>
            </a:r>
            <a:r>
              <a:rPr lang="ko-KR" altLang="en-US" dirty="0" err="1" smtClean="0"/>
              <a:t>베르테르의</a:t>
            </a:r>
            <a:r>
              <a:rPr lang="ko-KR" altLang="en-US" dirty="0" smtClean="0"/>
              <a:t> 슬픔</a:t>
            </a:r>
            <a:r>
              <a:rPr lang="en-US" altLang="ko-KR" dirty="0" smtClean="0"/>
              <a:t>』</a:t>
            </a:r>
            <a:r>
              <a:rPr lang="ko-KR" altLang="en-US" dirty="0" smtClean="0"/>
              <a:t>을 쓰게 된 동기와 그 내용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 간행과 함께 당시 사회의 반향에 이르기까지 비교적 상세히 소개하고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부에는 괴테와 </a:t>
            </a:r>
            <a:r>
              <a:rPr lang="ko-KR" altLang="en-US" dirty="0" err="1" smtClean="0"/>
              <a:t>롯데와의</a:t>
            </a:r>
            <a:r>
              <a:rPr lang="ko-KR" altLang="en-US" dirty="0" smtClean="0"/>
              <a:t> 연애관계를 썼고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부에서는 공사서기관의 실연자살 사건을 그린 것이라 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소설형식과 이에 대한 당시 사회의 반향에 대해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당시의 열광적인 반향과 </a:t>
            </a:r>
            <a:r>
              <a:rPr lang="ko-KR" altLang="en-US" dirty="0" err="1" smtClean="0"/>
              <a:t>소개자로서의</a:t>
            </a:r>
            <a:r>
              <a:rPr lang="ko-KR" altLang="en-US" dirty="0" smtClean="0"/>
              <a:t> 전신자적 태도를 엿볼 수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grpSp>
        <p:nvGrpSpPr>
          <p:cNvPr id="2" name="그룹 36"/>
          <p:cNvGrpSpPr/>
          <p:nvPr/>
        </p:nvGrpSpPr>
        <p:grpSpPr>
          <a:xfrm>
            <a:off x="241508" y="416158"/>
            <a:ext cx="4044740" cy="869762"/>
            <a:chOff x="241508" y="416158"/>
            <a:chExt cx="4044740" cy="869762"/>
          </a:xfrm>
        </p:grpSpPr>
        <p:sp>
          <p:nvSpPr>
            <p:cNvPr id="11" name="TextBox 10"/>
            <p:cNvSpPr txBox="1"/>
            <p:nvPr/>
          </p:nvSpPr>
          <p:spPr>
            <a:xfrm>
              <a:off x="241508" y="416158"/>
              <a:ext cx="4044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smtClean="0"/>
                <a:t>괴테의 移入과 그 영향</a:t>
              </a:r>
              <a:endParaRPr lang="ko-KR" altLang="en-US" sz="2400" dirty="0"/>
            </a:p>
          </p:txBody>
        </p:sp>
        <p:grpSp>
          <p:nvGrpSpPr>
            <p:cNvPr id="4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3216344" cy="400110"/>
              <a:chOff x="309880" y="694905"/>
              <a:chExt cx="3213650" cy="400955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96977" y="694905"/>
                <a:ext cx="2926553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ko-KR" altLang="en-US" sz="2000" b="1" dirty="0" smtClean="0"/>
                  <a:t>괴테의 이입과 수용양상</a:t>
                </a:r>
                <a:endParaRPr lang="ko-KR" altLang="en-US" sz="2000" b="1" dirty="0"/>
              </a:p>
            </p:txBody>
          </p:sp>
        </p:grpSp>
        <p:sp>
          <p:nvSpPr>
            <p:cNvPr id="13" name="TextBox 12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 smtClean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2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  <p:grpSp>
        <p:nvGrpSpPr>
          <p:cNvPr id="5" name="그룹 23"/>
          <p:cNvGrpSpPr/>
          <p:nvPr/>
        </p:nvGrpSpPr>
        <p:grpSpPr>
          <a:xfrm>
            <a:off x="684213" y="1344852"/>
            <a:ext cx="3483280" cy="369332"/>
            <a:chOff x="684213" y="1344852"/>
            <a:chExt cx="3483280" cy="369332"/>
          </a:xfrm>
        </p:grpSpPr>
        <p:pic>
          <p:nvPicPr>
            <p:cNvPr id="19" name="그림 14" descr="Untitled-ㄷ.png"/>
            <p:cNvPicPr>
              <a:picLocks noChangeAspect="1"/>
            </p:cNvPicPr>
            <p:nvPr/>
          </p:nvPicPr>
          <p:blipFill>
            <a:blip r:embed="rId3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885825" y="1344852"/>
              <a:ext cx="3281668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ko-KR" altLang="en-US" dirty="0" smtClean="0"/>
                <a:t>대표작의 요약과 생가 방문기 </a:t>
              </a:r>
              <a:endParaRPr lang="ko-KR" altLang="en-US" dirty="0"/>
            </a:p>
          </p:txBody>
        </p:sp>
      </p:grpSp>
      <p:sp>
        <p:nvSpPr>
          <p:cNvPr id="16" name="직사각형 15"/>
          <p:cNvSpPr/>
          <p:nvPr/>
        </p:nvSpPr>
        <p:spPr>
          <a:xfrm>
            <a:off x="900113" y="3809348"/>
            <a:ext cx="760097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ko-KR" altLang="en-US" dirty="0" smtClean="0"/>
              <a:t> </a:t>
            </a:r>
            <a:r>
              <a:rPr lang="en-US" altLang="ko-KR" dirty="0" smtClean="0"/>
              <a:t>&lt;</a:t>
            </a:r>
            <a:r>
              <a:rPr lang="ko-KR" altLang="en-US" dirty="0" err="1" smtClean="0"/>
              <a:t>미뇬의</a:t>
            </a:r>
            <a:r>
              <a:rPr lang="ko-KR" altLang="en-US" dirty="0" smtClean="0"/>
              <a:t> 노래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와 기타의 시편 </a:t>
            </a:r>
          </a:p>
          <a:p>
            <a:r>
              <a:rPr lang="en-US" altLang="ko-KR" dirty="0" smtClean="0"/>
              <a:t>1930</a:t>
            </a:r>
            <a:r>
              <a:rPr lang="ko-KR" altLang="en-US" dirty="0" smtClean="0"/>
              <a:t>년대에 이르러 괴테의 많은 시편이 번역되기 시작한다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먼저 </a:t>
            </a:r>
            <a:r>
              <a:rPr lang="en-US" altLang="ko-KR" dirty="0" smtClean="0"/>
              <a:t>&lt;</a:t>
            </a:r>
            <a:r>
              <a:rPr lang="ko-KR" altLang="en-US" dirty="0" err="1" smtClean="0"/>
              <a:t>미뇬의</a:t>
            </a:r>
            <a:r>
              <a:rPr lang="ko-KR" altLang="en-US" dirty="0" smtClean="0"/>
              <a:t> 노래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3</a:t>
            </a:r>
            <a:r>
              <a:rPr lang="ko-KR" altLang="en-US" dirty="0" smtClean="0"/>
              <a:t>편이 번역되고 있다</a:t>
            </a:r>
            <a:r>
              <a:rPr lang="en-US" altLang="ko-KR" dirty="0" smtClean="0"/>
              <a:t>. 1930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3</a:t>
            </a:r>
            <a:r>
              <a:rPr lang="ko-KR" altLang="en-US" dirty="0" smtClean="0"/>
              <a:t>월호 </a:t>
            </a:r>
            <a:r>
              <a:rPr lang="en-US" altLang="ko-KR" dirty="0" smtClean="0"/>
              <a:t>《</a:t>
            </a:r>
            <a:r>
              <a:rPr lang="ko-KR" altLang="en-US" dirty="0" smtClean="0"/>
              <a:t>시문학</a:t>
            </a:r>
            <a:r>
              <a:rPr lang="en-US" altLang="ko-KR" dirty="0" smtClean="0"/>
              <a:t>》</a:t>
            </a:r>
            <a:r>
              <a:rPr lang="ko-KR" altLang="en-US" dirty="0" smtClean="0"/>
              <a:t>에 발표된 박용철 역의 </a:t>
            </a:r>
            <a:r>
              <a:rPr lang="en-US" altLang="ko-KR" dirty="0" smtClean="0"/>
              <a:t>&lt;</a:t>
            </a:r>
            <a:r>
              <a:rPr lang="ko-KR" altLang="en-US" dirty="0" err="1" smtClean="0"/>
              <a:t>미뇬의</a:t>
            </a:r>
            <a:r>
              <a:rPr lang="ko-KR" altLang="en-US" dirty="0" smtClean="0"/>
              <a:t> 노래</a:t>
            </a:r>
            <a:r>
              <a:rPr lang="en-US" altLang="ko-KR" dirty="0" smtClean="0"/>
              <a:t>&gt;(2)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《</a:t>
            </a:r>
            <a:r>
              <a:rPr lang="ko-KR" altLang="en-US" dirty="0" smtClean="0"/>
              <a:t>문예월간</a:t>
            </a:r>
            <a:r>
              <a:rPr lang="en-US" altLang="ko-KR" dirty="0" smtClean="0"/>
              <a:t>》 4</a:t>
            </a:r>
            <a:r>
              <a:rPr lang="ko-KR" altLang="en-US" dirty="0" smtClean="0"/>
              <a:t>월호 및 </a:t>
            </a:r>
            <a:r>
              <a:rPr lang="en-US" altLang="ko-KR" dirty="0" smtClean="0"/>
              <a:t>《</a:t>
            </a:r>
            <a:r>
              <a:rPr lang="ko-KR" altLang="en-US" dirty="0" smtClean="0"/>
              <a:t>조선일보</a:t>
            </a:r>
            <a:r>
              <a:rPr lang="en-US" altLang="ko-KR" dirty="0" smtClean="0"/>
              <a:t>》</a:t>
            </a:r>
            <a:r>
              <a:rPr lang="ko-KR" altLang="en-US" dirty="0" smtClean="0"/>
              <a:t>의 ‘괴테 사후 백년기념특집’에 </a:t>
            </a:r>
            <a:r>
              <a:rPr lang="en-US" altLang="ko-KR" dirty="0" smtClean="0"/>
              <a:t>2</a:t>
            </a:r>
            <a:r>
              <a:rPr lang="ko-KR" altLang="en-US" dirty="0" smtClean="0"/>
              <a:t>중으로 역재된 </a:t>
            </a:r>
            <a:r>
              <a:rPr lang="en-US" altLang="ko-KR" dirty="0" smtClean="0"/>
              <a:t>&lt;</a:t>
            </a:r>
            <a:r>
              <a:rPr lang="ko-KR" altLang="en-US" dirty="0" err="1" smtClean="0"/>
              <a:t>미뇬의</a:t>
            </a:r>
            <a:r>
              <a:rPr lang="ko-KR" altLang="en-US" dirty="0" smtClean="0"/>
              <a:t> 노래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『</a:t>
            </a:r>
            <a:r>
              <a:rPr lang="ko-KR" altLang="en-US" dirty="0" smtClean="0"/>
              <a:t>박용철 전집</a:t>
            </a:r>
            <a:r>
              <a:rPr lang="en-US" altLang="ko-KR" dirty="0" smtClean="0"/>
              <a:t>』</a:t>
            </a:r>
            <a:r>
              <a:rPr lang="ko-KR" altLang="en-US" dirty="0" smtClean="0"/>
              <a:t>에 그대로 수록되어있다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900113" y="1692180"/>
            <a:ext cx="760097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altLang="ko-KR" dirty="0" smtClean="0"/>
              <a:t>『</a:t>
            </a:r>
            <a:r>
              <a:rPr lang="ko-KR" altLang="en-US" dirty="0" smtClean="0"/>
              <a:t>젊은 </a:t>
            </a:r>
            <a:r>
              <a:rPr lang="ko-KR" altLang="en-US" dirty="0" err="1" smtClean="0"/>
              <a:t>베르테르의</a:t>
            </a:r>
            <a:r>
              <a:rPr lang="ko-KR" altLang="en-US" dirty="0" smtClean="0"/>
              <a:t> 슬픔</a:t>
            </a:r>
            <a:r>
              <a:rPr lang="en-US" altLang="ko-KR" dirty="0" smtClean="0"/>
              <a:t>』</a:t>
            </a:r>
            <a:r>
              <a:rPr lang="ko-KR" altLang="en-US" dirty="0" smtClean="0"/>
              <a:t>과 일기 및 서간체소설의 형성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ko-KR" altLang="en-US" dirty="0" smtClean="0"/>
              <a:t>이재선의 </a:t>
            </a:r>
            <a:r>
              <a:rPr lang="en-US" altLang="ko-KR" dirty="0" smtClean="0"/>
              <a:t>『</a:t>
            </a:r>
            <a:r>
              <a:rPr lang="ko-KR" altLang="en-US" dirty="0" smtClean="0"/>
              <a:t>한국단편소설연구</a:t>
            </a:r>
            <a:r>
              <a:rPr lang="en-US" altLang="ko-KR" dirty="0" smtClean="0"/>
              <a:t>』(1975)</a:t>
            </a:r>
            <a:r>
              <a:rPr lang="ko-KR" altLang="en-US" dirty="0" smtClean="0"/>
              <a:t>에서 논의되었듯이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괴테의 </a:t>
            </a:r>
            <a:r>
              <a:rPr lang="en-US" altLang="ko-KR" dirty="0" smtClean="0"/>
              <a:t>『</a:t>
            </a:r>
            <a:r>
              <a:rPr lang="ko-KR" altLang="en-US" dirty="0" smtClean="0"/>
              <a:t>젊은 </a:t>
            </a:r>
            <a:r>
              <a:rPr lang="ko-KR" altLang="en-US" dirty="0" err="1" smtClean="0"/>
              <a:t>베르테르의</a:t>
            </a:r>
            <a:r>
              <a:rPr lang="ko-KR" altLang="en-US" dirty="0" smtClean="0"/>
              <a:t> 슬픔</a:t>
            </a:r>
            <a:r>
              <a:rPr lang="en-US" altLang="ko-KR" dirty="0" smtClean="0"/>
              <a:t>』</a:t>
            </a:r>
            <a:r>
              <a:rPr lang="ko-KR" altLang="en-US" dirty="0" smtClean="0"/>
              <a:t>이 </a:t>
            </a:r>
            <a:r>
              <a:rPr lang="en-US" altLang="ko-KR" dirty="0" smtClean="0"/>
              <a:t>1920</a:t>
            </a:r>
            <a:r>
              <a:rPr lang="ko-KR" altLang="en-US" dirty="0" smtClean="0"/>
              <a:t>년대의 일기 및 서간체 소설 형성에 미친 영향관계를 상정해 볼 수가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그러나 </a:t>
            </a:r>
            <a:r>
              <a:rPr lang="en-US" altLang="ko-KR" dirty="0" smtClean="0"/>
              <a:t>『</a:t>
            </a:r>
            <a:r>
              <a:rPr lang="ko-KR" altLang="en-US" dirty="0" smtClean="0"/>
              <a:t>젊은 </a:t>
            </a:r>
            <a:r>
              <a:rPr lang="ko-KR" altLang="en-US" dirty="0" err="1" smtClean="0"/>
              <a:t>베르테르의</a:t>
            </a:r>
            <a:r>
              <a:rPr lang="ko-KR" altLang="en-US" dirty="0" smtClean="0"/>
              <a:t> 슬픔</a:t>
            </a:r>
            <a:r>
              <a:rPr lang="en-US" altLang="ko-KR" dirty="0" smtClean="0"/>
              <a:t>』</a:t>
            </a:r>
            <a:r>
              <a:rPr lang="ko-KR" altLang="en-US" dirty="0" smtClean="0"/>
              <a:t>의 역본 중에서 박용철 역의 </a:t>
            </a:r>
            <a:r>
              <a:rPr lang="en-US" altLang="ko-KR" dirty="0" smtClean="0"/>
              <a:t>『</a:t>
            </a:r>
            <a:r>
              <a:rPr lang="ko-KR" altLang="en-US" dirty="0" err="1" smtClean="0"/>
              <a:t>베르테르의</a:t>
            </a:r>
            <a:r>
              <a:rPr lang="ko-KR" altLang="en-US" dirty="0" smtClean="0"/>
              <a:t> 설움</a:t>
            </a:r>
            <a:r>
              <a:rPr lang="en-US" altLang="ko-KR" dirty="0" smtClean="0"/>
              <a:t>』</a:t>
            </a:r>
            <a:r>
              <a:rPr lang="ko-KR" altLang="en-US" dirty="0" smtClean="0"/>
              <a:t>을 제외하고는 모두가 그 원전의 일기 및 서간체 형식을 그대로 번역하고 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ko-KR" altLang="en-US" dirty="0" smtClean="0"/>
              <a:t>우리의 근대소설에서 </a:t>
            </a:r>
            <a:r>
              <a:rPr lang="en-US" altLang="ko-KR" dirty="0" smtClean="0"/>
              <a:t>1920~30</a:t>
            </a:r>
            <a:r>
              <a:rPr lang="ko-KR" altLang="en-US" dirty="0" smtClean="0"/>
              <a:t>년대의 일기 및 서간체소설의 등장은 매우 중요한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본격적인 서간체소설 형태가 한국소설사에 등장한 것은 </a:t>
            </a:r>
            <a:r>
              <a:rPr lang="en-US" altLang="ko-KR" dirty="0" smtClean="0"/>
              <a:t>1920</a:t>
            </a:r>
            <a:r>
              <a:rPr lang="ko-KR" altLang="en-US" dirty="0" smtClean="0"/>
              <a:t>년대이다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물론 그와 같은 </a:t>
            </a:r>
            <a:r>
              <a:rPr lang="ko-KR" altLang="en-US" dirty="0" err="1" smtClean="0"/>
              <a:t>전단계로</a:t>
            </a:r>
            <a:r>
              <a:rPr lang="ko-KR" altLang="en-US" dirty="0" smtClean="0"/>
              <a:t> </a:t>
            </a:r>
            <a:r>
              <a:rPr lang="en-US" altLang="ko-KR" dirty="0" smtClean="0"/>
              <a:t>1917</a:t>
            </a:r>
            <a:r>
              <a:rPr lang="ko-KR" altLang="en-US" dirty="0" smtClean="0"/>
              <a:t>년 이광수의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어린 벗에게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가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그러나 이는 소설로서의 </a:t>
            </a:r>
            <a:r>
              <a:rPr lang="ko-KR" altLang="en-US" dirty="0" err="1" smtClean="0"/>
              <a:t>형상력이</a:t>
            </a:r>
            <a:r>
              <a:rPr lang="ko-KR" altLang="en-US" dirty="0" smtClean="0"/>
              <a:t> 빈곤했기 때문에 </a:t>
            </a:r>
            <a:r>
              <a:rPr lang="en-US" altLang="ko-KR" dirty="0" smtClean="0"/>
              <a:t>20</a:t>
            </a:r>
            <a:r>
              <a:rPr lang="ko-KR" altLang="en-US" dirty="0" smtClean="0"/>
              <a:t>년대로 이어지는 강한 구성적 동기까지는 되지 못한다</a:t>
            </a:r>
            <a:r>
              <a:rPr lang="en-US" altLang="ko-KR" dirty="0" smtClean="0"/>
              <a:t>.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ko-KR" altLang="en-US" dirty="0" smtClean="0"/>
              <a:t>그런데 </a:t>
            </a:r>
            <a:r>
              <a:rPr lang="en-US" altLang="ko-KR" dirty="0" smtClean="0"/>
              <a:t>20</a:t>
            </a:r>
            <a:r>
              <a:rPr lang="ko-KR" altLang="en-US" dirty="0" smtClean="0"/>
              <a:t>년대에 와서는 상당히 현저한 형태로서 도입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확립되어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이런 현상은 완만한 변화라기보다는 조금은 급격한 것이기 때문에 일단 </a:t>
            </a:r>
            <a:r>
              <a:rPr lang="ko-KR" altLang="en-US" dirty="0" err="1" smtClean="0"/>
              <a:t>값할</a:t>
            </a:r>
            <a:r>
              <a:rPr lang="ko-KR" altLang="en-US" dirty="0" smtClean="0"/>
              <a:t> 것이 아닐 수 없다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grpSp>
        <p:nvGrpSpPr>
          <p:cNvPr id="2" name="그룹 36"/>
          <p:cNvGrpSpPr/>
          <p:nvPr/>
        </p:nvGrpSpPr>
        <p:grpSpPr>
          <a:xfrm>
            <a:off x="241508" y="416158"/>
            <a:ext cx="4044740" cy="869762"/>
            <a:chOff x="241508" y="416158"/>
            <a:chExt cx="4044740" cy="869762"/>
          </a:xfrm>
        </p:grpSpPr>
        <p:sp>
          <p:nvSpPr>
            <p:cNvPr id="11" name="TextBox 10"/>
            <p:cNvSpPr txBox="1"/>
            <p:nvPr/>
          </p:nvSpPr>
          <p:spPr>
            <a:xfrm>
              <a:off x="241508" y="416158"/>
              <a:ext cx="4044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smtClean="0"/>
                <a:t>괴테의 移入과 그 영향</a:t>
              </a:r>
              <a:endParaRPr lang="ko-KR" altLang="en-US" sz="2400" dirty="0"/>
            </a:p>
          </p:txBody>
        </p:sp>
        <p:grpSp>
          <p:nvGrpSpPr>
            <p:cNvPr id="4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3216344" cy="400110"/>
              <a:chOff x="309880" y="694905"/>
              <a:chExt cx="3213650" cy="400955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96977" y="694905"/>
                <a:ext cx="2926553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ko-KR" altLang="en-US" sz="2000" b="1" dirty="0" smtClean="0"/>
                  <a:t>괴테의 한국적 영향양상</a:t>
                </a:r>
                <a:endParaRPr lang="ko-KR" altLang="en-US" sz="2000" b="1" dirty="0"/>
              </a:p>
            </p:txBody>
          </p:sp>
        </p:grpSp>
        <p:sp>
          <p:nvSpPr>
            <p:cNvPr id="13" name="TextBox 12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 smtClean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3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  <p:grpSp>
        <p:nvGrpSpPr>
          <p:cNvPr id="5" name="그룹 23"/>
          <p:cNvGrpSpPr/>
          <p:nvPr/>
        </p:nvGrpSpPr>
        <p:grpSpPr>
          <a:xfrm>
            <a:off x="684213" y="1344852"/>
            <a:ext cx="4719195" cy="369332"/>
            <a:chOff x="684213" y="1344852"/>
            <a:chExt cx="4719195" cy="369332"/>
          </a:xfrm>
        </p:grpSpPr>
        <p:pic>
          <p:nvPicPr>
            <p:cNvPr id="19" name="그림 14" descr="Untitled-ㄷ.png"/>
            <p:cNvPicPr>
              <a:picLocks noChangeAspect="1"/>
            </p:cNvPicPr>
            <p:nvPr/>
          </p:nvPicPr>
          <p:blipFill>
            <a:blip r:embed="rId3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885825" y="1344852"/>
              <a:ext cx="4517583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ko-KR" altLang="en-US" dirty="0" smtClean="0"/>
                <a:t>일기 및 서간체소설의 형성과 서정시 형태</a:t>
              </a:r>
              <a:endParaRPr lang="ko-KR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900113" y="1692180"/>
            <a:ext cx="76009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ko-KR" altLang="en-US" dirty="0" smtClean="0"/>
              <a:t>이재선은 위와 같이 말하고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서간체소설의 형성과정에서 그 외래문학적 영향의 하나로 </a:t>
            </a:r>
            <a:r>
              <a:rPr lang="en-US" altLang="ko-KR" dirty="0" smtClean="0"/>
              <a:t>『</a:t>
            </a:r>
            <a:r>
              <a:rPr lang="ko-KR" altLang="en-US" dirty="0" smtClean="0"/>
              <a:t>젊은 </a:t>
            </a:r>
            <a:r>
              <a:rPr lang="ko-KR" altLang="en-US" dirty="0" err="1" smtClean="0"/>
              <a:t>베르테르의</a:t>
            </a:r>
            <a:r>
              <a:rPr lang="ko-KR" altLang="en-US" dirty="0" smtClean="0"/>
              <a:t> 슬픔</a:t>
            </a:r>
            <a:r>
              <a:rPr lang="en-US" altLang="ko-KR" dirty="0" smtClean="0"/>
              <a:t>』</a:t>
            </a:r>
            <a:r>
              <a:rPr lang="ko-KR" altLang="en-US" dirty="0" smtClean="0"/>
              <a:t>을 들고 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ko-KR" altLang="en-US" dirty="0" smtClean="0"/>
              <a:t>한마디로 </a:t>
            </a:r>
            <a:r>
              <a:rPr lang="en-US" altLang="ko-KR" dirty="0" smtClean="0"/>
              <a:t>1920~30</a:t>
            </a:r>
            <a:r>
              <a:rPr lang="ko-KR" altLang="en-US" dirty="0" smtClean="0"/>
              <a:t>년대에 있어서 </a:t>
            </a:r>
            <a:r>
              <a:rPr lang="en-US" altLang="ko-KR" dirty="0" smtClean="0"/>
              <a:t>『</a:t>
            </a:r>
            <a:r>
              <a:rPr lang="ko-KR" altLang="en-US" dirty="0" smtClean="0"/>
              <a:t>젊은 </a:t>
            </a:r>
            <a:r>
              <a:rPr lang="ko-KR" altLang="en-US" dirty="0" err="1" smtClean="0"/>
              <a:t>베르테르의</a:t>
            </a:r>
            <a:r>
              <a:rPr lang="ko-KR" altLang="en-US" dirty="0" smtClean="0"/>
              <a:t> 슬픔</a:t>
            </a:r>
            <a:r>
              <a:rPr lang="en-US" altLang="ko-KR" dirty="0" smtClean="0"/>
              <a:t>』</a:t>
            </a:r>
            <a:r>
              <a:rPr lang="ko-KR" altLang="en-US" dirty="0" smtClean="0"/>
              <a:t>만큼 한 작품이 여러 차례 번역 또는 소개된 작품도 그렇게 흔치 않다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이로 미루어 비록 이들이 </a:t>
            </a:r>
            <a:r>
              <a:rPr lang="ko-KR" altLang="en-US" dirty="0" err="1" smtClean="0"/>
              <a:t>일역본을</a:t>
            </a:r>
            <a:r>
              <a:rPr lang="ko-KR" altLang="en-US" dirty="0" smtClean="0"/>
              <a:t> 중역한 것이라 해도 이 때 </a:t>
            </a:r>
            <a:r>
              <a:rPr lang="en-US" altLang="ko-KR" dirty="0" smtClean="0"/>
              <a:t>『</a:t>
            </a:r>
            <a:r>
              <a:rPr lang="ko-KR" altLang="en-US" dirty="0" smtClean="0"/>
              <a:t>젊은 </a:t>
            </a:r>
            <a:r>
              <a:rPr lang="ko-KR" altLang="en-US" dirty="0" err="1" smtClean="0"/>
              <a:t>베르테르의</a:t>
            </a:r>
            <a:r>
              <a:rPr lang="ko-KR" altLang="en-US" dirty="0" smtClean="0"/>
              <a:t> 슬픔</a:t>
            </a:r>
            <a:r>
              <a:rPr lang="en-US" altLang="ko-KR" dirty="0" smtClean="0"/>
              <a:t>』</a:t>
            </a:r>
            <a:r>
              <a:rPr lang="ko-KR" altLang="en-US" dirty="0" smtClean="0"/>
              <a:t>의 영향의 파장이 얼마나 컸던가를 짐작해 볼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이 </a:t>
            </a:r>
            <a:r>
              <a:rPr lang="en-US" altLang="ko-KR" dirty="0" smtClean="0"/>
              <a:t>『</a:t>
            </a:r>
            <a:r>
              <a:rPr lang="ko-KR" altLang="en-US" dirty="0" smtClean="0"/>
              <a:t>젊은 </a:t>
            </a:r>
            <a:r>
              <a:rPr lang="ko-KR" altLang="en-US" dirty="0" err="1" smtClean="0"/>
              <a:t>베르테르의</a:t>
            </a:r>
            <a:r>
              <a:rPr lang="ko-KR" altLang="en-US" dirty="0" smtClean="0"/>
              <a:t> 슬픔</a:t>
            </a:r>
            <a:r>
              <a:rPr lang="en-US" altLang="ko-KR" dirty="0" smtClean="0"/>
              <a:t>』</a:t>
            </a:r>
            <a:r>
              <a:rPr lang="ko-KR" altLang="en-US" dirty="0" smtClean="0"/>
              <a:t>의 내용이 형식을 모방하여 서간체 소설들이 많이 나왔을 것으로 생각된다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grpSp>
        <p:nvGrpSpPr>
          <p:cNvPr id="2" name="그룹 36"/>
          <p:cNvGrpSpPr/>
          <p:nvPr/>
        </p:nvGrpSpPr>
        <p:grpSpPr>
          <a:xfrm>
            <a:off x="241508" y="416158"/>
            <a:ext cx="4044740" cy="869762"/>
            <a:chOff x="241508" y="416158"/>
            <a:chExt cx="4044740" cy="869762"/>
          </a:xfrm>
        </p:grpSpPr>
        <p:sp>
          <p:nvSpPr>
            <p:cNvPr id="11" name="TextBox 10"/>
            <p:cNvSpPr txBox="1"/>
            <p:nvPr/>
          </p:nvSpPr>
          <p:spPr>
            <a:xfrm>
              <a:off x="241508" y="416158"/>
              <a:ext cx="4044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smtClean="0"/>
                <a:t>괴테의 移入과 그 영향</a:t>
              </a:r>
              <a:endParaRPr lang="ko-KR" altLang="en-US" sz="2400" dirty="0"/>
            </a:p>
          </p:txBody>
        </p:sp>
        <p:grpSp>
          <p:nvGrpSpPr>
            <p:cNvPr id="4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3216344" cy="400110"/>
              <a:chOff x="309880" y="694905"/>
              <a:chExt cx="3213650" cy="400955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96977" y="694905"/>
                <a:ext cx="2926553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ko-KR" altLang="en-US" sz="2000" b="1" dirty="0" smtClean="0"/>
                  <a:t>괴테의 한국적 영향양상</a:t>
                </a:r>
                <a:endParaRPr lang="ko-KR" altLang="en-US" sz="2000" b="1" dirty="0"/>
              </a:p>
            </p:txBody>
          </p:sp>
        </p:grpSp>
        <p:sp>
          <p:nvSpPr>
            <p:cNvPr id="13" name="TextBox 12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 smtClean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3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  <p:grpSp>
        <p:nvGrpSpPr>
          <p:cNvPr id="5" name="그룹 23"/>
          <p:cNvGrpSpPr/>
          <p:nvPr/>
        </p:nvGrpSpPr>
        <p:grpSpPr>
          <a:xfrm>
            <a:off x="684213" y="1344852"/>
            <a:ext cx="4719195" cy="369332"/>
            <a:chOff x="684213" y="1344852"/>
            <a:chExt cx="4719195" cy="369332"/>
          </a:xfrm>
        </p:grpSpPr>
        <p:pic>
          <p:nvPicPr>
            <p:cNvPr id="19" name="그림 14" descr="Untitled-ㄷ.png"/>
            <p:cNvPicPr>
              <a:picLocks noChangeAspect="1"/>
            </p:cNvPicPr>
            <p:nvPr/>
          </p:nvPicPr>
          <p:blipFill>
            <a:blip r:embed="rId3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885825" y="1344852"/>
              <a:ext cx="4517583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ko-KR" altLang="en-US" dirty="0" smtClean="0"/>
                <a:t>일기 및 서간체소설의 형성과 서정시 형태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179804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900113" y="1692180"/>
            <a:ext cx="760097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ko-KR" altLang="en-US" dirty="0" smtClean="0"/>
              <a:t> </a:t>
            </a:r>
            <a:r>
              <a:rPr lang="en-US" altLang="ko-KR" dirty="0" smtClean="0"/>
              <a:t>『</a:t>
            </a:r>
            <a:r>
              <a:rPr lang="ko-KR" altLang="en-US" dirty="0" smtClean="0"/>
              <a:t>파우스트</a:t>
            </a:r>
            <a:r>
              <a:rPr lang="en-US" altLang="ko-KR" dirty="0" smtClean="0"/>
              <a:t>』</a:t>
            </a:r>
            <a:r>
              <a:rPr lang="ko-KR" altLang="en-US" dirty="0" smtClean="0"/>
              <a:t>와 서정시의 형태</a:t>
            </a:r>
          </a:p>
          <a:p>
            <a:r>
              <a:rPr lang="en-US" altLang="ko-KR" dirty="0" smtClean="0"/>
              <a:t>『</a:t>
            </a:r>
            <a:r>
              <a:rPr lang="ko-KR" altLang="en-US" dirty="0" smtClean="0"/>
              <a:t>파우스트</a:t>
            </a:r>
            <a:r>
              <a:rPr lang="en-US" altLang="ko-KR" dirty="0" smtClean="0"/>
              <a:t>』</a:t>
            </a:r>
            <a:r>
              <a:rPr lang="ko-KR" altLang="en-US" dirty="0" smtClean="0"/>
              <a:t>가 그 이입초기에 있어서 서정시형태로 번역 소개된 사실은 당시 우리의 지적 수준이나 사회적 환경을 포함한 풍토성의 특이한 현상이 아닐 수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이것은 애정시의 성격을 띠는 괴테의 </a:t>
            </a:r>
            <a:r>
              <a:rPr lang="ko-KR" altLang="en-US" dirty="0" err="1" smtClean="0"/>
              <a:t>단시편들과</a:t>
            </a:r>
            <a:r>
              <a:rPr lang="ko-KR" altLang="en-US" dirty="0" smtClean="0"/>
              <a:t> 함께 </a:t>
            </a:r>
            <a:r>
              <a:rPr lang="en-US" altLang="ko-KR" dirty="0" smtClean="0"/>
              <a:t>『</a:t>
            </a:r>
            <a:r>
              <a:rPr lang="ko-KR" altLang="en-US" dirty="0" smtClean="0"/>
              <a:t>파우스트</a:t>
            </a:r>
            <a:r>
              <a:rPr lang="en-US" altLang="ko-KR" dirty="0" smtClean="0"/>
              <a:t>』 </a:t>
            </a:r>
            <a:r>
              <a:rPr lang="ko-KR" altLang="en-US" dirty="0" smtClean="0"/>
              <a:t>중에서 역자의 취향에 따른 구절을 선택해서 마치 극시와는 전혀 무관한 것인 양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서정시 형태로 번역 소개되고 있는 것이다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/>
              <a:t>한마디로 </a:t>
            </a:r>
            <a:r>
              <a:rPr lang="en-US" altLang="ko-KR" dirty="0" smtClean="0"/>
              <a:t>『</a:t>
            </a:r>
            <a:r>
              <a:rPr lang="ko-KR" altLang="en-US" dirty="0" smtClean="0"/>
              <a:t>파우스트</a:t>
            </a:r>
            <a:r>
              <a:rPr lang="en-US" altLang="ko-KR" dirty="0" smtClean="0"/>
              <a:t>』</a:t>
            </a:r>
            <a:r>
              <a:rPr lang="ko-KR" altLang="en-US" dirty="0" smtClean="0"/>
              <a:t>는 그 이입초기에 있어서 본래의 성격 그대로 소개되지 않고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그것도 서정시 형태로 번역되어 있었던 사실은</a:t>
            </a:r>
            <a:r>
              <a:rPr lang="en-US" altLang="ko-KR" dirty="0" smtClean="0"/>
              <a:t>, 1920</a:t>
            </a:r>
            <a:r>
              <a:rPr lang="ko-KR" altLang="en-US" dirty="0" smtClean="0"/>
              <a:t>년대 초 우리나라의 특이한 현상일 뿐만 아니라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당시 수신자의 지적 수준을 비롯한 우리의 역사나 </a:t>
            </a:r>
            <a:r>
              <a:rPr lang="ko-KR" altLang="en-US" dirty="0" err="1" smtClean="0"/>
              <a:t>풍토성</a:t>
            </a:r>
            <a:r>
              <a:rPr lang="ko-KR" altLang="en-US" dirty="0" smtClean="0"/>
              <a:t> 등과 같은 수용환경의 반영이기도 하다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grpSp>
        <p:nvGrpSpPr>
          <p:cNvPr id="2" name="그룹 36"/>
          <p:cNvGrpSpPr/>
          <p:nvPr/>
        </p:nvGrpSpPr>
        <p:grpSpPr>
          <a:xfrm>
            <a:off x="241508" y="416158"/>
            <a:ext cx="4044740" cy="869762"/>
            <a:chOff x="241508" y="416158"/>
            <a:chExt cx="4044740" cy="869762"/>
          </a:xfrm>
        </p:grpSpPr>
        <p:sp>
          <p:nvSpPr>
            <p:cNvPr id="11" name="TextBox 10"/>
            <p:cNvSpPr txBox="1"/>
            <p:nvPr/>
          </p:nvSpPr>
          <p:spPr>
            <a:xfrm>
              <a:off x="241508" y="416158"/>
              <a:ext cx="4044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smtClean="0"/>
                <a:t>괴테의 移入과 그 영향</a:t>
              </a:r>
              <a:endParaRPr lang="ko-KR" altLang="en-US" sz="2400" dirty="0"/>
            </a:p>
          </p:txBody>
        </p:sp>
        <p:grpSp>
          <p:nvGrpSpPr>
            <p:cNvPr id="4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3216344" cy="400110"/>
              <a:chOff x="309880" y="694905"/>
              <a:chExt cx="3213650" cy="400955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96977" y="694905"/>
                <a:ext cx="2926553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ko-KR" altLang="en-US" sz="2000" b="1" dirty="0" smtClean="0"/>
                  <a:t>괴테의 한국적 영향양상</a:t>
                </a:r>
                <a:endParaRPr lang="ko-KR" altLang="en-US" sz="2000" b="1" dirty="0"/>
              </a:p>
            </p:txBody>
          </p:sp>
        </p:grpSp>
        <p:sp>
          <p:nvSpPr>
            <p:cNvPr id="13" name="TextBox 12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 smtClean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3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  <p:grpSp>
        <p:nvGrpSpPr>
          <p:cNvPr id="5" name="그룹 23"/>
          <p:cNvGrpSpPr/>
          <p:nvPr/>
        </p:nvGrpSpPr>
        <p:grpSpPr>
          <a:xfrm>
            <a:off x="684213" y="1344852"/>
            <a:ext cx="4719195" cy="369332"/>
            <a:chOff x="684213" y="1344852"/>
            <a:chExt cx="4719195" cy="369332"/>
          </a:xfrm>
        </p:grpSpPr>
        <p:pic>
          <p:nvPicPr>
            <p:cNvPr id="19" name="그림 14" descr="Untitled-ㄷ.png"/>
            <p:cNvPicPr>
              <a:picLocks noChangeAspect="1"/>
            </p:cNvPicPr>
            <p:nvPr/>
          </p:nvPicPr>
          <p:blipFill>
            <a:blip r:embed="rId3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885825" y="1344852"/>
              <a:ext cx="4517583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ko-KR" altLang="en-US" dirty="0" smtClean="0"/>
                <a:t>일기 및 서간체소설의 형성과 서정시 형태</a:t>
              </a:r>
              <a:endParaRPr lang="ko-KR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900113" y="1692180"/>
            <a:ext cx="760097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ko-KR" altLang="en-US" dirty="0" smtClean="0"/>
              <a:t> 괴테의 </a:t>
            </a:r>
            <a:r>
              <a:rPr lang="ko-KR" altLang="en-US" dirty="0" err="1" smtClean="0"/>
              <a:t>전신자로서</a:t>
            </a:r>
            <a:r>
              <a:rPr lang="ko-KR" altLang="en-US" dirty="0" smtClean="0"/>
              <a:t> 조희순</a:t>
            </a:r>
          </a:p>
          <a:p>
            <a:r>
              <a:rPr lang="ko-KR" altLang="en-US" dirty="0" smtClean="0"/>
              <a:t>조희순의 필명은 ‘조희순’ 혹은 ‘</a:t>
            </a:r>
            <a:r>
              <a:rPr lang="ko-KR" altLang="en-US" dirty="0" err="1" smtClean="0"/>
              <a:t>하인리</a:t>
            </a:r>
            <a:r>
              <a:rPr lang="ko-KR" altLang="en-US" dirty="0" smtClean="0"/>
              <a:t>’라 하여 </a:t>
            </a:r>
            <a:r>
              <a:rPr lang="en-US" altLang="ko-KR" dirty="0" smtClean="0"/>
              <a:t>1930</a:t>
            </a:r>
            <a:r>
              <a:rPr lang="ko-KR" altLang="en-US" dirty="0" smtClean="0"/>
              <a:t>년대 한국 문단에서 독인 문학을 번역 또는 소개한 </a:t>
            </a:r>
            <a:r>
              <a:rPr lang="ko-KR" altLang="en-US" dirty="0" err="1" smtClean="0"/>
              <a:t>전신자로서</a:t>
            </a:r>
            <a:r>
              <a:rPr lang="ko-KR" altLang="en-US" dirty="0" smtClean="0"/>
              <a:t> 중요한 위치에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그러나 조희순은 그 후의 문단 활동이 없었던 탓으로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우리의 문학사에서는 물론 문학사전 및 인명사전 같은 데도 나타나지 않고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조희순의 문단 활동뿐만 아니라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그에 대한 구체적인 인적 상항을 밝힐 수는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다만 </a:t>
            </a:r>
            <a:r>
              <a:rPr lang="en-US" altLang="ko-KR" dirty="0" smtClean="0"/>
              <a:t>1932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《</a:t>
            </a:r>
            <a:r>
              <a:rPr lang="ko-KR" altLang="en-US" dirty="0" smtClean="0"/>
              <a:t>문예월간</a:t>
            </a:r>
            <a:r>
              <a:rPr lang="en-US" altLang="ko-KR" dirty="0" smtClean="0"/>
              <a:t>》1</a:t>
            </a:r>
            <a:r>
              <a:rPr lang="ko-KR" altLang="en-US" dirty="0" smtClean="0"/>
              <a:t>월호의 부록 「</a:t>
            </a:r>
            <a:r>
              <a:rPr lang="ko-KR" altLang="en-US" dirty="0" err="1" smtClean="0"/>
              <a:t>문예가명록</a:t>
            </a:r>
            <a:r>
              <a:rPr lang="ko-KR" altLang="en-US" dirty="0" smtClean="0"/>
              <a:t>」을 보면 조희순은 독문학전공자로서 </a:t>
            </a:r>
            <a:r>
              <a:rPr lang="ko-KR" altLang="en-US" dirty="0" err="1" smtClean="0"/>
              <a:t>서향석</a:t>
            </a:r>
            <a:r>
              <a:rPr lang="ko-KR" altLang="en-US" dirty="0" smtClean="0"/>
              <a:t> </a:t>
            </a:r>
            <a:r>
              <a:rPr lang="en-US" altLang="ko-KR" dirty="0" smtClean="0"/>
              <a:t>· </a:t>
            </a:r>
            <a:r>
              <a:rPr lang="ko-KR" altLang="en-US" dirty="0" smtClean="0"/>
              <a:t>박용철 </a:t>
            </a:r>
            <a:r>
              <a:rPr lang="en-US" altLang="ko-KR" dirty="0" smtClean="0"/>
              <a:t>· </a:t>
            </a:r>
            <a:r>
              <a:rPr lang="ko-KR" altLang="en-US" dirty="0" smtClean="0"/>
              <a:t>김진섭 등과 함께 독일문학</a:t>
            </a:r>
            <a:r>
              <a:rPr lang="en-US" altLang="ko-KR" dirty="0" smtClean="0"/>
              <a:t>, </a:t>
            </a:r>
            <a:r>
              <a:rPr lang="ko-KR" altLang="en-US" dirty="0" smtClean="0"/>
              <a:t>특히 괴테나 </a:t>
            </a:r>
            <a:r>
              <a:rPr lang="ko-KR" altLang="en-US" dirty="0" err="1" smtClean="0"/>
              <a:t>하이네의</a:t>
            </a:r>
            <a:r>
              <a:rPr lang="ko-KR" altLang="en-US" dirty="0" smtClean="0"/>
              <a:t> 번역이나 그 소개를 주도해온 전신자인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조희순은 직접 작품을 쓴 적은 없지만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괴테와 </a:t>
            </a:r>
            <a:r>
              <a:rPr lang="ko-KR" altLang="en-US" dirty="0" err="1" smtClean="0"/>
              <a:t>하이네를</a:t>
            </a:r>
            <a:r>
              <a:rPr lang="ko-KR" altLang="en-US" dirty="0" smtClean="0"/>
              <a:t> 위시한 독일문학을 번역 </a:t>
            </a:r>
            <a:r>
              <a:rPr lang="en-US" altLang="ko-KR" dirty="0" smtClean="0"/>
              <a:t>· </a:t>
            </a:r>
            <a:r>
              <a:rPr lang="ko-KR" altLang="en-US" dirty="0" smtClean="0"/>
              <a:t>소개한 </a:t>
            </a:r>
            <a:r>
              <a:rPr lang="ko-KR" altLang="en-US" dirty="0" err="1" smtClean="0"/>
              <a:t>전신자로서의</a:t>
            </a:r>
            <a:r>
              <a:rPr lang="ko-KR" altLang="en-US" dirty="0" smtClean="0"/>
              <a:t> 역할의 주요성은 부인할 수 없다</a:t>
            </a:r>
            <a:r>
              <a:rPr lang="en-US" altLang="ko-KR" dirty="0" smtClean="0"/>
              <a:t>.</a:t>
            </a:r>
            <a:endParaRPr lang="ko-KR" altLang="en-US" dirty="0" smtClean="0"/>
          </a:p>
        </p:txBody>
      </p:sp>
      <p:grpSp>
        <p:nvGrpSpPr>
          <p:cNvPr id="2" name="그룹 36"/>
          <p:cNvGrpSpPr/>
          <p:nvPr/>
        </p:nvGrpSpPr>
        <p:grpSpPr>
          <a:xfrm>
            <a:off x="241508" y="416158"/>
            <a:ext cx="4044740" cy="869762"/>
            <a:chOff x="241508" y="416158"/>
            <a:chExt cx="4044740" cy="869762"/>
          </a:xfrm>
        </p:grpSpPr>
        <p:sp>
          <p:nvSpPr>
            <p:cNvPr id="11" name="TextBox 10"/>
            <p:cNvSpPr txBox="1"/>
            <p:nvPr/>
          </p:nvSpPr>
          <p:spPr>
            <a:xfrm>
              <a:off x="241508" y="416158"/>
              <a:ext cx="4044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smtClean="0"/>
                <a:t>괴테의 移入과 그 영향</a:t>
              </a:r>
              <a:endParaRPr lang="ko-KR" altLang="en-US" sz="2400" dirty="0"/>
            </a:p>
          </p:txBody>
        </p:sp>
        <p:grpSp>
          <p:nvGrpSpPr>
            <p:cNvPr id="4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3216344" cy="400110"/>
              <a:chOff x="309880" y="694905"/>
              <a:chExt cx="3213650" cy="400955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96977" y="694905"/>
                <a:ext cx="2926553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ko-KR" altLang="en-US" sz="2000" b="1" dirty="0" smtClean="0"/>
                  <a:t>괴테의 한국적 영향양상</a:t>
                </a:r>
                <a:endParaRPr lang="ko-KR" altLang="en-US" sz="2000" b="1" dirty="0"/>
              </a:p>
            </p:txBody>
          </p:sp>
        </p:grpSp>
        <p:sp>
          <p:nvSpPr>
            <p:cNvPr id="13" name="TextBox 12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 smtClean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3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  <p:grpSp>
        <p:nvGrpSpPr>
          <p:cNvPr id="5" name="그룹 23"/>
          <p:cNvGrpSpPr/>
          <p:nvPr/>
        </p:nvGrpSpPr>
        <p:grpSpPr>
          <a:xfrm>
            <a:off x="684213" y="1344852"/>
            <a:ext cx="4324857" cy="369332"/>
            <a:chOff x="684213" y="1344852"/>
            <a:chExt cx="4324857" cy="369332"/>
          </a:xfrm>
        </p:grpSpPr>
        <p:pic>
          <p:nvPicPr>
            <p:cNvPr id="19" name="그림 14" descr="Untitled-ㄷ.png"/>
            <p:cNvPicPr>
              <a:picLocks noChangeAspect="1"/>
            </p:cNvPicPr>
            <p:nvPr/>
          </p:nvPicPr>
          <p:blipFill>
            <a:blip r:embed="rId3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885825" y="1344852"/>
              <a:ext cx="4123245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ko-KR" altLang="en-US" dirty="0" smtClean="0"/>
                <a:t>괴테의 이입과정에서 </a:t>
              </a:r>
              <a:r>
                <a:rPr lang="ko-KR" altLang="en-US" dirty="0" err="1" smtClean="0"/>
                <a:t>전신자들의</a:t>
              </a:r>
              <a:r>
                <a:rPr lang="ko-KR" altLang="en-US" dirty="0" smtClean="0"/>
                <a:t> 태도</a:t>
              </a:r>
              <a:endParaRPr lang="ko-KR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900113" y="1692180"/>
            <a:ext cx="760097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ko-KR" altLang="en-US" dirty="0" smtClean="0"/>
              <a:t> 괴테의 </a:t>
            </a:r>
            <a:r>
              <a:rPr lang="ko-KR" altLang="en-US" dirty="0" err="1" smtClean="0"/>
              <a:t>전신자로서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서향석</a:t>
            </a:r>
            <a:endParaRPr lang="ko-KR" altLang="en-US" dirty="0" smtClean="0"/>
          </a:p>
          <a:p>
            <a:r>
              <a:rPr lang="ko-KR" altLang="en-US" dirty="0" err="1" smtClean="0"/>
              <a:t>서향석은</a:t>
            </a:r>
            <a:r>
              <a:rPr lang="ko-KR" altLang="en-US" dirty="0" smtClean="0"/>
              <a:t> </a:t>
            </a:r>
            <a:r>
              <a:rPr lang="en-US" altLang="ko-KR" dirty="0" smtClean="0"/>
              <a:t>1929</a:t>
            </a:r>
            <a:r>
              <a:rPr lang="ko-KR" altLang="en-US" dirty="0" smtClean="0"/>
              <a:t>년 동경제대 독문학과를 졸업한 사람으로 독일문학의 이입과정에서 중요한 전신자가 되고 있음은 조희순의 경우와 마찬가지이다</a:t>
            </a:r>
            <a:r>
              <a:rPr lang="en-US" altLang="ko-KR" dirty="0" smtClean="0"/>
              <a:t>. 1930</a:t>
            </a:r>
            <a:r>
              <a:rPr lang="ko-KR" altLang="en-US" dirty="0" smtClean="0"/>
              <a:t>년대의 한국문단에서 창작 분야보다는 오히려 독일문학의 번역과 소개를 주도하고 있었다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그의 졸업논문이 「괴테 </a:t>
            </a:r>
            <a:r>
              <a:rPr lang="en-US" altLang="ko-KR" dirty="0" smtClean="0"/>
              <a:t>· </a:t>
            </a:r>
            <a:r>
              <a:rPr lang="ko-KR" altLang="en-US" dirty="0" err="1" smtClean="0"/>
              <a:t>쉴러</a:t>
            </a:r>
            <a:r>
              <a:rPr lang="ko-KR" altLang="en-US" dirty="0" smtClean="0"/>
              <a:t> 연구」</a:t>
            </a:r>
            <a:r>
              <a:rPr lang="ko-KR" altLang="en-US" dirty="0" err="1" smtClean="0"/>
              <a:t>였듯이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서향석은</a:t>
            </a:r>
            <a:r>
              <a:rPr lang="ko-KR" altLang="en-US" dirty="0" smtClean="0"/>
              <a:t> 괴테와 그 밖의 작품을 번역하고 소개함에 있어서 당시의 다른 누구보다도 양적으로 훨씬 압도하고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grpSp>
        <p:nvGrpSpPr>
          <p:cNvPr id="2" name="그룹 36"/>
          <p:cNvGrpSpPr/>
          <p:nvPr/>
        </p:nvGrpSpPr>
        <p:grpSpPr>
          <a:xfrm>
            <a:off x="241508" y="416158"/>
            <a:ext cx="4044740" cy="869762"/>
            <a:chOff x="241508" y="416158"/>
            <a:chExt cx="4044740" cy="869762"/>
          </a:xfrm>
        </p:grpSpPr>
        <p:sp>
          <p:nvSpPr>
            <p:cNvPr id="11" name="TextBox 10"/>
            <p:cNvSpPr txBox="1"/>
            <p:nvPr/>
          </p:nvSpPr>
          <p:spPr>
            <a:xfrm>
              <a:off x="241508" y="416158"/>
              <a:ext cx="4044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smtClean="0"/>
                <a:t>괴테의 移入과 그 영향</a:t>
              </a:r>
              <a:endParaRPr lang="ko-KR" altLang="en-US" sz="2400" dirty="0"/>
            </a:p>
          </p:txBody>
        </p:sp>
        <p:grpSp>
          <p:nvGrpSpPr>
            <p:cNvPr id="4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3216344" cy="400110"/>
              <a:chOff x="309880" y="694905"/>
              <a:chExt cx="3213650" cy="400955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96977" y="694905"/>
                <a:ext cx="2926553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ko-KR" altLang="en-US" sz="2000" b="1" dirty="0" smtClean="0"/>
                  <a:t>괴테의 한국적 영향양상</a:t>
                </a:r>
                <a:endParaRPr lang="ko-KR" altLang="en-US" sz="2000" b="1" dirty="0"/>
              </a:p>
            </p:txBody>
          </p:sp>
        </p:grpSp>
        <p:sp>
          <p:nvSpPr>
            <p:cNvPr id="13" name="TextBox 12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 smtClean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3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  <p:grpSp>
        <p:nvGrpSpPr>
          <p:cNvPr id="5" name="그룹 23"/>
          <p:cNvGrpSpPr/>
          <p:nvPr/>
        </p:nvGrpSpPr>
        <p:grpSpPr>
          <a:xfrm>
            <a:off x="684213" y="1344852"/>
            <a:ext cx="4324857" cy="369332"/>
            <a:chOff x="684213" y="1344852"/>
            <a:chExt cx="4324857" cy="369332"/>
          </a:xfrm>
        </p:grpSpPr>
        <p:pic>
          <p:nvPicPr>
            <p:cNvPr id="19" name="그림 14" descr="Untitled-ㄷ.png"/>
            <p:cNvPicPr>
              <a:picLocks noChangeAspect="1"/>
            </p:cNvPicPr>
            <p:nvPr/>
          </p:nvPicPr>
          <p:blipFill>
            <a:blip r:embed="rId3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885825" y="1344852"/>
              <a:ext cx="4123245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ko-KR" altLang="en-US" dirty="0" smtClean="0"/>
                <a:t>괴테의 이입과정에서 </a:t>
              </a:r>
              <a:r>
                <a:rPr lang="ko-KR" altLang="en-US" dirty="0" err="1" smtClean="0"/>
                <a:t>전신자들의</a:t>
              </a:r>
              <a:r>
                <a:rPr lang="ko-KR" altLang="en-US" dirty="0" smtClean="0"/>
                <a:t> 태도</a:t>
              </a:r>
              <a:endParaRPr lang="ko-KR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900113" y="1692180"/>
            <a:ext cx="760097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/>
              <a:t>박용철은 </a:t>
            </a:r>
            <a:r>
              <a:rPr lang="en-US" altLang="ko-KR" dirty="0" smtClean="0"/>
              <a:t>1930</a:t>
            </a:r>
            <a:r>
              <a:rPr lang="ko-KR" altLang="en-US" dirty="0" smtClean="0"/>
              <a:t>년대 한국 문단에서 정지용 </a:t>
            </a:r>
            <a:r>
              <a:rPr lang="en-US" altLang="ko-KR" dirty="0" smtClean="0"/>
              <a:t>· </a:t>
            </a:r>
            <a:r>
              <a:rPr lang="ko-KR" altLang="en-US" dirty="0" smtClean="0"/>
              <a:t>김영랑 등과 함께 시문학동인으로 등장한 시인이다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그는 독문학전공자로서 독일문학을 번역 소개한 </a:t>
            </a:r>
            <a:r>
              <a:rPr lang="ko-KR" altLang="en-US" dirty="0" err="1" smtClean="0"/>
              <a:t>전신자일</a:t>
            </a:r>
            <a:r>
              <a:rPr lang="ko-KR" altLang="en-US" dirty="0" smtClean="0"/>
              <a:t> 뿐만 아니라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시 창작에 직접 손을 댄 시인이기도 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이것이 앞에서 논의된 조희순이나 </a:t>
            </a:r>
            <a:r>
              <a:rPr lang="ko-KR" altLang="en-US" dirty="0" err="1" smtClean="0"/>
              <a:t>서향석과는</a:t>
            </a:r>
            <a:r>
              <a:rPr lang="ko-KR" altLang="en-US" dirty="0" smtClean="0"/>
              <a:t> 다른 점으로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박용철의 경우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우리는 그의 시와 역시와의 상관성을 전제로 하여 고찰할 수도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물론 박용철의 시를 외래 문학적 영향관계를 상정할 수 없다 하더라도 그의 시적 발상법이나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또는 기법에서 이런 외래 문학적 영향관계를 전적으로 배제할 수 없다고 본다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/>
              <a:t>박용철의 역시 전반에 나타난 괴테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실러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하이네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릴케</a:t>
            </a:r>
            <a:r>
              <a:rPr lang="ko-KR" altLang="en-US" dirty="0" smtClean="0"/>
              <a:t> 등의 독일시편과 영국 </a:t>
            </a:r>
            <a:r>
              <a:rPr lang="en-US" altLang="ko-KR" dirty="0" smtClean="0"/>
              <a:t>· </a:t>
            </a:r>
            <a:r>
              <a:rPr lang="ko-KR" altLang="en-US" dirty="0" smtClean="0"/>
              <a:t>애란 </a:t>
            </a:r>
            <a:r>
              <a:rPr lang="en-US" altLang="ko-KR" dirty="0" smtClean="0"/>
              <a:t>· </a:t>
            </a:r>
            <a:r>
              <a:rPr lang="ko-KR" altLang="en-US" dirty="0" smtClean="0"/>
              <a:t>미국 </a:t>
            </a:r>
            <a:r>
              <a:rPr lang="en-US" altLang="ko-KR" dirty="0" smtClean="0"/>
              <a:t>· </a:t>
            </a:r>
            <a:r>
              <a:rPr lang="ko-KR" altLang="en-US" dirty="0" smtClean="0"/>
              <a:t>일본 등의 </a:t>
            </a:r>
            <a:r>
              <a:rPr lang="ko-KR" altLang="en-US" dirty="0" err="1" smtClean="0"/>
              <a:t>역시편들에서</a:t>
            </a:r>
            <a:r>
              <a:rPr lang="ko-KR" altLang="en-US" dirty="0" smtClean="0"/>
              <a:t> 직접이든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간접이든 간에 받았을 영향관계는 그의 시작과정에 투영되어 있을 것으로 생각된다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grpSp>
        <p:nvGrpSpPr>
          <p:cNvPr id="2" name="그룹 36"/>
          <p:cNvGrpSpPr/>
          <p:nvPr/>
        </p:nvGrpSpPr>
        <p:grpSpPr>
          <a:xfrm>
            <a:off x="241508" y="416158"/>
            <a:ext cx="4044740" cy="869762"/>
            <a:chOff x="241508" y="416158"/>
            <a:chExt cx="4044740" cy="869762"/>
          </a:xfrm>
        </p:grpSpPr>
        <p:sp>
          <p:nvSpPr>
            <p:cNvPr id="11" name="TextBox 10"/>
            <p:cNvSpPr txBox="1"/>
            <p:nvPr/>
          </p:nvSpPr>
          <p:spPr>
            <a:xfrm>
              <a:off x="241508" y="416158"/>
              <a:ext cx="4044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smtClean="0"/>
                <a:t>괴테의 移入과 그 영향</a:t>
              </a:r>
              <a:endParaRPr lang="ko-KR" altLang="en-US" sz="2400" dirty="0"/>
            </a:p>
          </p:txBody>
        </p:sp>
        <p:grpSp>
          <p:nvGrpSpPr>
            <p:cNvPr id="4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3216344" cy="400110"/>
              <a:chOff x="309880" y="694905"/>
              <a:chExt cx="3213650" cy="400955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96977" y="694905"/>
                <a:ext cx="2926553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ko-KR" altLang="en-US" sz="2000" b="1" dirty="0" smtClean="0"/>
                  <a:t>괴테의 한국적 영향양상</a:t>
                </a:r>
                <a:endParaRPr lang="ko-KR" altLang="en-US" sz="2000" b="1" dirty="0"/>
              </a:p>
            </p:txBody>
          </p:sp>
        </p:grpSp>
        <p:sp>
          <p:nvSpPr>
            <p:cNvPr id="13" name="TextBox 12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 smtClean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3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  <p:grpSp>
        <p:nvGrpSpPr>
          <p:cNvPr id="5" name="그룹 23"/>
          <p:cNvGrpSpPr/>
          <p:nvPr/>
        </p:nvGrpSpPr>
        <p:grpSpPr>
          <a:xfrm>
            <a:off x="684213" y="1344852"/>
            <a:ext cx="3088941" cy="369332"/>
            <a:chOff x="684213" y="1344852"/>
            <a:chExt cx="3088941" cy="369332"/>
          </a:xfrm>
        </p:grpSpPr>
        <p:pic>
          <p:nvPicPr>
            <p:cNvPr id="19" name="그림 14" descr="Untitled-ㄷ.png"/>
            <p:cNvPicPr>
              <a:picLocks noChangeAspect="1"/>
            </p:cNvPicPr>
            <p:nvPr/>
          </p:nvPicPr>
          <p:blipFill>
            <a:blip r:embed="rId3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885825" y="1344852"/>
              <a:ext cx="2887329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ko-KR" altLang="en-US" dirty="0" smtClean="0"/>
                <a:t>괴테의 </a:t>
              </a:r>
              <a:r>
                <a:rPr lang="ko-KR" altLang="en-US" dirty="0" err="1" smtClean="0"/>
                <a:t>전신자로서</a:t>
              </a:r>
              <a:r>
                <a:rPr lang="ko-KR" altLang="en-US" dirty="0" smtClean="0"/>
                <a:t> 박용철</a:t>
              </a:r>
              <a:endParaRPr lang="ko-KR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900113" y="1692180"/>
            <a:ext cx="760097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/>
              <a:t>지금까지 우리 근대 문학에 미친 괴테의 영향 양상을 분석해 보았다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하지만 괴테의 이입과정을 체계화하고 </a:t>
            </a:r>
            <a:r>
              <a:rPr lang="ko-KR" altLang="en-US" dirty="0" err="1" smtClean="0"/>
              <a:t>전신자들의</a:t>
            </a:r>
            <a:r>
              <a:rPr lang="ko-KR" altLang="en-US" dirty="0" smtClean="0"/>
              <a:t> 이입 태도를 밝혀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위에서 몇 가지 문제점을 제기했을 뿐이다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사실 독문학 뿐 아니라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우리 근대문학의 형성 과정에 크게 영향을 미친 영미 </a:t>
            </a:r>
            <a:r>
              <a:rPr lang="en-US" altLang="ko-KR" dirty="0" smtClean="0"/>
              <a:t>· </a:t>
            </a:r>
            <a:r>
              <a:rPr lang="ko-KR" altLang="en-US" dirty="0" smtClean="0"/>
              <a:t>프랑스 </a:t>
            </a:r>
            <a:r>
              <a:rPr lang="en-US" altLang="ko-KR" dirty="0" smtClean="0"/>
              <a:t>· </a:t>
            </a:r>
            <a:r>
              <a:rPr lang="ko-KR" altLang="en-US" dirty="0" smtClean="0"/>
              <a:t>러시아 및 일본 등 해외문학의 </a:t>
            </a:r>
            <a:r>
              <a:rPr lang="ko-KR" altLang="en-US" dirty="0" err="1" smtClean="0"/>
              <a:t>이입사가</a:t>
            </a:r>
            <a:r>
              <a:rPr lang="ko-KR" altLang="en-US" dirty="0" smtClean="0"/>
              <a:t> 이루어진 종합적인 구도 위에서 그들의 원천이 탐색되어야 할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외래문학적 영향요소가 겉으로 나타나는 경우는 별개의 문제이지만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안으로 한층 심화되었을 또는 그 원천을 탐색한다는 것은 불가능한 일이다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우리 근대문학이 어느 한 특정의 작가나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또는 하나의 문학사조를 바탕으로 형성된 것이 아니고 다양한 해외문학의 영향을 받고 형성되었기 때문이다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grpSp>
        <p:nvGrpSpPr>
          <p:cNvPr id="2" name="그룹 36"/>
          <p:cNvGrpSpPr/>
          <p:nvPr/>
        </p:nvGrpSpPr>
        <p:grpSpPr>
          <a:xfrm>
            <a:off x="241508" y="416158"/>
            <a:ext cx="4044740" cy="869762"/>
            <a:chOff x="241508" y="416158"/>
            <a:chExt cx="4044740" cy="869762"/>
          </a:xfrm>
        </p:grpSpPr>
        <p:sp>
          <p:nvSpPr>
            <p:cNvPr id="11" name="TextBox 10"/>
            <p:cNvSpPr txBox="1"/>
            <p:nvPr/>
          </p:nvSpPr>
          <p:spPr>
            <a:xfrm>
              <a:off x="241508" y="416158"/>
              <a:ext cx="4044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smtClean="0"/>
                <a:t>괴테의 移入과 그 영향</a:t>
              </a:r>
              <a:endParaRPr lang="ko-KR" altLang="en-US" sz="2400" dirty="0"/>
            </a:p>
          </p:txBody>
        </p:sp>
        <p:grpSp>
          <p:nvGrpSpPr>
            <p:cNvPr id="4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984965" cy="400110"/>
              <a:chOff x="309880" y="694905"/>
              <a:chExt cx="984140" cy="400955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96977" y="694905"/>
                <a:ext cx="697043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ko-KR" altLang="en-US" sz="2000" dirty="0" smtClean="0"/>
                  <a:t>결론</a:t>
                </a:r>
                <a:endParaRPr lang="ko-KR" altLang="en-US" sz="2000" dirty="0"/>
              </a:p>
            </p:txBody>
          </p:sp>
        </p:grpSp>
        <p:sp>
          <p:nvSpPr>
            <p:cNvPr id="13" name="TextBox 12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 smtClean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4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1730865"/>
            <a:ext cx="59441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8525" indent="-898525"/>
            <a:r>
              <a:rPr lang="ko-KR" alt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괴테의 移入과 그 영향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900113" y="1692180"/>
            <a:ext cx="760097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err="1" smtClean="0"/>
              <a:t>과테의</a:t>
            </a:r>
            <a:r>
              <a:rPr lang="ko-KR" altLang="en-US" dirty="0" smtClean="0"/>
              <a:t> 프랑스나 영국으로 전파되어 간 이입과정과 그 영향양상을 비교 문학적 관점에서 밝힌 것은 </a:t>
            </a:r>
            <a:r>
              <a:rPr lang="ko-KR" altLang="en-US" dirty="0" err="1" smtClean="0"/>
              <a:t>발당스빼르제의</a:t>
            </a:r>
            <a:r>
              <a:rPr lang="ko-KR" altLang="en-US" dirty="0" smtClean="0"/>
              <a:t> </a:t>
            </a:r>
            <a:r>
              <a:rPr lang="en-US" altLang="ko-KR" dirty="0" smtClean="0"/>
              <a:t>『</a:t>
            </a:r>
            <a:r>
              <a:rPr lang="ko-KR" altLang="en-US" dirty="0" smtClean="0"/>
              <a:t>프랑스에서의 괴테</a:t>
            </a:r>
            <a:r>
              <a:rPr lang="en-US" altLang="ko-KR" dirty="0" smtClean="0"/>
              <a:t>』(1904)</a:t>
            </a:r>
            <a:r>
              <a:rPr lang="ko-KR" altLang="en-US" dirty="0" smtClean="0"/>
              <a:t>와 까레의 </a:t>
            </a:r>
            <a:r>
              <a:rPr lang="en-US" altLang="ko-KR" dirty="0" smtClean="0"/>
              <a:t>『</a:t>
            </a:r>
            <a:r>
              <a:rPr lang="ko-KR" altLang="en-US" dirty="0" smtClean="0"/>
              <a:t>영국에서의 괴테</a:t>
            </a:r>
            <a:r>
              <a:rPr lang="en-US" altLang="ko-KR" dirty="0" smtClean="0"/>
              <a:t>』(1920)</a:t>
            </a:r>
            <a:r>
              <a:rPr lang="ko-KR" altLang="en-US" dirty="0" smtClean="0"/>
              <a:t>에서 비롯된다</a:t>
            </a:r>
            <a:r>
              <a:rPr lang="en-US" altLang="ko-KR" dirty="0" smtClean="0"/>
              <a:t>. 19</a:t>
            </a:r>
            <a:r>
              <a:rPr lang="ko-KR" altLang="en-US" dirty="0" smtClean="0"/>
              <a:t>세기 초에 이르러 낭만주의자의 흥미는 괴테의 다른 면으로 </a:t>
            </a:r>
            <a:r>
              <a:rPr lang="ko-KR" altLang="en-US" dirty="0" err="1" smtClean="0"/>
              <a:t>향해저</a:t>
            </a:r>
            <a:r>
              <a:rPr lang="ko-KR" altLang="en-US" dirty="0" smtClean="0"/>
              <a:t> 갔다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r>
              <a:rPr lang="en-US" altLang="ko-KR" dirty="0" smtClean="0"/>
              <a:t>『</a:t>
            </a:r>
            <a:r>
              <a:rPr lang="ko-KR" altLang="en-US" dirty="0" smtClean="0"/>
              <a:t>젊은 </a:t>
            </a:r>
            <a:r>
              <a:rPr lang="ko-KR" altLang="en-US" dirty="0" err="1" smtClean="0"/>
              <a:t>베르테르의</a:t>
            </a:r>
            <a:r>
              <a:rPr lang="ko-KR" altLang="en-US" dirty="0" smtClean="0"/>
              <a:t> 슬픔</a:t>
            </a:r>
            <a:r>
              <a:rPr lang="en-US" altLang="ko-KR" dirty="0" smtClean="0"/>
              <a:t>』</a:t>
            </a:r>
            <a:r>
              <a:rPr lang="ko-KR" altLang="en-US" dirty="0" smtClean="0"/>
              <a:t>에 대한 것과 같은 열광에서 출발하여 영국과 프랑스에서의 수용양태가 한쪽은 모랄리즘으로 다른 한쪽은 순수 예술의 방향으로 나타났다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이것은 괴테의 </a:t>
            </a:r>
            <a:r>
              <a:rPr lang="ko-KR" altLang="en-US" dirty="0" err="1" smtClean="0"/>
              <a:t>작품속에</a:t>
            </a:r>
            <a:r>
              <a:rPr lang="ko-KR" altLang="en-US" dirty="0" smtClean="0"/>
              <a:t> 있는 역사적이고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전설적 주제가 </a:t>
            </a:r>
            <a:r>
              <a:rPr lang="ko-KR" altLang="en-US" dirty="0" err="1" smtClean="0"/>
              <a:t>수신자국읭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ur</a:t>
            </a:r>
            <a:r>
              <a:rPr lang="ko-KR" altLang="en-US" dirty="0" smtClean="0"/>
              <a:t>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 및 그 밖의 풍토성에 의해서 각기 다른 특색으로 나타난 영향양상임을 말한다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/>
              <a:t>그리고 </a:t>
            </a:r>
            <a:r>
              <a:rPr lang="ko-KR" altLang="en-US" dirty="0" err="1" smtClean="0"/>
              <a:t>귀아르는</a:t>
            </a:r>
            <a:r>
              <a:rPr lang="ko-KR" altLang="en-US" dirty="0" smtClean="0"/>
              <a:t> 셰익스피어나 괴테의 다른 나라에 미친 영향관계를 연구한다는 것은 비교문학의 연구대상에만 국한되는 것이 아니라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자국문학의 이해와 그 국민적 특성을 밝히는 데까지 확대된다는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우리나라에 있어서 괴테의 운명은 거의가 일본을 고정매체로 하여 </a:t>
            </a:r>
            <a:r>
              <a:rPr lang="ko-KR" altLang="en-US" dirty="0" err="1" smtClean="0"/>
              <a:t>번역소개된</a:t>
            </a:r>
            <a:r>
              <a:rPr lang="ko-KR" altLang="en-US" dirty="0" smtClean="0"/>
              <a:t> 것으로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정확한 이입과정을 밝힐 수는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그렇다고 방치해 둘 수만도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여기에서는 갑오경장 이후 </a:t>
            </a:r>
            <a:r>
              <a:rPr lang="en-US" altLang="ko-KR" dirty="0" smtClean="0"/>
              <a:t>8·15</a:t>
            </a:r>
            <a:r>
              <a:rPr lang="ko-KR" altLang="en-US" dirty="0" smtClean="0"/>
              <a:t>해방까지의 간행된 신문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잡지 및 그 밖의 자료에 나타난 번역과 소개내용을 중심으로 괴테의 이입과정을 체계화하여 그것이 우리 근대문학의 형성에 미친 영향의 </a:t>
            </a:r>
            <a:r>
              <a:rPr lang="ko-KR" altLang="en-US" dirty="0" err="1" smtClean="0"/>
              <a:t>제양상을</a:t>
            </a:r>
            <a:r>
              <a:rPr lang="ko-KR" altLang="en-US" dirty="0" smtClean="0"/>
              <a:t> 고찰하기로 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grpSp>
        <p:nvGrpSpPr>
          <p:cNvPr id="2" name="그룹 36"/>
          <p:cNvGrpSpPr/>
          <p:nvPr/>
        </p:nvGrpSpPr>
        <p:grpSpPr>
          <a:xfrm>
            <a:off x="241508" y="416158"/>
            <a:ext cx="4044740" cy="869762"/>
            <a:chOff x="241508" y="416158"/>
            <a:chExt cx="4044740" cy="869762"/>
          </a:xfrm>
        </p:grpSpPr>
        <p:sp>
          <p:nvSpPr>
            <p:cNvPr id="11" name="TextBox 10"/>
            <p:cNvSpPr txBox="1"/>
            <p:nvPr/>
          </p:nvSpPr>
          <p:spPr>
            <a:xfrm>
              <a:off x="241508" y="416158"/>
              <a:ext cx="4044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smtClean="0"/>
                <a:t>괴테의 移入과 그 영향</a:t>
              </a:r>
              <a:endParaRPr lang="ko-KR" altLang="en-US" sz="2400" dirty="0"/>
            </a:p>
          </p:txBody>
        </p:sp>
        <p:grpSp>
          <p:nvGrpSpPr>
            <p:cNvPr id="4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984965" cy="400110"/>
              <a:chOff x="309880" y="694905"/>
              <a:chExt cx="984140" cy="400955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96977" y="694905"/>
                <a:ext cx="697043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ko-KR" altLang="en-US" sz="2000" b="1" dirty="0" smtClean="0"/>
                  <a:t>서론</a:t>
                </a:r>
                <a:endParaRPr lang="ko-KR" altLang="en-US" sz="2000" b="1" dirty="0"/>
              </a:p>
            </p:txBody>
          </p:sp>
        </p:grpSp>
        <p:sp>
          <p:nvSpPr>
            <p:cNvPr id="13" name="TextBox 12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 smtClean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1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  <p:grpSp>
        <p:nvGrpSpPr>
          <p:cNvPr id="5" name="그룹 23"/>
          <p:cNvGrpSpPr/>
          <p:nvPr/>
        </p:nvGrpSpPr>
        <p:grpSpPr>
          <a:xfrm>
            <a:off x="684213" y="1344852"/>
            <a:ext cx="2939862" cy="369332"/>
            <a:chOff x="684213" y="1344852"/>
            <a:chExt cx="2939862" cy="369332"/>
          </a:xfrm>
        </p:grpSpPr>
        <p:pic>
          <p:nvPicPr>
            <p:cNvPr id="19" name="그림 14" descr="Untitled-ㄷ.png"/>
            <p:cNvPicPr>
              <a:picLocks noChangeAspect="1"/>
            </p:cNvPicPr>
            <p:nvPr/>
          </p:nvPicPr>
          <p:blipFill>
            <a:blip r:embed="rId3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885825" y="1344852"/>
              <a:ext cx="2738250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ko-KR" altLang="en-US" b="1" dirty="0" smtClean="0"/>
                <a:t>관조적 태도와 지적 고뇌</a:t>
              </a:r>
              <a:endParaRPr lang="ko-KR" alt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900113" y="1692180"/>
            <a:ext cx="760097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ko-KR" altLang="en-US" dirty="0" smtClean="0"/>
              <a:t>‘</a:t>
            </a:r>
            <a:r>
              <a:rPr lang="ko-KR" altLang="en-US" dirty="0" err="1" smtClean="0"/>
              <a:t>케테</a:t>
            </a:r>
            <a:r>
              <a:rPr lang="ko-KR" altLang="en-US" dirty="0" smtClean="0"/>
              <a:t>’ </a:t>
            </a:r>
            <a:r>
              <a:rPr lang="en-US" altLang="ko-KR" dirty="0" smtClean="0"/>
              <a:t>· ‘</a:t>
            </a:r>
            <a:r>
              <a:rPr lang="ko-KR" altLang="en-US" dirty="0" err="1" smtClean="0"/>
              <a:t>過齋</a:t>
            </a:r>
            <a:r>
              <a:rPr lang="ko-KR" altLang="en-US" dirty="0" smtClean="0"/>
              <a:t>’ </a:t>
            </a:r>
            <a:r>
              <a:rPr lang="en-US" altLang="ko-KR" dirty="0" smtClean="0"/>
              <a:t>· ‘</a:t>
            </a:r>
            <a:r>
              <a:rPr lang="ko-KR" altLang="en-US" dirty="0" err="1" smtClean="0"/>
              <a:t>雅德</a:t>
            </a:r>
            <a:r>
              <a:rPr lang="ko-KR" altLang="en-US" dirty="0" smtClean="0"/>
              <a:t>’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 괴테의 이입과 그 소개로는 유승겸 역술의 </a:t>
            </a:r>
            <a:r>
              <a:rPr lang="en-US" altLang="ko-KR" dirty="0" smtClean="0"/>
              <a:t>『</a:t>
            </a:r>
            <a:r>
              <a:rPr lang="ko-KR" altLang="en-US" dirty="0" err="1" smtClean="0"/>
              <a:t>중등만국사</a:t>
            </a:r>
            <a:r>
              <a:rPr lang="en-US" altLang="ko-KR" dirty="0" smtClean="0"/>
              <a:t>』(</a:t>
            </a:r>
            <a:r>
              <a:rPr lang="ko-KR" altLang="en-US" dirty="0" smtClean="0"/>
              <a:t>광무 </a:t>
            </a:r>
            <a:r>
              <a:rPr lang="en-US" altLang="ko-KR" dirty="0" smtClean="0"/>
              <a:t>11</a:t>
            </a:r>
            <a:r>
              <a:rPr lang="ko-KR" altLang="en-US" dirty="0" smtClean="0"/>
              <a:t>년 춘</a:t>
            </a:r>
            <a:r>
              <a:rPr lang="en-US" altLang="ko-KR" dirty="0" smtClean="0"/>
              <a:t>)</a:t>
            </a:r>
            <a:r>
              <a:rPr lang="ko-KR" altLang="en-US" dirty="0" smtClean="0"/>
              <a:t>와 현채 역의 </a:t>
            </a:r>
            <a:r>
              <a:rPr lang="en-US" altLang="ko-KR" dirty="0" smtClean="0"/>
              <a:t>『</a:t>
            </a:r>
            <a:r>
              <a:rPr lang="ko-KR" altLang="en-US" dirty="0" smtClean="0"/>
              <a:t>동서양역사</a:t>
            </a:r>
            <a:r>
              <a:rPr lang="en-US" altLang="ko-KR" dirty="0" smtClean="0"/>
              <a:t>』(1</a:t>
            </a:r>
            <a:r>
              <a:rPr lang="ko-KR" altLang="en-US" dirty="0" smtClean="0"/>
              <a:t>질 </a:t>
            </a:r>
            <a:r>
              <a:rPr lang="en-US" altLang="ko-KR" dirty="0" smtClean="0"/>
              <a:t>2</a:t>
            </a:r>
            <a:r>
              <a:rPr lang="ko-KR" altLang="en-US" dirty="0" smtClean="0"/>
              <a:t>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광무 </a:t>
            </a:r>
            <a:r>
              <a:rPr lang="en-US" altLang="ko-KR" dirty="0" smtClean="0"/>
              <a:t>11</a:t>
            </a:r>
            <a:r>
              <a:rPr lang="ko-KR" altLang="en-US" dirty="0" smtClean="0"/>
              <a:t>년 보성관</a:t>
            </a:r>
            <a:r>
              <a:rPr lang="en-US" altLang="ko-KR" dirty="0" smtClean="0"/>
              <a:t>)</a:t>
            </a:r>
            <a:r>
              <a:rPr lang="ko-KR" altLang="en-US" dirty="0" smtClean="0"/>
              <a:t>와 순덕 진국용의 원저를 번역한 이채우의 </a:t>
            </a:r>
            <a:r>
              <a:rPr lang="en-US" altLang="ko-KR" dirty="0" smtClean="0"/>
              <a:t>『</a:t>
            </a:r>
            <a:r>
              <a:rPr lang="ko-KR" altLang="en-US" dirty="0" err="1" smtClean="0"/>
              <a:t>십구세기구주문명진화론</a:t>
            </a:r>
            <a:r>
              <a:rPr lang="en-US" altLang="ko-KR" dirty="0" smtClean="0"/>
              <a:t>』</a:t>
            </a:r>
            <a:r>
              <a:rPr lang="ko-KR" altLang="en-US" dirty="0" smtClean="0"/>
              <a:t>에서 비롯된 것으로 본다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세 책자는 원래가 구한말 개화기의 교과서로서 괴테에 대한 극히 단편적인 소개에 지나지 않는다</a:t>
            </a:r>
            <a:r>
              <a:rPr lang="en-US" altLang="ko-KR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 </a:t>
            </a:r>
            <a:r>
              <a:rPr lang="ko-KR" altLang="en-US" dirty="0" smtClean="0"/>
              <a:t>‘</a:t>
            </a:r>
            <a:r>
              <a:rPr lang="ko-KR" altLang="en-US" dirty="0" err="1" smtClean="0"/>
              <a:t>少年訓</a:t>
            </a:r>
            <a:r>
              <a:rPr lang="ko-KR" altLang="en-US" dirty="0" smtClean="0"/>
              <a:t> ’</a:t>
            </a:r>
            <a:r>
              <a:rPr lang="ko-KR" altLang="en-US" dirty="0" err="1" smtClean="0"/>
              <a:t>으로서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격언류의</a:t>
            </a:r>
            <a:r>
              <a:rPr lang="ko-KR" altLang="en-US" dirty="0" smtClean="0"/>
              <a:t> 소개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1910</a:t>
            </a:r>
            <a:r>
              <a:rPr lang="ko-KR" altLang="en-US" dirty="0" smtClean="0"/>
              <a:t>년대의 잡지</a:t>
            </a:r>
            <a:r>
              <a:rPr lang="en-US" altLang="ko-KR" dirty="0" smtClean="0"/>
              <a:t>(</a:t>
            </a:r>
            <a:r>
              <a:rPr lang="ko-KR" altLang="en-US" dirty="0" smtClean="0"/>
              <a:t>소년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천도교월보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신문계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학지광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청춘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조선문예 등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에는 과테와 그의 작품에 대한 소개나 </a:t>
            </a:r>
            <a:r>
              <a:rPr lang="ko-KR" altLang="en-US" dirty="0" err="1" smtClean="0"/>
              <a:t>번역같은</a:t>
            </a:r>
            <a:r>
              <a:rPr lang="ko-KR" altLang="en-US" dirty="0" smtClean="0"/>
              <a:t> 것은 거의 찾아볼 수가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다만 육당 최남선의 역재한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지리론</a:t>
            </a:r>
            <a:r>
              <a:rPr lang="en-US" altLang="ko-KR" dirty="0" smtClean="0"/>
              <a:t>&gt; </a:t>
            </a:r>
            <a:r>
              <a:rPr lang="ko-KR" altLang="en-US" dirty="0" smtClean="0"/>
              <a:t>중 「지리학 연구의 목적」에서 “시인 괴테가 </a:t>
            </a:r>
            <a:r>
              <a:rPr lang="ko-KR" altLang="en-US" dirty="0" err="1" smtClean="0"/>
              <a:t>부리텐국</a:t>
            </a:r>
            <a:r>
              <a:rPr lang="en-US" altLang="ko-KR" dirty="0" smtClean="0"/>
              <a:t>~”</a:t>
            </a:r>
            <a:r>
              <a:rPr lang="ko-KR" altLang="en-US" dirty="0" smtClean="0"/>
              <a:t>라고 한 데서 비롯되어</a:t>
            </a:r>
            <a:r>
              <a:rPr lang="en-US" altLang="ko-KR" dirty="0" smtClean="0"/>
              <a:t>, 《</a:t>
            </a:r>
            <a:r>
              <a:rPr lang="ko-KR" altLang="en-US" dirty="0" smtClean="0"/>
              <a:t>소년</a:t>
            </a:r>
            <a:r>
              <a:rPr lang="en-US" altLang="ko-KR" dirty="0" smtClean="0"/>
              <a:t>》</a:t>
            </a:r>
            <a:r>
              <a:rPr lang="ko-KR" altLang="en-US" dirty="0" smtClean="0"/>
              <a:t>지의 ‘</a:t>
            </a:r>
            <a:r>
              <a:rPr lang="ko-KR" altLang="en-US" dirty="0" err="1" smtClean="0"/>
              <a:t>소년훈</a:t>
            </a:r>
            <a:r>
              <a:rPr lang="ko-KR" altLang="en-US" dirty="0" smtClean="0"/>
              <a:t>’ </a:t>
            </a:r>
            <a:r>
              <a:rPr lang="en-US" altLang="ko-KR" dirty="0" smtClean="0"/>
              <a:t>· ‘</a:t>
            </a:r>
            <a:r>
              <a:rPr lang="ko-KR" altLang="en-US" dirty="0" smtClean="0"/>
              <a:t>소년금광’ </a:t>
            </a:r>
            <a:r>
              <a:rPr lang="en-US" altLang="ko-KR" dirty="0" smtClean="0"/>
              <a:t>· ‘</a:t>
            </a:r>
            <a:r>
              <a:rPr lang="ko-KR" altLang="en-US" dirty="0" smtClean="0"/>
              <a:t>격언’ 및 잡지의 표지에 괴테의 격언들이 얼마간 소개되어 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en-US" altLang="ko-KR" dirty="0" smtClean="0"/>
              <a:t>《</a:t>
            </a:r>
            <a:r>
              <a:rPr lang="ko-KR" altLang="en-US" dirty="0" smtClean="0"/>
              <a:t>소년</a:t>
            </a:r>
            <a:r>
              <a:rPr lang="en-US" altLang="ko-KR" dirty="0" smtClean="0"/>
              <a:t>》</a:t>
            </a:r>
            <a:r>
              <a:rPr lang="ko-KR" altLang="en-US" dirty="0" smtClean="0"/>
              <a:t>및 </a:t>
            </a:r>
            <a:r>
              <a:rPr lang="en-US" altLang="ko-KR" dirty="0" smtClean="0"/>
              <a:t>《</a:t>
            </a:r>
            <a:r>
              <a:rPr lang="ko-KR" altLang="en-US" dirty="0" smtClean="0"/>
              <a:t>태서문예신보</a:t>
            </a:r>
            <a:r>
              <a:rPr lang="en-US" altLang="ko-KR" dirty="0" smtClean="0"/>
              <a:t>》</a:t>
            </a:r>
            <a:r>
              <a:rPr lang="ko-KR" altLang="en-US" dirty="0" smtClean="0"/>
              <a:t>에 나타난 괴테의 격언들이 이 시대의 전부일 뿐만 아니라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괴테의 </a:t>
            </a:r>
            <a:r>
              <a:rPr lang="ko-KR" altLang="en-US" dirty="0" err="1" smtClean="0"/>
              <a:t>이입사에서</a:t>
            </a:r>
            <a:r>
              <a:rPr lang="ko-KR" altLang="en-US" dirty="0" smtClean="0"/>
              <a:t> 그 초기현상으로서 하나의 특색을 이루고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한마디로 </a:t>
            </a:r>
            <a:r>
              <a:rPr lang="en-US" altLang="ko-KR" dirty="0" smtClean="0"/>
              <a:t>1910</a:t>
            </a:r>
            <a:r>
              <a:rPr lang="ko-KR" altLang="en-US" dirty="0" smtClean="0"/>
              <a:t>년대의 우리나라에 괴테의 이입은 괴테를 시인이나 작가로서보다는 </a:t>
            </a:r>
            <a:r>
              <a:rPr lang="ko-KR" altLang="en-US" dirty="0" err="1" smtClean="0"/>
              <a:t>모랄리스트로서</a:t>
            </a:r>
            <a:r>
              <a:rPr lang="ko-KR" altLang="en-US" dirty="0" smtClean="0"/>
              <a:t> 소개되어 있다</a:t>
            </a:r>
            <a:r>
              <a:rPr lang="en-US" altLang="ko-KR" dirty="0" smtClean="0"/>
              <a:t>.</a:t>
            </a:r>
            <a:endParaRPr lang="ko-KR" altLang="en-US" dirty="0" smtClean="0"/>
          </a:p>
        </p:txBody>
      </p:sp>
      <p:grpSp>
        <p:nvGrpSpPr>
          <p:cNvPr id="2" name="그룹 36"/>
          <p:cNvGrpSpPr/>
          <p:nvPr/>
        </p:nvGrpSpPr>
        <p:grpSpPr>
          <a:xfrm>
            <a:off x="241508" y="416158"/>
            <a:ext cx="4044740" cy="869762"/>
            <a:chOff x="241508" y="416158"/>
            <a:chExt cx="4044740" cy="869762"/>
          </a:xfrm>
        </p:grpSpPr>
        <p:sp>
          <p:nvSpPr>
            <p:cNvPr id="11" name="TextBox 10"/>
            <p:cNvSpPr txBox="1"/>
            <p:nvPr/>
          </p:nvSpPr>
          <p:spPr>
            <a:xfrm>
              <a:off x="241508" y="416158"/>
              <a:ext cx="4044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smtClean="0"/>
                <a:t>괴테의 移入과 그 영향</a:t>
              </a:r>
              <a:endParaRPr lang="ko-KR" altLang="en-US" sz="2400" dirty="0"/>
            </a:p>
          </p:txBody>
        </p:sp>
        <p:grpSp>
          <p:nvGrpSpPr>
            <p:cNvPr id="4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3216344" cy="400110"/>
              <a:chOff x="309880" y="694905"/>
              <a:chExt cx="3213650" cy="400955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96977" y="694905"/>
                <a:ext cx="2926553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ko-KR" altLang="en-US" sz="2000" b="1" dirty="0" smtClean="0"/>
                  <a:t>괴테의 이입과 수용양상</a:t>
                </a:r>
                <a:endParaRPr lang="ko-KR" altLang="en-US" sz="2000" b="1" dirty="0"/>
              </a:p>
            </p:txBody>
          </p:sp>
        </p:grpSp>
        <p:sp>
          <p:nvSpPr>
            <p:cNvPr id="13" name="TextBox 12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 smtClean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2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  <p:grpSp>
        <p:nvGrpSpPr>
          <p:cNvPr id="5" name="그룹 23"/>
          <p:cNvGrpSpPr/>
          <p:nvPr/>
        </p:nvGrpSpPr>
        <p:grpSpPr>
          <a:xfrm>
            <a:off x="684213" y="1344852"/>
            <a:ext cx="3005585" cy="369332"/>
            <a:chOff x="684213" y="1344852"/>
            <a:chExt cx="3005585" cy="369332"/>
          </a:xfrm>
        </p:grpSpPr>
        <p:pic>
          <p:nvPicPr>
            <p:cNvPr id="19" name="그림 14" descr="Untitled-ㄷ.png"/>
            <p:cNvPicPr>
              <a:picLocks noChangeAspect="1"/>
            </p:cNvPicPr>
            <p:nvPr/>
          </p:nvPicPr>
          <p:blipFill>
            <a:blip r:embed="rId3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885825" y="1344852"/>
              <a:ext cx="2803973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ko-KR" dirty="0" smtClean="0"/>
                <a:t>1900~10</a:t>
              </a:r>
              <a:r>
                <a:rPr lang="ko-KR" altLang="en-US" dirty="0" smtClean="0"/>
                <a:t>년대의 이입과정</a:t>
              </a:r>
              <a:endParaRPr lang="ko-KR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900113" y="1692180"/>
            <a:ext cx="760097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ko-KR" altLang="en-US" dirty="0" smtClean="0"/>
              <a:t> 전인적 인격체로서 괴테의 소개 </a:t>
            </a:r>
          </a:p>
          <a:p>
            <a:r>
              <a:rPr lang="ko-KR" altLang="en-US" dirty="0" smtClean="0"/>
              <a:t>괴테의 이입은 秋湖의 논문 「시의 괴테」에서 본격화된다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나폴레옹과 </a:t>
            </a:r>
            <a:r>
              <a:rPr lang="ko-KR" altLang="en-US" dirty="0" err="1" smtClean="0"/>
              <a:t>실러의</a:t>
            </a:r>
            <a:r>
              <a:rPr lang="ko-KR" altLang="en-US" dirty="0" smtClean="0"/>
              <a:t> 괴테에 대한 말을 서두에 인용하여 괴테의 원만한 성격과 위대성을 지적하고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다시 말해 ‘심원한 감정’ </a:t>
            </a:r>
            <a:r>
              <a:rPr lang="en-US" altLang="ko-KR" dirty="0" smtClean="0"/>
              <a:t>· ‘</a:t>
            </a:r>
            <a:r>
              <a:rPr lang="ko-KR" altLang="en-US" dirty="0" smtClean="0"/>
              <a:t>예민한 </a:t>
            </a:r>
            <a:r>
              <a:rPr lang="ko-KR" altLang="en-US" dirty="0" err="1" smtClean="0"/>
              <a:t>파악력</a:t>
            </a:r>
            <a:r>
              <a:rPr lang="ko-KR" altLang="en-US" dirty="0" smtClean="0"/>
              <a:t>’ </a:t>
            </a:r>
            <a:r>
              <a:rPr lang="en-US" altLang="ko-KR" dirty="0" smtClean="0"/>
              <a:t>· ‘</a:t>
            </a:r>
            <a:r>
              <a:rPr lang="ko-KR" altLang="en-US" dirty="0" smtClean="0"/>
              <a:t>강렬한 의지’ </a:t>
            </a:r>
            <a:r>
              <a:rPr lang="en-US" altLang="ko-KR" dirty="0" smtClean="0"/>
              <a:t>· ‘</a:t>
            </a:r>
            <a:r>
              <a:rPr lang="ko-KR" altLang="en-US" dirty="0" smtClean="0"/>
              <a:t>풍부한 상상’ 등이 서로 융화되어 완전무결한 인격체를 형성하고 있다는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그리고 괴테의 여러 분야에 걸친 해박한 지식과 정치적 행적을 들어 각 분야에 걸친 해박한 지식과 체험을 통한 ‘古調한 인성’</a:t>
            </a:r>
            <a:r>
              <a:rPr lang="en-US" altLang="ko-KR" dirty="0" smtClean="0"/>
              <a:t>, ‘</a:t>
            </a:r>
            <a:r>
              <a:rPr lang="ko-KR" altLang="en-US" dirty="0" smtClean="0"/>
              <a:t>純人性’을 가진 위대한 시인으로서 영원의 생명을 보전한다고 하였다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또한 괴테의 생애 그 자체를 시의 연쇄로서 본 추호는 그 생애의 개표에 따른 특색을 추적하여 괴테의 시에 나타난 사상과 시작태도를 소개하고 있다</a:t>
            </a:r>
            <a:r>
              <a:rPr lang="en-US" altLang="ko-KR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 </a:t>
            </a:r>
            <a:r>
              <a:rPr lang="ko-KR" altLang="en-US" dirty="0" smtClean="0"/>
              <a:t>괴테와 </a:t>
            </a:r>
            <a:r>
              <a:rPr lang="ko-KR" altLang="en-US" dirty="0" err="1" smtClean="0"/>
              <a:t>실러와의</a:t>
            </a:r>
            <a:r>
              <a:rPr lang="ko-KR" altLang="en-US" dirty="0" smtClean="0"/>
              <a:t> 대비 </a:t>
            </a:r>
          </a:p>
          <a:p>
            <a:r>
              <a:rPr lang="ko-KR" altLang="en-US" dirty="0" smtClean="0"/>
              <a:t>송현인의 「</a:t>
            </a:r>
            <a:r>
              <a:rPr lang="ko-KR" altLang="en-US" dirty="0" err="1" smtClean="0"/>
              <a:t>괴</a:t>
            </a:r>
            <a:r>
              <a:rPr lang="en-US" altLang="ko-KR" dirty="0" smtClean="0"/>
              <a:t>-</a:t>
            </a:r>
            <a:r>
              <a:rPr lang="ko-KR" altLang="en-US" dirty="0" smtClean="0"/>
              <a:t>테와 </a:t>
            </a:r>
            <a:r>
              <a:rPr lang="ko-KR" altLang="en-US" dirty="0" err="1" smtClean="0"/>
              <a:t>실레르</a:t>
            </a:r>
            <a:r>
              <a:rPr lang="ko-KR" altLang="en-US" dirty="0" smtClean="0"/>
              <a:t>」는 </a:t>
            </a:r>
            <a:r>
              <a:rPr lang="en-US" altLang="ko-KR" dirty="0" smtClean="0"/>
              <a:t>1920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《</a:t>
            </a:r>
            <a:r>
              <a:rPr lang="ko-KR" altLang="en-US" dirty="0" smtClean="0"/>
              <a:t>서광</a:t>
            </a:r>
            <a:r>
              <a:rPr lang="en-US" altLang="ko-KR" dirty="0" smtClean="0"/>
              <a:t>》 6</a:t>
            </a:r>
            <a:r>
              <a:rPr lang="ko-KR" altLang="en-US" dirty="0" smtClean="0"/>
              <a:t>월호에 발표되었다</a:t>
            </a:r>
            <a:r>
              <a:rPr lang="en-US" altLang="ko-KR" dirty="0" smtClean="0"/>
              <a:t>. “</a:t>
            </a:r>
            <a:r>
              <a:rPr lang="ko-KR" altLang="en-US" dirty="0" smtClean="0"/>
              <a:t>西歷 </a:t>
            </a:r>
            <a:r>
              <a:rPr lang="en-US" altLang="ko-KR" dirty="0" smtClean="0"/>
              <a:t>18</a:t>
            </a:r>
            <a:r>
              <a:rPr lang="ko-KR" altLang="en-US" dirty="0" smtClean="0"/>
              <a:t>세기 중엽에 天은 </a:t>
            </a:r>
            <a:r>
              <a:rPr lang="en-US" altLang="ko-KR" dirty="0" smtClean="0"/>
              <a:t>2</a:t>
            </a:r>
            <a:r>
              <a:rPr lang="ko-KR" altLang="en-US" dirty="0" err="1" smtClean="0"/>
              <a:t>대위인을</a:t>
            </a:r>
            <a:r>
              <a:rPr lang="ko-KR" altLang="en-US" dirty="0" smtClean="0"/>
              <a:t> 藝園에 내리어 문학의 정화를 개척시켰도다”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시작된느</a:t>
            </a:r>
            <a:r>
              <a:rPr lang="ko-KR" altLang="en-US" dirty="0" smtClean="0"/>
              <a:t> 이 「</a:t>
            </a:r>
            <a:r>
              <a:rPr lang="ko-KR" altLang="en-US" dirty="0" err="1" smtClean="0"/>
              <a:t>괴</a:t>
            </a:r>
            <a:r>
              <a:rPr lang="en-US" altLang="ko-KR" dirty="0" smtClean="0"/>
              <a:t>-</a:t>
            </a:r>
            <a:r>
              <a:rPr lang="ko-KR" altLang="en-US" dirty="0" smtClean="0"/>
              <a:t>테와 </a:t>
            </a:r>
            <a:r>
              <a:rPr lang="ko-KR" altLang="en-US" dirty="0" err="1" smtClean="0"/>
              <a:t>실레르</a:t>
            </a:r>
            <a:r>
              <a:rPr lang="ko-KR" altLang="en-US" dirty="0" smtClean="0"/>
              <a:t>」는 괴테와 </a:t>
            </a:r>
            <a:r>
              <a:rPr lang="ko-KR" altLang="en-US" dirty="0" err="1" smtClean="0"/>
              <a:t>실러의</a:t>
            </a:r>
            <a:r>
              <a:rPr lang="ko-KR" altLang="en-US" dirty="0" smtClean="0"/>
              <a:t> 출생 및 사망 </a:t>
            </a:r>
            <a:r>
              <a:rPr lang="ko-KR" altLang="en-US" dirty="0" err="1" smtClean="0"/>
              <a:t>연월인은</a:t>
            </a:r>
            <a:r>
              <a:rPr lang="ko-KR" altLang="en-US" dirty="0" smtClean="0"/>
              <a:t> 물론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그들의 생애와 성격형성의 배경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 문학적 특성에 이르기까지 대비하여 논의하고 있다</a:t>
            </a:r>
            <a:r>
              <a:rPr lang="en-US" altLang="ko-KR" dirty="0" smtClean="0"/>
              <a:t>.</a:t>
            </a:r>
            <a:endParaRPr lang="ko-KR" altLang="en-US" dirty="0" smtClean="0"/>
          </a:p>
        </p:txBody>
      </p:sp>
      <p:grpSp>
        <p:nvGrpSpPr>
          <p:cNvPr id="2" name="그룹 36"/>
          <p:cNvGrpSpPr/>
          <p:nvPr/>
        </p:nvGrpSpPr>
        <p:grpSpPr>
          <a:xfrm>
            <a:off x="241508" y="416158"/>
            <a:ext cx="4044740" cy="869762"/>
            <a:chOff x="241508" y="416158"/>
            <a:chExt cx="4044740" cy="869762"/>
          </a:xfrm>
        </p:grpSpPr>
        <p:sp>
          <p:nvSpPr>
            <p:cNvPr id="11" name="TextBox 10"/>
            <p:cNvSpPr txBox="1"/>
            <p:nvPr/>
          </p:nvSpPr>
          <p:spPr>
            <a:xfrm>
              <a:off x="241508" y="416158"/>
              <a:ext cx="4044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smtClean="0"/>
                <a:t>괴테의 移入과 그 영향</a:t>
              </a:r>
              <a:endParaRPr lang="ko-KR" altLang="en-US" sz="2400" dirty="0"/>
            </a:p>
          </p:txBody>
        </p:sp>
        <p:grpSp>
          <p:nvGrpSpPr>
            <p:cNvPr id="4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3216344" cy="400110"/>
              <a:chOff x="309880" y="694905"/>
              <a:chExt cx="3213650" cy="400955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96977" y="694905"/>
                <a:ext cx="2926553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ko-KR" altLang="en-US" sz="2000" b="1" dirty="0" smtClean="0"/>
                  <a:t>괴테의 이입과 수용양상</a:t>
                </a:r>
                <a:endParaRPr lang="ko-KR" altLang="en-US" sz="2000" b="1" dirty="0"/>
              </a:p>
            </p:txBody>
          </p:sp>
        </p:grpSp>
        <p:sp>
          <p:nvSpPr>
            <p:cNvPr id="13" name="TextBox 12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 smtClean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2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  <p:grpSp>
        <p:nvGrpSpPr>
          <p:cNvPr id="5" name="그룹 23"/>
          <p:cNvGrpSpPr/>
          <p:nvPr/>
        </p:nvGrpSpPr>
        <p:grpSpPr>
          <a:xfrm>
            <a:off x="684213" y="1344852"/>
            <a:ext cx="2590407" cy="369332"/>
            <a:chOff x="684213" y="1344852"/>
            <a:chExt cx="2590407" cy="369332"/>
          </a:xfrm>
        </p:grpSpPr>
        <p:pic>
          <p:nvPicPr>
            <p:cNvPr id="19" name="그림 14" descr="Untitled-ㄷ.png"/>
            <p:cNvPicPr>
              <a:picLocks noChangeAspect="1"/>
            </p:cNvPicPr>
            <p:nvPr/>
          </p:nvPicPr>
          <p:blipFill>
            <a:blip r:embed="rId3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885825" y="1344852"/>
              <a:ext cx="2388795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ko-KR" dirty="0" smtClean="0"/>
                <a:t>1920</a:t>
              </a:r>
              <a:r>
                <a:rPr lang="ko-KR" altLang="en-US" dirty="0" smtClean="0"/>
                <a:t>년대의 이입과정</a:t>
              </a:r>
              <a:endParaRPr lang="ko-KR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900113" y="1692180"/>
            <a:ext cx="760097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ko-KR" altLang="en-US" dirty="0" smtClean="0"/>
              <a:t> 유년기와 학생시절의 집중적 소개 </a:t>
            </a:r>
          </a:p>
          <a:p>
            <a:r>
              <a:rPr lang="ko-KR" altLang="en-US" dirty="0" smtClean="0"/>
              <a:t>김한규의 「</a:t>
            </a:r>
            <a:r>
              <a:rPr lang="en-US" altLang="ko-KR" dirty="0" smtClean="0"/>
              <a:t>8</a:t>
            </a:r>
            <a:r>
              <a:rPr lang="ko-KR" altLang="en-US" dirty="0" err="1" smtClean="0"/>
              <a:t>대문호약전</a:t>
            </a:r>
            <a:r>
              <a:rPr lang="ko-KR" altLang="en-US" dirty="0" smtClean="0"/>
              <a:t>」은 </a:t>
            </a:r>
            <a:r>
              <a:rPr lang="en-US" altLang="ko-KR" dirty="0" smtClean="0"/>
              <a:t>1922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《</a:t>
            </a:r>
            <a:r>
              <a:rPr lang="ko-KR" altLang="en-US" dirty="0" smtClean="0"/>
              <a:t>신천지</a:t>
            </a:r>
            <a:r>
              <a:rPr lang="en-US" altLang="ko-KR" dirty="0" smtClean="0"/>
              <a:t>》 1</a:t>
            </a:r>
            <a:r>
              <a:rPr lang="ko-KR" altLang="en-US" dirty="0" smtClean="0"/>
              <a:t>월호에 수록되어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「</a:t>
            </a:r>
            <a:r>
              <a:rPr lang="en-US" altLang="ko-KR" dirty="0" smtClean="0"/>
              <a:t>8</a:t>
            </a:r>
            <a:r>
              <a:rPr lang="ko-KR" altLang="en-US" dirty="0" err="1" smtClean="0"/>
              <a:t>대문호약전</a:t>
            </a:r>
            <a:r>
              <a:rPr lang="ko-KR" altLang="en-US" dirty="0" smtClean="0"/>
              <a:t>」의 내용은 ① 극단의 覇者 ‘섹스피아’</a:t>
            </a:r>
            <a:r>
              <a:rPr lang="en-US" altLang="ko-KR" dirty="0" smtClean="0"/>
              <a:t>, ② </a:t>
            </a:r>
            <a:r>
              <a:rPr lang="ko-KR" altLang="en-US" dirty="0" smtClean="0"/>
              <a:t>인도주의자 ‘톨스토이’</a:t>
            </a:r>
            <a:r>
              <a:rPr lang="en-US" altLang="ko-KR" dirty="0" smtClean="0"/>
              <a:t>, ③ </a:t>
            </a:r>
            <a:r>
              <a:rPr lang="ko-KR" altLang="en-US" dirty="0" smtClean="0"/>
              <a:t>세계시인 ‘괴테’</a:t>
            </a:r>
            <a:r>
              <a:rPr lang="en-US" altLang="ko-KR" dirty="0" smtClean="0"/>
              <a:t>, ④ </a:t>
            </a:r>
            <a:r>
              <a:rPr lang="ko-KR" altLang="en-US" dirty="0" err="1" smtClean="0"/>
              <a:t>동양대문호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蘇東坡</a:t>
            </a:r>
            <a:r>
              <a:rPr lang="en-US" altLang="ko-KR" dirty="0" smtClean="0"/>
              <a:t>, ⑤ </a:t>
            </a:r>
            <a:r>
              <a:rPr lang="ko-KR" altLang="en-US" dirty="0" smtClean="0"/>
              <a:t>낭만파주인 ‘</a:t>
            </a:r>
            <a:r>
              <a:rPr lang="ko-KR" altLang="en-US" dirty="0" err="1" smtClean="0"/>
              <a:t>빅터</a:t>
            </a:r>
            <a:r>
              <a:rPr lang="ko-KR" altLang="en-US" dirty="0" smtClean="0"/>
              <a:t> 유</a:t>
            </a:r>
            <a:r>
              <a:rPr lang="en-US" altLang="ko-KR" dirty="0" smtClean="0"/>
              <a:t>-</a:t>
            </a:r>
            <a:r>
              <a:rPr lang="ko-KR" altLang="en-US" dirty="0" smtClean="0"/>
              <a:t>고’</a:t>
            </a:r>
            <a:r>
              <a:rPr lang="en-US" altLang="ko-KR" dirty="0" smtClean="0"/>
              <a:t>, ⑥ </a:t>
            </a:r>
            <a:r>
              <a:rPr lang="ko-KR" altLang="en-US" dirty="0" smtClean="0"/>
              <a:t>여성운동자 ‘</a:t>
            </a:r>
            <a:r>
              <a:rPr lang="ko-KR" altLang="en-US" dirty="0" err="1" smtClean="0"/>
              <a:t>입센</a:t>
            </a:r>
            <a:r>
              <a:rPr lang="ko-KR" altLang="en-US" dirty="0" smtClean="0"/>
              <a:t>’</a:t>
            </a:r>
            <a:r>
              <a:rPr lang="en-US" altLang="ko-KR" dirty="0" smtClean="0"/>
              <a:t>, ⑦ </a:t>
            </a:r>
            <a:r>
              <a:rPr lang="ko-KR" altLang="en-US" dirty="0" smtClean="0"/>
              <a:t>자연파 강자 ‘쏠라’</a:t>
            </a:r>
            <a:r>
              <a:rPr lang="en-US" altLang="ko-KR" dirty="0" smtClean="0"/>
              <a:t>, ⑧ </a:t>
            </a:r>
            <a:r>
              <a:rPr lang="ko-KR" altLang="en-US" dirty="0" err="1" smtClean="0"/>
              <a:t>문계의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마오아</a:t>
            </a:r>
            <a:r>
              <a:rPr lang="ko-KR" altLang="en-US" dirty="0" smtClean="0"/>
              <a:t> ‘</a:t>
            </a:r>
            <a:r>
              <a:rPr lang="ko-KR" altLang="en-US" dirty="0" err="1" smtClean="0"/>
              <a:t>빠이론</a:t>
            </a:r>
            <a:r>
              <a:rPr lang="ko-KR" altLang="en-US" dirty="0" smtClean="0"/>
              <a:t>’ 등과 같다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이들 중 「세계시의 괴테」는 위의 추호의 「시인 괴테」와 송현인의 「괴테와 </a:t>
            </a:r>
            <a:r>
              <a:rPr lang="ko-KR" altLang="en-US" dirty="0" err="1" smtClean="0"/>
              <a:t>실레르</a:t>
            </a:r>
            <a:r>
              <a:rPr lang="ko-KR" altLang="en-US" dirty="0" smtClean="0"/>
              <a:t>」와 함께 </a:t>
            </a:r>
            <a:r>
              <a:rPr lang="en-US" altLang="ko-KR" dirty="0" smtClean="0"/>
              <a:t>1920</a:t>
            </a:r>
            <a:r>
              <a:rPr lang="ko-KR" altLang="en-US" dirty="0" smtClean="0"/>
              <a:t>년을 전후하여 본격화한 괴테의 이입 소개라고 본다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 『</a:t>
            </a:r>
            <a:r>
              <a:rPr lang="ko-KR" altLang="en-US" dirty="0" smtClean="0"/>
              <a:t>파우스트</a:t>
            </a:r>
            <a:r>
              <a:rPr lang="en-US" altLang="ko-KR" dirty="0" smtClean="0"/>
              <a:t>』</a:t>
            </a:r>
            <a:r>
              <a:rPr lang="ko-KR" altLang="en-US" dirty="0" smtClean="0"/>
              <a:t>의 번역과 소개 </a:t>
            </a:r>
          </a:p>
          <a:p>
            <a:r>
              <a:rPr lang="ko-KR" altLang="en-US" dirty="0" smtClean="0"/>
              <a:t>극시 </a:t>
            </a:r>
            <a:r>
              <a:rPr lang="en-US" altLang="ko-KR" dirty="0" smtClean="0"/>
              <a:t>『</a:t>
            </a:r>
            <a:r>
              <a:rPr lang="ko-KR" altLang="en-US" dirty="0" smtClean="0"/>
              <a:t>파우스트</a:t>
            </a:r>
            <a:r>
              <a:rPr lang="en-US" altLang="ko-KR" dirty="0" smtClean="0"/>
              <a:t>』</a:t>
            </a:r>
            <a:r>
              <a:rPr lang="ko-KR" altLang="en-US" dirty="0" smtClean="0"/>
              <a:t>는 괴테의 처음 착상에서부터 완성에 이르기까지 </a:t>
            </a:r>
            <a:r>
              <a:rPr lang="en-US" altLang="ko-KR" dirty="0" smtClean="0"/>
              <a:t>60</a:t>
            </a:r>
            <a:r>
              <a:rPr lang="ko-KR" altLang="en-US" dirty="0" smtClean="0"/>
              <a:t>년 이상의 시간을 소요한 문자 그대로 필생의 대작이라 할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파우스트의 전설을 소재로 하여 극화한 작가로는 괴테 이전에도 말로우의 </a:t>
            </a:r>
            <a:r>
              <a:rPr lang="en-US" altLang="ko-KR" dirty="0" smtClean="0"/>
              <a:t>『</a:t>
            </a:r>
            <a:r>
              <a:rPr lang="ko-KR" altLang="en-US" dirty="0" smtClean="0"/>
              <a:t>파우스트 박사</a:t>
            </a:r>
            <a:r>
              <a:rPr lang="en-US" altLang="ko-KR" dirty="0" smtClean="0"/>
              <a:t>』</a:t>
            </a:r>
            <a:r>
              <a:rPr lang="ko-KR" altLang="en-US" dirty="0" smtClean="0"/>
              <a:t>와 레싱의 시도가 있었을 뿐만 아니라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이들 선행하는 파우스트를 소재로 한 작품들을 바탕으로 거기에 그 자신의 생애와 사상을 집성한 것이 괴테의 </a:t>
            </a:r>
            <a:r>
              <a:rPr lang="en-US" altLang="ko-KR" dirty="0" smtClean="0"/>
              <a:t>『</a:t>
            </a:r>
            <a:r>
              <a:rPr lang="ko-KR" altLang="en-US" dirty="0" smtClean="0"/>
              <a:t>파우스트</a:t>
            </a:r>
            <a:r>
              <a:rPr lang="en-US" altLang="ko-KR" dirty="0" smtClean="0"/>
              <a:t>』</a:t>
            </a:r>
            <a:r>
              <a:rPr lang="ko-KR" altLang="en-US" dirty="0" smtClean="0"/>
              <a:t>인 것이다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우리나라에 </a:t>
            </a:r>
            <a:r>
              <a:rPr lang="en-US" altLang="ko-KR" dirty="0" smtClean="0"/>
              <a:t>『</a:t>
            </a:r>
            <a:r>
              <a:rPr lang="ko-KR" altLang="en-US" dirty="0" smtClean="0"/>
              <a:t>파우스트</a:t>
            </a:r>
            <a:r>
              <a:rPr lang="en-US" altLang="ko-KR" dirty="0" smtClean="0"/>
              <a:t>』</a:t>
            </a:r>
            <a:r>
              <a:rPr lang="ko-KR" altLang="en-US" dirty="0" smtClean="0"/>
              <a:t>의 소개는 이채우 역의 </a:t>
            </a:r>
            <a:r>
              <a:rPr lang="en-US" altLang="ko-KR" dirty="0" smtClean="0"/>
              <a:t>『19</a:t>
            </a:r>
            <a:r>
              <a:rPr lang="ko-KR" altLang="en-US" dirty="0" smtClean="0"/>
              <a:t>세기구주문명진화론</a:t>
            </a:r>
            <a:r>
              <a:rPr lang="en-US" altLang="ko-KR" dirty="0" smtClean="0"/>
              <a:t>』(1908)</a:t>
            </a:r>
            <a:r>
              <a:rPr lang="ko-KR" altLang="en-US" dirty="0" smtClean="0"/>
              <a:t>에 나타난 아덕의 </a:t>
            </a:r>
            <a:r>
              <a:rPr lang="en-US" altLang="ko-KR" dirty="0" smtClean="0"/>
              <a:t>『</a:t>
            </a:r>
            <a:r>
              <a:rPr lang="ko-KR" altLang="en-US" dirty="0" err="1" smtClean="0"/>
              <a:t>화유사</a:t>
            </a:r>
            <a:r>
              <a:rPr lang="en-US" altLang="ko-KR" dirty="0" smtClean="0"/>
              <a:t>』</a:t>
            </a:r>
            <a:r>
              <a:rPr lang="ko-KR" altLang="en-US" dirty="0" smtClean="0"/>
              <a:t>에서 비롯된다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이것은 단순히 작가와 작품명만 나타나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내용에 대한 논의는 전혀 없다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grpSp>
        <p:nvGrpSpPr>
          <p:cNvPr id="2" name="그룹 36"/>
          <p:cNvGrpSpPr/>
          <p:nvPr/>
        </p:nvGrpSpPr>
        <p:grpSpPr>
          <a:xfrm>
            <a:off x="241508" y="416158"/>
            <a:ext cx="4044740" cy="869762"/>
            <a:chOff x="241508" y="416158"/>
            <a:chExt cx="4044740" cy="869762"/>
          </a:xfrm>
        </p:grpSpPr>
        <p:sp>
          <p:nvSpPr>
            <p:cNvPr id="11" name="TextBox 10"/>
            <p:cNvSpPr txBox="1"/>
            <p:nvPr/>
          </p:nvSpPr>
          <p:spPr>
            <a:xfrm>
              <a:off x="241508" y="416158"/>
              <a:ext cx="4044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smtClean="0"/>
                <a:t>괴테의 移入과 그 영향</a:t>
              </a:r>
              <a:endParaRPr lang="ko-KR" altLang="en-US" sz="2400" dirty="0"/>
            </a:p>
          </p:txBody>
        </p:sp>
        <p:grpSp>
          <p:nvGrpSpPr>
            <p:cNvPr id="4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3216344" cy="400110"/>
              <a:chOff x="309880" y="694905"/>
              <a:chExt cx="3213650" cy="400955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96977" y="694905"/>
                <a:ext cx="2926553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ko-KR" altLang="en-US" sz="2000" b="1" dirty="0" smtClean="0"/>
                  <a:t>괴테의 이입과 수용양상</a:t>
                </a:r>
                <a:endParaRPr lang="ko-KR" altLang="en-US" sz="2000" b="1" dirty="0"/>
              </a:p>
            </p:txBody>
          </p:sp>
        </p:grpSp>
        <p:sp>
          <p:nvSpPr>
            <p:cNvPr id="13" name="TextBox 12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 smtClean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2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  <p:grpSp>
        <p:nvGrpSpPr>
          <p:cNvPr id="5" name="그룹 23"/>
          <p:cNvGrpSpPr/>
          <p:nvPr/>
        </p:nvGrpSpPr>
        <p:grpSpPr>
          <a:xfrm>
            <a:off x="684213" y="1344852"/>
            <a:ext cx="2590407" cy="369332"/>
            <a:chOff x="684213" y="1344852"/>
            <a:chExt cx="2590407" cy="369332"/>
          </a:xfrm>
        </p:grpSpPr>
        <p:pic>
          <p:nvPicPr>
            <p:cNvPr id="19" name="그림 14" descr="Untitled-ㄷ.png"/>
            <p:cNvPicPr>
              <a:picLocks noChangeAspect="1"/>
            </p:cNvPicPr>
            <p:nvPr/>
          </p:nvPicPr>
          <p:blipFill>
            <a:blip r:embed="rId3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885825" y="1344852"/>
              <a:ext cx="2388795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ko-KR" dirty="0" smtClean="0"/>
                <a:t>1920</a:t>
              </a:r>
              <a:r>
                <a:rPr lang="ko-KR" altLang="en-US" dirty="0" smtClean="0"/>
                <a:t>년대의 이입과정</a:t>
              </a:r>
              <a:endParaRPr lang="ko-KR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900113" y="1692180"/>
            <a:ext cx="760097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altLang="ko-KR" dirty="0" smtClean="0"/>
              <a:t>『</a:t>
            </a:r>
            <a:r>
              <a:rPr lang="ko-KR" altLang="en-US" dirty="0" smtClean="0"/>
              <a:t>젊은 </a:t>
            </a:r>
            <a:r>
              <a:rPr lang="ko-KR" altLang="en-US" dirty="0" err="1" smtClean="0"/>
              <a:t>베르테르의</a:t>
            </a:r>
            <a:r>
              <a:rPr lang="ko-KR" altLang="en-US" dirty="0" smtClean="0"/>
              <a:t> 슬픔</a:t>
            </a:r>
            <a:r>
              <a:rPr lang="en-US" altLang="ko-KR" dirty="0" smtClean="0"/>
              <a:t>』</a:t>
            </a:r>
            <a:r>
              <a:rPr lang="ko-KR" altLang="en-US" dirty="0" smtClean="0"/>
              <a:t>의 번역과 소개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altLang="ko-KR" dirty="0" smtClean="0"/>
              <a:t>『</a:t>
            </a:r>
            <a:r>
              <a:rPr lang="ko-KR" altLang="en-US" dirty="0" smtClean="0"/>
              <a:t>젊은 </a:t>
            </a:r>
            <a:r>
              <a:rPr lang="ko-KR" altLang="en-US" dirty="0" err="1" smtClean="0"/>
              <a:t>베르테르의</a:t>
            </a:r>
            <a:r>
              <a:rPr lang="ko-KR" altLang="en-US" dirty="0" smtClean="0"/>
              <a:t> 슬픔</a:t>
            </a:r>
            <a:r>
              <a:rPr lang="en-US" altLang="ko-KR" dirty="0" smtClean="0"/>
              <a:t>』(1774)</a:t>
            </a:r>
            <a:r>
              <a:rPr lang="ko-KR" altLang="en-US" dirty="0" smtClean="0"/>
              <a:t>은 괴테가 </a:t>
            </a:r>
            <a:r>
              <a:rPr lang="en-US" altLang="ko-KR" dirty="0" smtClean="0"/>
              <a:t>1771</a:t>
            </a:r>
            <a:r>
              <a:rPr lang="ko-KR" altLang="en-US" dirty="0" smtClean="0"/>
              <a:t>년 고등법원에 실습하기 위해서 </a:t>
            </a:r>
            <a:r>
              <a:rPr lang="ko-KR" altLang="en-US" dirty="0" err="1" smtClean="0"/>
              <a:t>베츨러에</a:t>
            </a:r>
            <a:r>
              <a:rPr lang="ko-KR" altLang="en-US" dirty="0" smtClean="0"/>
              <a:t> 체류할 당시 있었던 그의 친구 </a:t>
            </a:r>
            <a:r>
              <a:rPr lang="ko-KR" altLang="en-US" dirty="0" err="1" smtClean="0"/>
              <a:t>케스트너를</a:t>
            </a:r>
            <a:r>
              <a:rPr lang="ko-KR" altLang="en-US" dirty="0" smtClean="0"/>
              <a:t> 약혼자로 가진 </a:t>
            </a:r>
            <a:r>
              <a:rPr lang="ko-KR" altLang="en-US" dirty="0" err="1" smtClean="0"/>
              <a:t>롯테와의</a:t>
            </a:r>
            <a:r>
              <a:rPr lang="ko-KR" altLang="en-US" dirty="0" smtClean="0"/>
              <a:t> 사랑을 소재로 해서 이루어진 작품이다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ko-KR" altLang="en-US" dirty="0" smtClean="0"/>
              <a:t>이 </a:t>
            </a:r>
            <a:r>
              <a:rPr lang="en-US" altLang="ko-KR" dirty="0" smtClean="0"/>
              <a:t>『</a:t>
            </a:r>
            <a:r>
              <a:rPr lang="ko-KR" altLang="en-US" dirty="0" smtClean="0"/>
              <a:t>젊은 </a:t>
            </a:r>
            <a:r>
              <a:rPr lang="ko-KR" altLang="en-US" dirty="0" err="1" smtClean="0"/>
              <a:t>베르테르의</a:t>
            </a:r>
            <a:r>
              <a:rPr lang="ko-KR" altLang="en-US" dirty="0" smtClean="0"/>
              <a:t> 슬픔</a:t>
            </a:r>
            <a:r>
              <a:rPr lang="en-US" altLang="ko-KR" dirty="0" smtClean="0"/>
              <a:t>』</a:t>
            </a:r>
            <a:r>
              <a:rPr lang="ko-KR" altLang="en-US" dirty="0" smtClean="0"/>
              <a:t>이 우리나라에 최초로 소개된 것은 </a:t>
            </a:r>
            <a:r>
              <a:rPr lang="en-US" altLang="ko-KR" dirty="0" smtClean="0"/>
              <a:t>1920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《</a:t>
            </a:r>
            <a:r>
              <a:rPr lang="ko-KR" altLang="en-US" dirty="0" smtClean="0"/>
              <a:t>개벽</a:t>
            </a:r>
            <a:r>
              <a:rPr lang="en-US" altLang="ko-KR" dirty="0" smtClean="0"/>
              <a:t>》 </a:t>
            </a:r>
            <a:r>
              <a:rPr lang="ko-KR" altLang="en-US" dirty="0" smtClean="0"/>
              <a:t>창간호로부터 연재된 현철의 「소설개요」에서 비롯된 것으로 본다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즉 소설의 화법을 논의하는 가운데 ‘</a:t>
            </a:r>
            <a:r>
              <a:rPr lang="ko-KR" altLang="en-US" dirty="0" err="1" smtClean="0"/>
              <a:t>서한체담화법</a:t>
            </a:r>
            <a:r>
              <a:rPr lang="ko-KR" altLang="en-US" dirty="0" smtClean="0"/>
              <a:t>’의 예증으로 </a:t>
            </a:r>
            <a:r>
              <a:rPr lang="en-US" altLang="ko-KR" dirty="0" smtClean="0"/>
              <a:t>『</a:t>
            </a:r>
            <a:r>
              <a:rPr lang="ko-KR" altLang="en-US" dirty="0" smtClean="0"/>
              <a:t>젊은 </a:t>
            </a:r>
            <a:r>
              <a:rPr lang="ko-KR" altLang="en-US" dirty="0" err="1" smtClean="0"/>
              <a:t>베르테르의</a:t>
            </a:r>
            <a:r>
              <a:rPr lang="ko-KR" altLang="en-US" dirty="0" smtClean="0"/>
              <a:t> 슬픔</a:t>
            </a:r>
            <a:r>
              <a:rPr lang="en-US" altLang="ko-KR" dirty="0" smtClean="0"/>
              <a:t>』</a:t>
            </a:r>
            <a:r>
              <a:rPr lang="ko-KR" altLang="en-US" dirty="0" smtClean="0"/>
              <a:t>을 제시하고 있는 것을 위시하여 </a:t>
            </a:r>
            <a:r>
              <a:rPr lang="en-US" altLang="ko-KR" dirty="0" smtClean="0"/>
              <a:t>1921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11</a:t>
            </a:r>
            <a:r>
              <a:rPr lang="ko-KR" altLang="en-US" dirty="0" smtClean="0"/>
              <a:t>월호 </a:t>
            </a:r>
            <a:r>
              <a:rPr lang="en-US" altLang="ko-KR" dirty="0" smtClean="0"/>
              <a:t>《</a:t>
            </a:r>
            <a:r>
              <a:rPr lang="ko-KR" altLang="en-US" dirty="0" smtClean="0"/>
              <a:t>개벽</a:t>
            </a:r>
            <a:r>
              <a:rPr lang="en-US" altLang="ko-KR" dirty="0" smtClean="0"/>
              <a:t>》</a:t>
            </a:r>
            <a:r>
              <a:rPr lang="ko-KR" altLang="en-US" dirty="0" smtClean="0"/>
              <a:t>지에 실린 </a:t>
            </a:r>
            <a:r>
              <a:rPr lang="ko-KR" altLang="en-US" dirty="0" err="1" smtClean="0"/>
              <a:t>김안서의</a:t>
            </a:r>
            <a:r>
              <a:rPr lang="ko-KR" altLang="en-US" dirty="0" smtClean="0"/>
              <a:t> 「근대문예」에서 “프랑스 대혁명의 전후에 출현되어 그 시대의 인심에 통절한 비애와 공명을 준 것은 독일의 괴테의 </a:t>
            </a:r>
            <a:r>
              <a:rPr lang="en-US" altLang="ko-KR" dirty="0" smtClean="0"/>
              <a:t>『</a:t>
            </a:r>
            <a:r>
              <a:rPr lang="ko-KR" altLang="en-US" dirty="0" smtClean="0"/>
              <a:t>젊은 </a:t>
            </a:r>
            <a:r>
              <a:rPr lang="ko-KR" altLang="en-US" dirty="0" err="1" smtClean="0"/>
              <a:t>베르테르이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서름</a:t>
            </a:r>
            <a:r>
              <a:rPr lang="en-US" altLang="ko-KR" dirty="0" smtClean="0"/>
              <a:t>』, </a:t>
            </a:r>
            <a:r>
              <a:rPr lang="ko-KR" altLang="en-US" dirty="0" smtClean="0"/>
              <a:t>프랑스의 </a:t>
            </a:r>
            <a:r>
              <a:rPr lang="en-US" altLang="ko-KR" dirty="0" smtClean="0"/>
              <a:t>…(</a:t>
            </a:r>
            <a:r>
              <a:rPr lang="ko-KR" altLang="en-US" dirty="0" smtClean="0"/>
              <a:t>하략</a:t>
            </a:r>
            <a:r>
              <a:rPr lang="en-US" altLang="ko-KR" dirty="0" smtClean="0"/>
              <a:t>).”</a:t>
            </a:r>
            <a:r>
              <a:rPr lang="ko-KR" altLang="en-US" dirty="0" smtClean="0"/>
              <a:t>라고 한 것이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그리고 </a:t>
            </a:r>
            <a:r>
              <a:rPr lang="en-US" altLang="ko-KR" dirty="0" smtClean="0"/>
              <a:t>1922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《</a:t>
            </a:r>
            <a:r>
              <a:rPr lang="ko-KR" altLang="en-US" dirty="0" smtClean="0"/>
              <a:t>신천지</a:t>
            </a:r>
            <a:r>
              <a:rPr lang="en-US" altLang="ko-KR" dirty="0" smtClean="0"/>
              <a:t>》1</a:t>
            </a:r>
            <a:r>
              <a:rPr lang="ko-KR" altLang="en-US" dirty="0" smtClean="0"/>
              <a:t>월호에 있는 앞의 김한규의 「세계시인 괴테」</a:t>
            </a:r>
            <a:r>
              <a:rPr lang="en-US" altLang="ko-KR" dirty="0" smtClean="0"/>
              <a:t>(8</a:t>
            </a:r>
            <a:r>
              <a:rPr lang="ko-KR" altLang="en-US" dirty="0" err="1" smtClean="0"/>
              <a:t>대문호약전</a:t>
            </a:r>
            <a:r>
              <a:rPr lang="en-US" altLang="ko-KR" dirty="0" smtClean="0"/>
              <a:t>) </a:t>
            </a:r>
            <a:r>
              <a:rPr lang="ko-KR" altLang="en-US" dirty="0" smtClean="0"/>
              <a:t>중에 나타난 </a:t>
            </a:r>
            <a:r>
              <a:rPr lang="en-US" altLang="ko-KR" dirty="0" smtClean="0"/>
              <a:t>『</a:t>
            </a:r>
            <a:r>
              <a:rPr lang="ko-KR" altLang="en-US" dirty="0" smtClean="0"/>
              <a:t>회랑정의 비애</a:t>
            </a:r>
            <a:r>
              <a:rPr lang="en-US" altLang="ko-KR" dirty="0" smtClean="0"/>
              <a:t>』</a:t>
            </a:r>
            <a:r>
              <a:rPr lang="ko-KR" altLang="en-US" dirty="0" smtClean="0"/>
              <a:t>가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grpSp>
        <p:nvGrpSpPr>
          <p:cNvPr id="2" name="그룹 36"/>
          <p:cNvGrpSpPr/>
          <p:nvPr/>
        </p:nvGrpSpPr>
        <p:grpSpPr>
          <a:xfrm>
            <a:off x="241508" y="416158"/>
            <a:ext cx="4044740" cy="869762"/>
            <a:chOff x="241508" y="416158"/>
            <a:chExt cx="4044740" cy="869762"/>
          </a:xfrm>
        </p:grpSpPr>
        <p:sp>
          <p:nvSpPr>
            <p:cNvPr id="11" name="TextBox 10"/>
            <p:cNvSpPr txBox="1"/>
            <p:nvPr/>
          </p:nvSpPr>
          <p:spPr>
            <a:xfrm>
              <a:off x="241508" y="416158"/>
              <a:ext cx="4044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smtClean="0"/>
                <a:t>괴테의 移入과 그 영향</a:t>
              </a:r>
              <a:endParaRPr lang="ko-KR" altLang="en-US" sz="2400" dirty="0"/>
            </a:p>
          </p:txBody>
        </p:sp>
        <p:grpSp>
          <p:nvGrpSpPr>
            <p:cNvPr id="4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3216344" cy="400110"/>
              <a:chOff x="309880" y="694905"/>
              <a:chExt cx="3213650" cy="400955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96977" y="694905"/>
                <a:ext cx="2926553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ko-KR" altLang="en-US" sz="2000" b="1" dirty="0" smtClean="0"/>
                  <a:t>괴테의 이입과 수용양상</a:t>
                </a:r>
                <a:endParaRPr lang="ko-KR" altLang="en-US" sz="2000" b="1" dirty="0"/>
              </a:p>
            </p:txBody>
          </p:sp>
        </p:grpSp>
        <p:sp>
          <p:nvSpPr>
            <p:cNvPr id="13" name="TextBox 12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 smtClean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2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  <p:grpSp>
        <p:nvGrpSpPr>
          <p:cNvPr id="5" name="그룹 23"/>
          <p:cNvGrpSpPr/>
          <p:nvPr/>
        </p:nvGrpSpPr>
        <p:grpSpPr>
          <a:xfrm>
            <a:off x="684213" y="1344852"/>
            <a:ext cx="2590407" cy="369332"/>
            <a:chOff x="684213" y="1344852"/>
            <a:chExt cx="2590407" cy="369332"/>
          </a:xfrm>
        </p:grpSpPr>
        <p:pic>
          <p:nvPicPr>
            <p:cNvPr id="19" name="그림 14" descr="Untitled-ㄷ.png"/>
            <p:cNvPicPr>
              <a:picLocks noChangeAspect="1"/>
            </p:cNvPicPr>
            <p:nvPr/>
          </p:nvPicPr>
          <p:blipFill>
            <a:blip r:embed="rId3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885825" y="1344852"/>
              <a:ext cx="2388795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ko-KR" dirty="0" smtClean="0"/>
                <a:t>1920</a:t>
              </a:r>
              <a:r>
                <a:rPr lang="ko-KR" altLang="en-US" dirty="0" smtClean="0"/>
                <a:t>년대의 이입과정</a:t>
              </a:r>
              <a:endParaRPr lang="ko-KR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900113" y="1692180"/>
            <a:ext cx="760097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altLang="ko-KR" dirty="0" smtClean="0"/>
              <a:t>『</a:t>
            </a:r>
            <a:r>
              <a:rPr lang="ko-KR" altLang="en-US" dirty="0" err="1" smtClean="0"/>
              <a:t>헤르만과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도로테아</a:t>
            </a:r>
            <a:r>
              <a:rPr lang="en-US" altLang="ko-KR" dirty="0" smtClean="0"/>
              <a:t>』</a:t>
            </a:r>
            <a:r>
              <a:rPr lang="ko-KR" altLang="en-US" dirty="0" smtClean="0"/>
              <a:t>의 번역과 소개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ko-KR" altLang="en-US" dirty="0" smtClean="0"/>
              <a:t>프랑스혁명 때에 피난민 사이에 일어난 사건을 소재로 하고 있는 </a:t>
            </a:r>
            <a:r>
              <a:rPr lang="en-US" altLang="ko-KR" dirty="0" smtClean="0"/>
              <a:t>『</a:t>
            </a:r>
            <a:r>
              <a:rPr lang="ko-KR" altLang="en-US" dirty="0" err="1" smtClean="0"/>
              <a:t>헤르만과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도로테아</a:t>
            </a:r>
            <a:r>
              <a:rPr lang="en-US" altLang="ko-KR" dirty="0" smtClean="0"/>
              <a:t>』(1797)</a:t>
            </a:r>
            <a:r>
              <a:rPr lang="ko-KR" altLang="en-US" dirty="0" smtClean="0"/>
              <a:t>는 해사미터의 서사시이다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</a:t>
            </a:r>
            <a:r>
              <a:rPr lang="en-US" altLang="ko-KR" dirty="0" smtClean="0"/>
              <a:t>『</a:t>
            </a:r>
            <a:r>
              <a:rPr lang="ko-KR" altLang="en-US" dirty="0" err="1" smtClean="0"/>
              <a:t>헤르만과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도로테아</a:t>
            </a:r>
            <a:r>
              <a:rPr lang="en-US" altLang="ko-KR" dirty="0" smtClean="0"/>
              <a:t>』</a:t>
            </a:r>
            <a:r>
              <a:rPr lang="ko-KR" altLang="en-US" dirty="0" smtClean="0"/>
              <a:t>가 발표되자 </a:t>
            </a:r>
            <a:r>
              <a:rPr lang="en-US" altLang="ko-KR" dirty="0" smtClean="0"/>
              <a:t>1799</a:t>
            </a:r>
            <a:r>
              <a:rPr lang="ko-KR" altLang="en-US" dirty="0" smtClean="0"/>
              <a:t>년에 덴마크에서 번역된 것을 비롯해서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프랑스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영국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이탈리아에서 각기 번역 소개되었다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우리나라에서도 괴테의 많은 작품 가운데서 보다 일찍 번역 소개된 것이다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ko-KR" altLang="en-US" dirty="0" err="1" smtClean="0"/>
              <a:t>양하엽</a:t>
            </a:r>
            <a:r>
              <a:rPr lang="ko-KR" altLang="en-US" dirty="0" smtClean="0"/>
              <a:t> 역의 </a:t>
            </a:r>
            <a:r>
              <a:rPr lang="en-US" altLang="ko-KR" dirty="0" smtClean="0"/>
              <a:t>『</a:t>
            </a:r>
            <a:r>
              <a:rPr lang="ko-KR" altLang="en-US" dirty="0" err="1" smtClean="0"/>
              <a:t>헬만과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도로테아</a:t>
            </a:r>
            <a:r>
              <a:rPr lang="en-US" altLang="ko-KR" dirty="0" smtClean="0"/>
              <a:t>』</a:t>
            </a:r>
            <a:r>
              <a:rPr lang="ko-KR" altLang="en-US" dirty="0" smtClean="0"/>
              <a:t>가 </a:t>
            </a:r>
            <a:r>
              <a:rPr lang="en-US" altLang="ko-KR" dirty="0" smtClean="0"/>
              <a:t>1922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9</a:t>
            </a:r>
            <a:r>
              <a:rPr lang="ko-KR" altLang="en-US" dirty="0" smtClean="0"/>
              <a:t>월경부터 </a:t>
            </a:r>
            <a:r>
              <a:rPr lang="en-US" altLang="ko-KR" dirty="0" smtClean="0"/>
              <a:t>《</a:t>
            </a:r>
            <a:r>
              <a:rPr lang="ko-KR" altLang="en-US" dirty="0" smtClean="0"/>
              <a:t>조선일보</a:t>
            </a:r>
            <a:r>
              <a:rPr lang="en-US" altLang="ko-KR" dirty="0" smtClean="0"/>
              <a:t>》</a:t>
            </a:r>
            <a:r>
              <a:rPr lang="ko-KR" altLang="en-US" dirty="0" smtClean="0"/>
              <a:t>에 연재되었다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ko-KR" altLang="en-US" dirty="0" smtClean="0"/>
              <a:t>아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당신계서는</a:t>
            </a:r>
            <a:r>
              <a:rPr lang="ko-KR" altLang="en-US" dirty="0" smtClean="0"/>
              <a:t> 참으로 훌륭한 여자를 다려가시게 되었습니다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도로테아로 말하면 언제이던지 부지런하고 또한 일을 무엇이던 착실히 하기로 유명한 여자이지요 </a:t>
            </a:r>
            <a:r>
              <a:rPr lang="en-US" altLang="ko-KR" dirty="0" smtClean="0"/>
              <a:t>-- </a:t>
            </a:r>
            <a:r>
              <a:rPr lang="ko-KR" altLang="en-US" dirty="0" smtClean="0"/>
              <a:t>그래서 언제든지 말하기를 댁과 </a:t>
            </a:r>
            <a:r>
              <a:rPr lang="ko-KR" altLang="en-US" dirty="0" err="1" smtClean="0"/>
              <a:t>같으신데가</a:t>
            </a:r>
            <a:r>
              <a:rPr lang="ko-KR" altLang="en-US" dirty="0" smtClean="0"/>
              <a:t> 있으면 가서 일을 하겠다고 하는 이 </a:t>
            </a:r>
            <a:r>
              <a:rPr lang="ko-KR" altLang="en-US" dirty="0" err="1" smtClean="0"/>
              <a:t>올시다</a:t>
            </a:r>
            <a:r>
              <a:rPr lang="en-US" altLang="ko-KR" dirty="0" smtClean="0"/>
              <a:t>. (</a:t>
            </a:r>
            <a:r>
              <a:rPr lang="ko-KR" altLang="en-US" dirty="0" smtClean="0"/>
              <a:t>하략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ko-KR" altLang="en-US" dirty="0" smtClean="0"/>
              <a:t>위와 같은 원전의 </a:t>
            </a:r>
            <a:r>
              <a:rPr lang="en-US" altLang="ko-KR" dirty="0" smtClean="0"/>
              <a:t>6</a:t>
            </a:r>
            <a:r>
              <a:rPr lang="ko-KR" altLang="en-US" dirty="0" err="1" smtClean="0"/>
              <a:t>운각</a:t>
            </a:r>
            <a:r>
              <a:rPr lang="ko-KR" altLang="en-US" dirty="0" smtClean="0"/>
              <a:t> 서사시체가 갖는 운문형식으로 번역했다기보다는 오히려 산문체의 소설형식으로 번역하고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양하엽 역의 </a:t>
            </a:r>
            <a:r>
              <a:rPr lang="en-US" altLang="ko-KR" dirty="0" smtClean="0"/>
              <a:t>『</a:t>
            </a:r>
            <a:r>
              <a:rPr lang="ko-KR" altLang="en-US" dirty="0" err="1" smtClean="0"/>
              <a:t>헬만과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도로테아</a:t>
            </a:r>
            <a:r>
              <a:rPr lang="en-US" altLang="ko-KR" dirty="0" smtClean="0"/>
              <a:t>』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1923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12</a:t>
            </a:r>
            <a:r>
              <a:rPr lang="ko-KR" altLang="en-US" dirty="0" smtClean="0"/>
              <a:t>일에 영창서관에서 단행본으로 간행되기도 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grpSp>
        <p:nvGrpSpPr>
          <p:cNvPr id="2" name="그룹 36"/>
          <p:cNvGrpSpPr/>
          <p:nvPr/>
        </p:nvGrpSpPr>
        <p:grpSpPr>
          <a:xfrm>
            <a:off x="241508" y="416158"/>
            <a:ext cx="4044740" cy="869762"/>
            <a:chOff x="241508" y="416158"/>
            <a:chExt cx="4044740" cy="869762"/>
          </a:xfrm>
        </p:grpSpPr>
        <p:sp>
          <p:nvSpPr>
            <p:cNvPr id="11" name="TextBox 10"/>
            <p:cNvSpPr txBox="1"/>
            <p:nvPr/>
          </p:nvSpPr>
          <p:spPr>
            <a:xfrm>
              <a:off x="241508" y="416158"/>
              <a:ext cx="4044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smtClean="0"/>
                <a:t>괴테의 移入과 그 영향</a:t>
              </a:r>
              <a:endParaRPr lang="ko-KR" altLang="en-US" sz="2400" dirty="0"/>
            </a:p>
          </p:txBody>
        </p:sp>
        <p:grpSp>
          <p:nvGrpSpPr>
            <p:cNvPr id="4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3216344" cy="400110"/>
              <a:chOff x="309880" y="694905"/>
              <a:chExt cx="3213650" cy="400955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96977" y="694905"/>
                <a:ext cx="2926553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ko-KR" altLang="en-US" sz="2000" b="1" dirty="0" smtClean="0"/>
                  <a:t>괴테의 이입과 수용양상</a:t>
                </a:r>
                <a:endParaRPr lang="ko-KR" altLang="en-US" sz="2000" b="1" dirty="0"/>
              </a:p>
            </p:txBody>
          </p:sp>
        </p:grpSp>
        <p:sp>
          <p:nvSpPr>
            <p:cNvPr id="13" name="TextBox 12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 smtClean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2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  <p:grpSp>
        <p:nvGrpSpPr>
          <p:cNvPr id="5" name="그룹 23"/>
          <p:cNvGrpSpPr/>
          <p:nvPr/>
        </p:nvGrpSpPr>
        <p:grpSpPr>
          <a:xfrm>
            <a:off x="684213" y="1344852"/>
            <a:ext cx="2590407" cy="369332"/>
            <a:chOff x="684213" y="1344852"/>
            <a:chExt cx="2590407" cy="369332"/>
          </a:xfrm>
        </p:grpSpPr>
        <p:pic>
          <p:nvPicPr>
            <p:cNvPr id="19" name="그림 14" descr="Untitled-ㄷ.png"/>
            <p:cNvPicPr>
              <a:picLocks noChangeAspect="1"/>
            </p:cNvPicPr>
            <p:nvPr/>
          </p:nvPicPr>
          <p:blipFill>
            <a:blip r:embed="rId3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885825" y="1344852"/>
              <a:ext cx="2388795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ko-KR" dirty="0" smtClean="0"/>
                <a:t>1920</a:t>
              </a:r>
              <a:r>
                <a:rPr lang="ko-KR" altLang="en-US" dirty="0" smtClean="0"/>
                <a:t>년대의 이입과정</a:t>
              </a:r>
              <a:endParaRPr lang="ko-KR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900113" y="1692180"/>
            <a:ext cx="76009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ko-KR" altLang="en-US" dirty="0" smtClean="0"/>
              <a:t> 시편의 번역과 기타 </a:t>
            </a:r>
          </a:p>
          <a:p>
            <a:r>
              <a:rPr lang="en-US" altLang="ko-KR" dirty="0" smtClean="0"/>
              <a:t>1920</a:t>
            </a:r>
            <a:r>
              <a:rPr lang="ko-KR" altLang="en-US" dirty="0" smtClean="0"/>
              <a:t>년대 괴테의 </a:t>
            </a:r>
            <a:r>
              <a:rPr lang="ko-KR" altLang="en-US" dirty="0" err="1" smtClean="0"/>
              <a:t>시번역은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극희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희소한데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주요한 역의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처녀</a:t>
            </a:r>
            <a:r>
              <a:rPr lang="en-US" altLang="ko-KR" dirty="0" smtClean="0"/>
              <a:t>&gt;, </a:t>
            </a:r>
            <a:r>
              <a:rPr lang="ko-KR" altLang="en-US" dirty="0" smtClean="0"/>
              <a:t>추호 역의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이른 봄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　</a:t>
            </a:r>
            <a:r>
              <a:rPr lang="en-US" altLang="ko-KR" dirty="0" smtClean="0"/>
              <a:t>·</a:t>
            </a:r>
            <a:r>
              <a:rPr lang="ko-KR" altLang="en-US" dirty="0" smtClean="0"/>
              <a:t>　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밤의 뜻</a:t>
            </a:r>
            <a:r>
              <a:rPr lang="en-US" altLang="ko-KR" dirty="0" smtClean="0"/>
              <a:t>&gt;, </a:t>
            </a:r>
            <a:r>
              <a:rPr lang="ko-KR" altLang="en-US" dirty="0" smtClean="0"/>
              <a:t>춘원 역의 </a:t>
            </a:r>
            <a:r>
              <a:rPr lang="en-US" altLang="ko-KR" dirty="0" smtClean="0"/>
              <a:t>&lt;</a:t>
            </a:r>
            <a:r>
              <a:rPr lang="ko-KR" altLang="en-US" dirty="0" err="1" smtClean="0"/>
              <a:t>마음없는</a:t>
            </a:r>
            <a:r>
              <a:rPr lang="ko-KR" altLang="en-US" dirty="0" smtClean="0"/>
              <a:t> 처녀</a:t>
            </a:r>
            <a:r>
              <a:rPr lang="en-US" altLang="ko-KR" dirty="0" smtClean="0"/>
              <a:t>&gt;, </a:t>
            </a:r>
            <a:r>
              <a:rPr lang="ko-KR" altLang="en-US" dirty="0" err="1" smtClean="0"/>
              <a:t>향원</a:t>
            </a:r>
            <a:r>
              <a:rPr lang="ko-KR" altLang="en-US" dirty="0" smtClean="0"/>
              <a:t> 역의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애인의 것</a:t>
            </a:r>
            <a:r>
              <a:rPr lang="en-US" altLang="ko-KR" dirty="0" smtClean="0"/>
              <a:t>&gt;, </a:t>
            </a:r>
            <a:r>
              <a:rPr lang="ko-KR" altLang="en-US" dirty="0" smtClean="0"/>
              <a:t>역자미상의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女</a:t>
            </a:r>
            <a:r>
              <a:rPr lang="en-US" altLang="ko-KR" dirty="0" smtClean="0"/>
              <a:t>&gt; · &lt;</a:t>
            </a:r>
            <a:r>
              <a:rPr lang="ko-KR" altLang="en-US" dirty="0" smtClean="0"/>
              <a:t>행복과 꿈</a:t>
            </a:r>
            <a:r>
              <a:rPr lang="en-US" altLang="ko-KR" dirty="0" smtClean="0"/>
              <a:t>&gt; · &lt;</a:t>
            </a:r>
            <a:r>
              <a:rPr lang="ko-KR" altLang="en-US" dirty="0" smtClean="0"/>
              <a:t>정조</a:t>
            </a:r>
            <a:r>
              <a:rPr lang="en-US" altLang="ko-KR" dirty="0" smtClean="0"/>
              <a:t>&gt;, </a:t>
            </a:r>
            <a:r>
              <a:rPr lang="ko-KR" altLang="en-US" dirty="0" err="1" smtClean="0"/>
              <a:t>춘서</a:t>
            </a:r>
            <a:r>
              <a:rPr lang="ko-KR" altLang="en-US" dirty="0" smtClean="0"/>
              <a:t> 역의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황야의 장미</a:t>
            </a:r>
            <a:r>
              <a:rPr lang="en-US" altLang="ko-KR" dirty="0" smtClean="0"/>
              <a:t>&gt; </a:t>
            </a:r>
            <a:r>
              <a:rPr lang="ko-KR" altLang="en-US" dirty="0" smtClean="0"/>
              <a:t>등이 있을 뿐이다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이들은 거의가 제목을 의역하여 그 차이를 보이고 있는가 하면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원시의 내용이 근본적으로 오도되어 있을 </a:t>
            </a:r>
            <a:r>
              <a:rPr lang="en-US" altLang="ko-KR" dirty="0" err="1" smtClean="0"/>
              <a:t>qnS</a:t>
            </a:r>
            <a:r>
              <a:rPr lang="ko-KR" altLang="en-US" dirty="0" smtClean="0"/>
              <a:t>만 아니라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용어 그 자체의 오역은 말할 것도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다만 이 시작들이 우리나라에 이입되어 오는 초기현상으로서 의미가 있을 뿐이다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grpSp>
        <p:nvGrpSpPr>
          <p:cNvPr id="2" name="그룹 36"/>
          <p:cNvGrpSpPr/>
          <p:nvPr/>
        </p:nvGrpSpPr>
        <p:grpSpPr>
          <a:xfrm>
            <a:off x="241508" y="416158"/>
            <a:ext cx="4044740" cy="869762"/>
            <a:chOff x="241508" y="416158"/>
            <a:chExt cx="4044740" cy="869762"/>
          </a:xfrm>
        </p:grpSpPr>
        <p:sp>
          <p:nvSpPr>
            <p:cNvPr id="11" name="TextBox 10"/>
            <p:cNvSpPr txBox="1"/>
            <p:nvPr/>
          </p:nvSpPr>
          <p:spPr>
            <a:xfrm>
              <a:off x="241508" y="416158"/>
              <a:ext cx="4044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smtClean="0"/>
                <a:t>괴테의 移入과 그 영향</a:t>
              </a:r>
              <a:endParaRPr lang="ko-KR" altLang="en-US" sz="2400" dirty="0"/>
            </a:p>
          </p:txBody>
        </p:sp>
        <p:grpSp>
          <p:nvGrpSpPr>
            <p:cNvPr id="4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3216344" cy="400110"/>
              <a:chOff x="309880" y="694905"/>
              <a:chExt cx="3213650" cy="400955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96977" y="694905"/>
                <a:ext cx="2926553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ko-KR" altLang="en-US" sz="2000" b="1" dirty="0" smtClean="0"/>
                  <a:t>괴테의 이입과 수용양상</a:t>
                </a:r>
                <a:endParaRPr lang="ko-KR" altLang="en-US" sz="2000" b="1" dirty="0"/>
              </a:p>
            </p:txBody>
          </p:sp>
        </p:grpSp>
        <p:sp>
          <p:nvSpPr>
            <p:cNvPr id="13" name="TextBox 12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 smtClean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2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  <p:grpSp>
        <p:nvGrpSpPr>
          <p:cNvPr id="5" name="그룹 23"/>
          <p:cNvGrpSpPr/>
          <p:nvPr/>
        </p:nvGrpSpPr>
        <p:grpSpPr>
          <a:xfrm>
            <a:off x="684213" y="1344852"/>
            <a:ext cx="2590407" cy="369332"/>
            <a:chOff x="684213" y="1344852"/>
            <a:chExt cx="2590407" cy="369332"/>
          </a:xfrm>
        </p:grpSpPr>
        <p:pic>
          <p:nvPicPr>
            <p:cNvPr id="19" name="그림 14" descr="Untitled-ㄷ.png"/>
            <p:cNvPicPr>
              <a:picLocks noChangeAspect="1"/>
            </p:cNvPicPr>
            <p:nvPr/>
          </p:nvPicPr>
          <p:blipFill>
            <a:blip r:embed="rId3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885825" y="1344852"/>
              <a:ext cx="2388795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ko-KR" dirty="0" smtClean="0"/>
                <a:t>1920</a:t>
              </a:r>
              <a:r>
                <a:rPr lang="ko-KR" altLang="en-US" dirty="0" smtClean="0"/>
                <a:t>년대의 이입과정</a:t>
              </a:r>
              <a:endParaRPr lang="ko-KR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2363</Words>
  <Application>Microsoft Office PowerPoint</Application>
  <PresentationFormat>화면 슬라이드 쇼(4:3)</PresentationFormat>
  <Paragraphs>155</Paragraphs>
  <Slides>19</Slides>
  <Notes>17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비교문학</dc:title>
  <dc:creator>Owner</dc:creator>
  <cp:lastModifiedBy>home</cp:lastModifiedBy>
  <cp:revision>28</cp:revision>
  <dcterms:created xsi:type="dcterms:W3CDTF">2012-12-09T03:17:55Z</dcterms:created>
  <dcterms:modified xsi:type="dcterms:W3CDTF">2012-12-11T08:09:41Z</dcterms:modified>
</cp:coreProperties>
</file>